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Lst>
  <p:notesMasterIdLst>
    <p:notesMasterId r:id="rId26"/>
  </p:notesMasterIdLst>
  <p:handoutMasterIdLst>
    <p:handoutMasterId r:id="rId27"/>
  </p:handoutMasterIdLst>
  <p:sldIdLst>
    <p:sldId id="256" r:id="rId3"/>
    <p:sldId id="272" r:id="rId4"/>
    <p:sldId id="394" r:id="rId5"/>
    <p:sldId id="299" r:id="rId6"/>
    <p:sldId id="395" r:id="rId7"/>
    <p:sldId id="371" r:id="rId8"/>
    <p:sldId id="375" r:id="rId9"/>
    <p:sldId id="376" r:id="rId10"/>
    <p:sldId id="364" r:id="rId11"/>
    <p:sldId id="316" r:id="rId12"/>
    <p:sldId id="366" r:id="rId13"/>
    <p:sldId id="372" r:id="rId14"/>
    <p:sldId id="378" r:id="rId15"/>
    <p:sldId id="379" r:id="rId16"/>
    <p:sldId id="380" r:id="rId17"/>
    <p:sldId id="381" r:id="rId18"/>
    <p:sldId id="385" r:id="rId19"/>
    <p:sldId id="388" r:id="rId20"/>
    <p:sldId id="396" r:id="rId21"/>
    <p:sldId id="347" r:id="rId22"/>
    <p:sldId id="348" r:id="rId23"/>
    <p:sldId id="393" r:id="rId24"/>
    <p:sldId id="351" r:id="rId2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D32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6" autoAdjust="0"/>
    <p:restoredTop sz="94690" autoAdjust="0"/>
  </p:normalViewPr>
  <p:slideViewPr>
    <p:cSldViewPr snapToGrid="0" snapToObjects="1">
      <p:cViewPr>
        <p:scale>
          <a:sx n="78" d="100"/>
          <a:sy n="78" d="100"/>
        </p:scale>
        <p:origin x="-112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78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ia-filesrv\dept\Ops%20Control\YOY%20OTP\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ia-filesrv\dept\Ops%20Control\YOY%20OTP\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15077317612682E-2"/>
          <c:y val="9.3604267522793744E-2"/>
          <c:w val="0.87975880923554228"/>
          <c:h val="0.72479522108509031"/>
        </c:manualLayout>
      </c:layout>
      <c:barChart>
        <c:barDir val="col"/>
        <c:grouping val="clustered"/>
        <c:varyColors val="0"/>
        <c:ser>
          <c:idx val="1"/>
          <c:order val="0"/>
          <c:tx>
            <c:strRef>
              <c:f>'A14'!$A$2</c:f>
              <c:strCache>
                <c:ptCount val="1"/>
                <c:pt idx="0">
                  <c:v>2016</c:v>
                </c:pt>
              </c:strCache>
            </c:strRef>
          </c:tx>
          <c:spPr>
            <a:solidFill>
              <a:schemeClr val="tx2">
                <a:lumMod val="60000"/>
                <a:lumOff val="40000"/>
              </a:schemeClr>
            </a:solidFill>
            <a:ln>
              <a:noFill/>
            </a:ln>
          </c:spPr>
          <c:invertIfNegative val="0"/>
          <c:dPt>
            <c:idx val="0"/>
            <c:invertIfNegative val="0"/>
            <c:bubble3D val="0"/>
          </c:dPt>
          <c:dPt>
            <c:idx val="12"/>
            <c:invertIfNegative val="0"/>
            <c:bubble3D val="0"/>
          </c:dPt>
          <c:cat>
            <c:strRef>
              <c:f>'A14'!$B$1:$N$1</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AVG</c:v>
                </c:pt>
              </c:strCache>
            </c:strRef>
          </c:cat>
          <c:val>
            <c:numRef>
              <c:f>'A14'!$B$2:$N$2</c:f>
              <c:numCache>
                <c:formatCode>0.0%</c:formatCode>
                <c:ptCount val="13"/>
                <c:pt idx="0">
                  <c:v>0.9385</c:v>
                </c:pt>
                <c:pt idx="1">
                  <c:v>0.87609999999999999</c:v>
                </c:pt>
                <c:pt idx="2">
                  <c:v>0.79379999999999995</c:v>
                </c:pt>
                <c:pt idx="3">
                  <c:v>0.92520000000000002</c:v>
                </c:pt>
                <c:pt idx="4">
                  <c:v>0.85809999999999997</c:v>
                </c:pt>
                <c:pt idx="5">
                  <c:v>0.90939999999999999</c:v>
                </c:pt>
                <c:pt idx="6">
                  <c:v>0.85009999999999997</c:v>
                </c:pt>
                <c:pt idx="7">
                  <c:v>0.92149999999999999</c:v>
                </c:pt>
                <c:pt idx="8">
                  <c:v>0.82279999999999998</c:v>
                </c:pt>
                <c:pt idx="9">
                  <c:v>0.89090000000000003</c:v>
                </c:pt>
                <c:pt idx="10">
                  <c:v>0.88729999999999998</c:v>
                </c:pt>
                <c:pt idx="11">
                  <c:v>0.85860000000000003</c:v>
                </c:pt>
                <c:pt idx="12">
                  <c:v>0.87769166666666665</c:v>
                </c:pt>
              </c:numCache>
            </c:numRef>
          </c:val>
        </c:ser>
        <c:ser>
          <c:idx val="3"/>
          <c:order val="1"/>
          <c:tx>
            <c:strRef>
              <c:f>'A14'!$A$3</c:f>
              <c:strCache>
                <c:ptCount val="1"/>
                <c:pt idx="0">
                  <c:v>     SCHED</c:v>
                </c:pt>
              </c:strCache>
            </c:strRef>
          </c:tx>
          <c:spPr>
            <a:noFill/>
          </c:spPr>
          <c:invertIfNegative val="0"/>
          <c:val>
            <c:numRef>
              <c:f>'A14'!$B$3:$N$3</c:f>
              <c:numCache>
                <c:formatCode>0</c:formatCode>
                <c:ptCount val="13"/>
                <c:pt idx="0">
                  <c:v>716</c:v>
                </c:pt>
                <c:pt idx="1">
                  <c:v>670</c:v>
                </c:pt>
                <c:pt idx="2">
                  <c:v>868</c:v>
                </c:pt>
                <c:pt idx="3">
                  <c:v>936</c:v>
                </c:pt>
                <c:pt idx="4">
                  <c:v>1008</c:v>
                </c:pt>
                <c:pt idx="5">
                  <c:v>1004</c:v>
                </c:pt>
                <c:pt idx="6">
                  <c:v>1134</c:v>
                </c:pt>
                <c:pt idx="7">
                  <c:v>1108</c:v>
                </c:pt>
                <c:pt idx="8">
                  <c:v>1044</c:v>
                </c:pt>
                <c:pt idx="9">
                  <c:v>1054</c:v>
                </c:pt>
                <c:pt idx="10">
                  <c:v>1020</c:v>
                </c:pt>
                <c:pt idx="11">
                  <c:v>1054</c:v>
                </c:pt>
                <c:pt idx="12">
                  <c:v>11616</c:v>
                </c:pt>
              </c:numCache>
            </c:numRef>
          </c:val>
        </c:ser>
        <c:ser>
          <c:idx val="0"/>
          <c:order val="2"/>
          <c:tx>
            <c:strRef>
              <c:f>'A14'!$A$4</c:f>
              <c:strCache>
                <c:ptCount val="1"/>
                <c:pt idx="0">
                  <c:v>2015</c:v>
                </c:pt>
              </c:strCache>
            </c:strRef>
          </c:tx>
          <c:spPr>
            <a:solidFill>
              <a:srgbClr val="FFC000"/>
            </a:solidFill>
            <a:ln>
              <a:noFill/>
            </a:ln>
          </c:spPr>
          <c:invertIfNegative val="0"/>
          <c:dPt>
            <c:idx val="0"/>
            <c:invertIfNegative val="0"/>
            <c:bubble3D val="0"/>
          </c:dPt>
          <c:dPt>
            <c:idx val="12"/>
            <c:invertIfNegative val="0"/>
            <c:bubble3D val="0"/>
          </c:dPt>
          <c:cat>
            <c:strRef>
              <c:f>'A14'!$B$1:$N$1</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AVG</c:v>
                </c:pt>
              </c:strCache>
            </c:strRef>
          </c:cat>
          <c:val>
            <c:numRef>
              <c:f>'A14'!$B$4:$N$4</c:f>
              <c:numCache>
                <c:formatCode>0.0%</c:formatCode>
                <c:ptCount val="13"/>
                <c:pt idx="0">
                  <c:v>0.86270000000000002</c:v>
                </c:pt>
                <c:pt idx="1">
                  <c:v>0.72460000000000002</c:v>
                </c:pt>
                <c:pt idx="2">
                  <c:v>0.93220000000000003</c:v>
                </c:pt>
                <c:pt idx="3">
                  <c:v>0.73829999999999996</c:v>
                </c:pt>
                <c:pt idx="4">
                  <c:v>0.83050000000000002</c:v>
                </c:pt>
                <c:pt idx="5">
                  <c:v>0.82989999999999997</c:v>
                </c:pt>
                <c:pt idx="6">
                  <c:v>0.78390000000000004</c:v>
                </c:pt>
                <c:pt idx="7">
                  <c:v>0.79579999999999995</c:v>
                </c:pt>
                <c:pt idx="8">
                  <c:v>0.83260000000000001</c:v>
                </c:pt>
                <c:pt idx="9">
                  <c:v>0.8619</c:v>
                </c:pt>
                <c:pt idx="10">
                  <c:v>0.79710000000000003</c:v>
                </c:pt>
                <c:pt idx="11">
                  <c:v>0.8931</c:v>
                </c:pt>
                <c:pt idx="12">
                  <c:v>0.82355</c:v>
                </c:pt>
              </c:numCache>
            </c:numRef>
          </c:val>
        </c:ser>
        <c:ser>
          <c:idx val="4"/>
          <c:order val="3"/>
          <c:tx>
            <c:strRef>
              <c:f>'A14'!$A$5</c:f>
              <c:strCache>
                <c:ptCount val="1"/>
                <c:pt idx="0">
                  <c:v>     SCHED</c:v>
                </c:pt>
              </c:strCache>
            </c:strRef>
          </c:tx>
          <c:spPr>
            <a:noFill/>
          </c:spPr>
          <c:invertIfNegative val="0"/>
          <c:val>
            <c:numRef>
              <c:f>'A14'!$B$5:$N$5</c:f>
              <c:numCache>
                <c:formatCode>0</c:formatCode>
                <c:ptCount val="13"/>
                <c:pt idx="0">
                  <c:v>1180</c:v>
                </c:pt>
                <c:pt idx="1">
                  <c:v>1064</c:v>
                </c:pt>
                <c:pt idx="2">
                  <c:v>1165</c:v>
                </c:pt>
                <c:pt idx="3">
                  <c:v>1150</c:v>
                </c:pt>
                <c:pt idx="4">
                  <c:v>1162</c:v>
                </c:pt>
                <c:pt idx="5">
                  <c:v>541</c:v>
                </c:pt>
                <c:pt idx="6">
                  <c:v>722</c:v>
                </c:pt>
                <c:pt idx="7">
                  <c:v>715</c:v>
                </c:pt>
                <c:pt idx="8">
                  <c:v>699</c:v>
                </c:pt>
                <c:pt idx="9">
                  <c:v>717</c:v>
                </c:pt>
                <c:pt idx="10">
                  <c:v>695</c:v>
                </c:pt>
                <c:pt idx="11">
                  <c:v>720</c:v>
                </c:pt>
                <c:pt idx="12">
                  <c:v>10530</c:v>
                </c:pt>
              </c:numCache>
            </c:numRef>
          </c:val>
        </c:ser>
        <c:ser>
          <c:idx val="2"/>
          <c:order val="4"/>
          <c:tx>
            <c:strRef>
              <c:f>'A14'!$A$6</c:f>
              <c:strCache>
                <c:ptCount val="1"/>
                <c:pt idx="0">
                  <c:v>DIFF</c:v>
                </c:pt>
              </c:strCache>
            </c:strRef>
          </c:tx>
          <c:spPr>
            <a:noFill/>
          </c:spPr>
          <c:invertIfNegative val="0"/>
          <c:cat>
            <c:strRef>
              <c:f>'A14'!$B$1:$N$1</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AVG</c:v>
                </c:pt>
              </c:strCache>
            </c:strRef>
          </c:cat>
          <c:val>
            <c:numRef>
              <c:f>'A14'!$B$6:$N$6</c:f>
              <c:numCache>
                <c:formatCode>0.00%</c:formatCode>
                <c:ptCount val="13"/>
                <c:pt idx="0">
                  <c:v>7.5799999999999979E-2</c:v>
                </c:pt>
                <c:pt idx="1">
                  <c:v>0.15149999999999997</c:v>
                </c:pt>
                <c:pt idx="2">
                  <c:v>-0.13840000000000008</c:v>
                </c:pt>
                <c:pt idx="3">
                  <c:v>0.18690000000000007</c:v>
                </c:pt>
                <c:pt idx="4">
                  <c:v>2.7599999999999958E-2</c:v>
                </c:pt>
                <c:pt idx="5">
                  <c:v>7.9500000000000015E-2</c:v>
                </c:pt>
                <c:pt idx="6">
                  <c:v>6.6199999999999926E-2</c:v>
                </c:pt>
                <c:pt idx="7">
                  <c:v>0.12570000000000003</c:v>
                </c:pt>
                <c:pt idx="8">
                  <c:v>-9.8000000000000309E-3</c:v>
                </c:pt>
                <c:pt idx="9">
                  <c:v>2.9000000000000026E-2</c:v>
                </c:pt>
                <c:pt idx="10">
                  <c:v>9.0199999999999947E-2</c:v>
                </c:pt>
                <c:pt idx="11">
                  <c:v>-3.4499999999999975E-2</c:v>
                </c:pt>
                <c:pt idx="12">
                  <c:v>5.4141666666666644E-2</c:v>
                </c:pt>
              </c:numCache>
            </c:numRef>
          </c:val>
        </c:ser>
        <c:dLbls>
          <c:showLegendKey val="0"/>
          <c:showVal val="0"/>
          <c:showCatName val="0"/>
          <c:showSerName val="0"/>
          <c:showPercent val="0"/>
          <c:showBubbleSize val="0"/>
        </c:dLbls>
        <c:gapWidth val="183"/>
        <c:overlap val="43"/>
        <c:axId val="168277888"/>
        <c:axId val="168279424"/>
      </c:barChart>
      <c:catAx>
        <c:axId val="168277888"/>
        <c:scaling>
          <c:orientation val="minMax"/>
        </c:scaling>
        <c:delete val="0"/>
        <c:axPos val="b"/>
        <c:numFmt formatCode="General" sourceLinked="0"/>
        <c:majorTickMark val="out"/>
        <c:minorTickMark val="none"/>
        <c:tickLblPos val="nextTo"/>
        <c:crossAx val="168279424"/>
        <c:crosses val="autoZero"/>
        <c:auto val="1"/>
        <c:lblAlgn val="ctr"/>
        <c:lblOffset val="100"/>
        <c:noMultiLvlLbl val="0"/>
      </c:catAx>
      <c:valAx>
        <c:axId val="168279424"/>
        <c:scaling>
          <c:orientation val="minMax"/>
          <c:max val="1"/>
          <c:min val="0.5"/>
        </c:scaling>
        <c:delete val="0"/>
        <c:axPos val="l"/>
        <c:majorGridlines/>
        <c:numFmt formatCode="0%" sourceLinked="0"/>
        <c:majorTickMark val="out"/>
        <c:minorTickMark val="none"/>
        <c:tickLblPos val="nextTo"/>
        <c:crossAx val="168277888"/>
        <c:crosses val="autoZero"/>
        <c:crossBetween val="between"/>
      </c:valAx>
      <c:dTable>
        <c:showHorzBorder val="1"/>
        <c:showVertBorder val="1"/>
        <c:showOutline val="1"/>
        <c:showKeys val="1"/>
      </c:dTable>
    </c:plotArea>
    <c:plotVisOnly val="1"/>
    <c:dispBlanksAs val="gap"/>
    <c:showDLblsOverMax val="0"/>
  </c:chart>
  <c:spPr>
    <a:noFill/>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COMPLETION</a:t>
            </a:r>
            <a:r>
              <a:rPr lang="en-US" sz="1200" baseline="0"/>
              <a:t> FACTOR (CF) </a:t>
            </a:r>
            <a:endParaRPr lang="en-US" sz="1200"/>
          </a:p>
        </c:rich>
      </c:tx>
      <c:layout>
        <c:manualLayout>
          <c:xMode val="edge"/>
          <c:yMode val="edge"/>
          <c:x val="0.40164980993755084"/>
          <c:y val="1.5108591514443973E-2"/>
        </c:manualLayout>
      </c:layout>
      <c:overlay val="0"/>
    </c:title>
    <c:autoTitleDeleted val="0"/>
    <c:plotArea>
      <c:layout>
        <c:manualLayout>
          <c:layoutTarget val="inner"/>
          <c:xMode val="edge"/>
          <c:yMode val="edge"/>
          <c:x val="9.8615042522875465E-2"/>
          <c:y val="6.4463092348198262E-2"/>
          <c:w val="0.87080132806080568"/>
          <c:h val="0.61732356654759568"/>
        </c:manualLayout>
      </c:layout>
      <c:barChart>
        <c:barDir val="col"/>
        <c:grouping val="clustered"/>
        <c:varyColors val="0"/>
        <c:ser>
          <c:idx val="1"/>
          <c:order val="0"/>
          <c:tx>
            <c:strRef>
              <c:f>CF!$A$2</c:f>
              <c:strCache>
                <c:ptCount val="1"/>
                <c:pt idx="0">
                  <c:v>2016</c:v>
                </c:pt>
              </c:strCache>
            </c:strRef>
          </c:tx>
          <c:spPr>
            <a:solidFill>
              <a:schemeClr val="tx2">
                <a:lumMod val="60000"/>
                <a:lumOff val="40000"/>
              </a:schemeClr>
            </a:solidFill>
            <a:ln>
              <a:noFill/>
            </a:ln>
          </c:spPr>
          <c:invertIfNegative val="0"/>
          <c:dPt>
            <c:idx val="12"/>
            <c:invertIfNegative val="0"/>
            <c:bubble3D val="0"/>
          </c:dPt>
          <c:cat>
            <c:strRef>
              <c:f>CF!$B$1:$N$1</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TTL</c:v>
                </c:pt>
              </c:strCache>
            </c:strRef>
          </c:cat>
          <c:val>
            <c:numRef>
              <c:f>CF!$B$2:$N$2</c:f>
              <c:numCache>
                <c:formatCode>0.0%</c:formatCode>
                <c:ptCount val="13"/>
                <c:pt idx="0">
                  <c:v>1</c:v>
                </c:pt>
                <c:pt idx="1">
                  <c:v>0.9985074626865672</c:v>
                </c:pt>
                <c:pt idx="2">
                  <c:v>0.99769585253456217</c:v>
                </c:pt>
                <c:pt idx="3">
                  <c:v>0.99572649572649574</c:v>
                </c:pt>
                <c:pt idx="4">
                  <c:v>0.99404761904761907</c:v>
                </c:pt>
                <c:pt idx="5">
                  <c:v>0.99601593625498008</c:v>
                </c:pt>
                <c:pt idx="6">
                  <c:v>0.98850000000000005</c:v>
                </c:pt>
                <c:pt idx="7">
                  <c:v>1</c:v>
                </c:pt>
                <c:pt idx="8">
                  <c:v>0.99229999999999996</c:v>
                </c:pt>
                <c:pt idx="9">
                  <c:v>0.99150000000000005</c:v>
                </c:pt>
                <c:pt idx="10">
                  <c:v>1</c:v>
                </c:pt>
                <c:pt idx="11">
                  <c:v>0.99619999999999997</c:v>
                </c:pt>
                <c:pt idx="12">
                  <c:v>0.99560950413223137</c:v>
                </c:pt>
              </c:numCache>
            </c:numRef>
          </c:val>
        </c:ser>
        <c:ser>
          <c:idx val="0"/>
          <c:order val="1"/>
          <c:tx>
            <c:strRef>
              <c:f>CF!$A$3</c:f>
              <c:strCache>
                <c:ptCount val="1"/>
                <c:pt idx="0">
                  <c:v>     CANX</c:v>
                </c:pt>
              </c:strCache>
            </c:strRef>
          </c:tx>
          <c:spPr>
            <a:noFill/>
            <a:ln>
              <a:noFill/>
            </a:ln>
          </c:spPr>
          <c:invertIfNegative val="0"/>
          <c:dPt>
            <c:idx val="12"/>
            <c:invertIfNegative val="0"/>
            <c:bubble3D val="0"/>
          </c:dPt>
          <c:cat>
            <c:strRef>
              <c:f>CF!$B$1:$N$1</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TTL</c:v>
                </c:pt>
              </c:strCache>
            </c:strRef>
          </c:cat>
          <c:val>
            <c:numRef>
              <c:f>CF!$B$3:$N$3</c:f>
              <c:numCache>
                <c:formatCode>0</c:formatCode>
                <c:ptCount val="13"/>
                <c:pt idx="0">
                  <c:v>0</c:v>
                </c:pt>
                <c:pt idx="1">
                  <c:v>1</c:v>
                </c:pt>
                <c:pt idx="2">
                  <c:v>2</c:v>
                </c:pt>
                <c:pt idx="3">
                  <c:v>4</c:v>
                </c:pt>
                <c:pt idx="4">
                  <c:v>6</c:v>
                </c:pt>
                <c:pt idx="5">
                  <c:v>4</c:v>
                </c:pt>
                <c:pt idx="6">
                  <c:v>13</c:v>
                </c:pt>
                <c:pt idx="7">
                  <c:v>0</c:v>
                </c:pt>
                <c:pt idx="8">
                  <c:v>8</c:v>
                </c:pt>
                <c:pt idx="9">
                  <c:v>9</c:v>
                </c:pt>
                <c:pt idx="10">
                  <c:v>0</c:v>
                </c:pt>
                <c:pt idx="11">
                  <c:v>4</c:v>
                </c:pt>
                <c:pt idx="12">
                  <c:v>51</c:v>
                </c:pt>
              </c:numCache>
            </c:numRef>
          </c:val>
        </c:ser>
        <c:ser>
          <c:idx val="5"/>
          <c:order val="2"/>
          <c:tx>
            <c:strRef>
              <c:f>CF!$A$4</c:f>
              <c:strCache>
                <c:ptCount val="1"/>
                <c:pt idx="0">
                  <c:v>     SCHED</c:v>
                </c:pt>
              </c:strCache>
            </c:strRef>
          </c:tx>
          <c:spPr>
            <a:noFill/>
          </c:spPr>
          <c:invertIfNegative val="0"/>
          <c:val>
            <c:numRef>
              <c:f>CF!$B$4:$N$4</c:f>
              <c:numCache>
                <c:formatCode>0</c:formatCode>
                <c:ptCount val="13"/>
                <c:pt idx="0">
                  <c:v>716</c:v>
                </c:pt>
                <c:pt idx="1">
                  <c:v>670</c:v>
                </c:pt>
                <c:pt idx="2">
                  <c:v>868</c:v>
                </c:pt>
                <c:pt idx="3">
                  <c:v>936</c:v>
                </c:pt>
                <c:pt idx="4">
                  <c:v>1008</c:v>
                </c:pt>
                <c:pt idx="5">
                  <c:v>1004</c:v>
                </c:pt>
                <c:pt idx="6">
                  <c:v>1134</c:v>
                </c:pt>
                <c:pt idx="7">
                  <c:v>1108</c:v>
                </c:pt>
                <c:pt idx="8">
                  <c:v>1044</c:v>
                </c:pt>
                <c:pt idx="9">
                  <c:v>1054</c:v>
                </c:pt>
                <c:pt idx="10">
                  <c:v>1020</c:v>
                </c:pt>
                <c:pt idx="11">
                  <c:v>1054</c:v>
                </c:pt>
                <c:pt idx="12">
                  <c:v>11616</c:v>
                </c:pt>
              </c:numCache>
            </c:numRef>
          </c:val>
        </c:ser>
        <c:ser>
          <c:idx val="2"/>
          <c:order val="3"/>
          <c:tx>
            <c:strRef>
              <c:f>CF!$A$5</c:f>
              <c:strCache>
                <c:ptCount val="1"/>
                <c:pt idx="0">
                  <c:v>2015</c:v>
                </c:pt>
              </c:strCache>
            </c:strRef>
          </c:tx>
          <c:spPr>
            <a:solidFill>
              <a:srgbClr val="FFC000"/>
            </a:solidFill>
          </c:spPr>
          <c:invertIfNegative val="0"/>
          <c:cat>
            <c:strRef>
              <c:f>CF!$B$1:$N$1</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TTL</c:v>
                </c:pt>
              </c:strCache>
            </c:strRef>
          </c:cat>
          <c:val>
            <c:numRef>
              <c:f>CF!$B$5:$N$5</c:f>
              <c:numCache>
                <c:formatCode>0.0%</c:formatCode>
                <c:ptCount val="13"/>
                <c:pt idx="0">
                  <c:v>0.95679999999999998</c:v>
                </c:pt>
                <c:pt idx="1">
                  <c:v>0.92390000000000005</c:v>
                </c:pt>
                <c:pt idx="2">
                  <c:v>0.98970000000000002</c:v>
                </c:pt>
                <c:pt idx="3">
                  <c:v>0.90090000000000003</c:v>
                </c:pt>
                <c:pt idx="4">
                  <c:v>0.97419999999999995</c:v>
                </c:pt>
                <c:pt idx="5">
                  <c:v>0.98709999999999998</c:v>
                </c:pt>
                <c:pt idx="6">
                  <c:v>0.99719999999999998</c:v>
                </c:pt>
                <c:pt idx="7">
                  <c:v>0.99160000000000004</c:v>
                </c:pt>
                <c:pt idx="8">
                  <c:v>0.98709999999999998</c:v>
                </c:pt>
                <c:pt idx="9">
                  <c:v>0.99019999999999997</c:v>
                </c:pt>
                <c:pt idx="10">
                  <c:v>0.97270000000000001</c:v>
                </c:pt>
                <c:pt idx="11">
                  <c:v>0.99860000000000004</c:v>
                </c:pt>
                <c:pt idx="12">
                  <c:v>0.96780626780626777</c:v>
                </c:pt>
              </c:numCache>
            </c:numRef>
          </c:val>
        </c:ser>
        <c:ser>
          <c:idx val="3"/>
          <c:order val="4"/>
          <c:tx>
            <c:strRef>
              <c:f>CF!$A$6</c:f>
              <c:strCache>
                <c:ptCount val="1"/>
                <c:pt idx="0">
                  <c:v>     CANX</c:v>
                </c:pt>
              </c:strCache>
            </c:strRef>
          </c:tx>
          <c:spPr>
            <a:noFill/>
          </c:spPr>
          <c:invertIfNegative val="0"/>
          <c:cat>
            <c:strRef>
              <c:f>CF!$B$1:$N$1</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TTL</c:v>
                </c:pt>
              </c:strCache>
            </c:strRef>
          </c:cat>
          <c:val>
            <c:numRef>
              <c:f>CF!$B$6:$N$6</c:f>
              <c:numCache>
                <c:formatCode>0</c:formatCode>
                <c:ptCount val="13"/>
                <c:pt idx="0">
                  <c:v>51</c:v>
                </c:pt>
                <c:pt idx="1">
                  <c:v>81</c:v>
                </c:pt>
                <c:pt idx="2">
                  <c:v>12</c:v>
                </c:pt>
                <c:pt idx="3">
                  <c:v>114</c:v>
                </c:pt>
                <c:pt idx="4">
                  <c:v>30</c:v>
                </c:pt>
                <c:pt idx="5">
                  <c:v>7</c:v>
                </c:pt>
                <c:pt idx="6">
                  <c:v>2</c:v>
                </c:pt>
                <c:pt idx="7">
                  <c:v>6</c:v>
                </c:pt>
                <c:pt idx="8">
                  <c:v>9</c:v>
                </c:pt>
                <c:pt idx="9">
                  <c:v>7</c:v>
                </c:pt>
                <c:pt idx="10">
                  <c:v>19</c:v>
                </c:pt>
                <c:pt idx="11">
                  <c:v>1</c:v>
                </c:pt>
                <c:pt idx="12">
                  <c:v>339</c:v>
                </c:pt>
              </c:numCache>
            </c:numRef>
          </c:val>
        </c:ser>
        <c:ser>
          <c:idx val="6"/>
          <c:order val="5"/>
          <c:tx>
            <c:strRef>
              <c:f>CF!$A$7</c:f>
              <c:strCache>
                <c:ptCount val="1"/>
                <c:pt idx="0">
                  <c:v>     SCHED</c:v>
                </c:pt>
              </c:strCache>
            </c:strRef>
          </c:tx>
          <c:spPr>
            <a:noFill/>
          </c:spPr>
          <c:invertIfNegative val="0"/>
          <c:val>
            <c:numRef>
              <c:f>CF!$B$7:$N$7</c:f>
              <c:numCache>
                <c:formatCode>0</c:formatCode>
                <c:ptCount val="13"/>
                <c:pt idx="0">
                  <c:v>1180</c:v>
                </c:pt>
                <c:pt idx="1">
                  <c:v>1064</c:v>
                </c:pt>
                <c:pt idx="2">
                  <c:v>1165</c:v>
                </c:pt>
                <c:pt idx="3">
                  <c:v>1150</c:v>
                </c:pt>
                <c:pt idx="4">
                  <c:v>1162</c:v>
                </c:pt>
                <c:pt idx="5">
                  <c:v>541</c:v>
                </c:pt>
                <c:pt idx="6">
                  <c:v>722</c:v>
                </c:pt>
                <c:pt idx="7">
                  <c:v>715</c:v>
                </c:pt>
                <c:pt idx="8">
                  <c:v>699</c:v>
                </c:pt>
                <c:pt idx="9">
                  <c:v>717</c:v>
                </c:pt>
                <c:pt idx="10">
                  <c:v>695</c:v>
                </c:pt>
                <c:pt idx="11">
                  <c:v>720</c:v>
                </c:pt>
                <c:pt idx="12">
                  <c:v>10530</c:v>
                </c:pt>
              </c:numCache>
            </c:numRef>
          </c:val>
        </c:ser>
        <c:ser>
          <c:idx val="4"/>
          <c:order val="6"/>
          <c:tx>
            <c:strRef>
              <c:f>CF!$A$8</c:f>
              <c:strCache>
                <c:ptCount val="1"/>
                <c:pt idx="0">
                  <c:v>DIFF</c:v>
                </c:pt>
              </c:strCache>
            </c:strRef>
          </c:tx>
          <c:spPr>
            <a:noFill/>
          </c:spPr>
          <c:invertIfNegative val="0"/>
          <c:cat>
            <c:strRef>
              <c:f>CF!$B$1:$N$1</c:f>
              <c:strCache>
                <c:ptCount val="13"/>
                <c:pt idx="0">
                  <c:v>JAN</c:v>
                </c:pt>
                <c:pt idx="1">
                  <c:v>FEB</c:v>
                </c:pt>
                <c:pt idx="2">
                  <c:v>MAR</c:v>
                </c:pt>
                <c:pt idx="3">
                  <c:v>APR</c:v>
                </c:pt>
                <c:pt idx="4">
                  <c:v>MAY</c:v>
                </c:pt>
                <c:pt idx="5">
                  <c:v>JUN</c:v>
                </c:pt>
                <c:pt idx="6">
                  <c:v>JUL</c:v>
                </c:pt>
                <c:pt idx="7">
                  <c:v>AUG</c:v>
                </c:pt>
                <c:pt idx="8">
                  <c:v>SEP</c:v>
                </c:pt>
                <c:pt idx="9">
                  <c:v>OCT</c:v>
                </c:pt>
                <c:pt idx="10">
                  <c:v>NOV</c:v>
                </c:pt>
                <c:pt idx="11">
                  <c:v>DEC</c:v>
                </c:pt>
                <c:pt idx="12">
                  <c:v>TTL</c:v>
                </c:pt>
              </c:strCache>
            </c:strRef>
          </c:cat>
          <c:val>
            <c:numRef>
              <c:f>CF!$B$8:$N$8</c:f>
              <c:numCache>
                <c:formatCode>0.0%</c:formatCode>
                <c:ptCount val="13"/>
                <c:pt idx="0">
                  <c:v>4.3200000000000016E-2</c:v>
                </c:pt>
                <c:pt idx="1">
                  <c:v>7.460746268656715E-2</c:v>
                </c:pt>
                <c:pt idx="2">
                  <c:v>7.9958525345621423E-3</c:v>
                </c:pt>
                <c:pt idx="3">
                  <c:v>9.4826495726495708E-2</c:v>
                </c:pt>
                <c:pt idx="4">
                  <c:v>1.9847619047619114E-2</c:v>
                </c:pt>
                <c:pt idx="5">
                  <c:v>8.9159362549801058E-3</c:v>
                </c:pt>
                <c:pt idx="6">
                  <c:v>-8.69999999999993E-3</c:v>
                </c:pt>
                <c:pt idx="7">
                  <c:v>8.3999999999999631E-3</c:v>
                </c:pt>
                <c:pt idx="8">
                  <c:v>5.1999999999999824E-3</c:v>
                </c:pt>
                <c:pt idx="9">
                  <c:v>1.3000000000000789E-3</c:v>
                </c:pt>
                <c:pt idx="10">
                  <c:v>2.7299999999999991E-2</c:v>
                </c:pt>
                <c:pt idx="11">
                  <c:v>-2.4000000000000687E-3</c:v>
                </c:pt>
                <c:pt idx="12">
                  <c:v>2.7803236325963598E-2</c:v>
                </c:pt>
              </c:numCache>
            </c:numRef>
          </c:val>
        </c:ser>
        <c:dLbls>
          <c:showLegendKey val="0"/>
          <c:showVal val="0"/>
          <c:showCatName val="0"/>
          <c:showSerName val="0"/>
          <c:showPercent val="0"/>
          <c:showBubbleSize val="0"/>
        </c:dLbls>
        <c:gapWidth val="150"/>
        <c:overlap val="48"/>
        <c:axId val="118687232"/>
        <c:axId val="118688768"/>
      </c:barChart>
      <c:catAx>
        <c:axId val="118687232"/>
        <c:scaling>
          <c:orientation val="minMax"/>
        </c:scaling>
        <c:delete val="0"/>
        <c:axPos val="b"/>
        <c:numFmt formatCode="General" sourceLinked="0"/>
        <c:majorTickMark val="out"/>
        <c:minorTickMark val="none"/>
        <c:tickLblPos val="nextTo"/>
        <c:crossAx val="118688768"/>
        <c:crosses val="autoZero"/>
        <c:auto val="1"/>
        <c:lblAlgn val="ctr"/>
        <c:lblOffset val="100"/>
        <c:noMultiLvlLbl val="0"/>
      </c:catAx>
      <c:valAx>
        <c:axId val="118688768"/>
        <c:scaling>
          <c:orientation val="minMax"/>
          <c:max val="1"/>
          <c:min val="0.8600000000000001"/>
        </c:scaling>
        <c:delete val="0"/>
        <c:axPos val="l"/>
        <c:majorGridlines/>
        <c:numFmt formatCode="0%" sourceLinked="0"/>
        <c:majorTickMark val="out"/>
        <c:minorTickMark val="none"/>
        <c:tickLblPos val="nextTo"/>
        <c:crossAx val="118687232"/>
        <c:crosses val="autoZero"/>
        <c:crossBetween val="between"/>
      </c:valAx>
      <c:dTable>
        <c:showHorzBorder val="1"/>
        <c:showVertBorder val="1"/>
        <c:showOutline val="1"/>
        <c:showKeys val="1"/>
        <c:spPr>
          <a:noFill/>
        </c:spPr>
      </c:dTable>
    </c:plotArea>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drawing1.xml><?xml version="1.0" encoding="utf-8"?>
<c:userShapes xmlns:c="http://schemas.openxmlformats.org/drawingml/2006/chart">
  <cdr:relSizeAnchor xmlns:cdr="http://schemas.openxmlformats.org/drawingml/2006/chartDrawing">
    <cdr:from>
      <cdr:x>0.15138</cdr:x>
      <cdr:y>0.0063</cdr:y>
    </cdr:from>
    <cdr:to>
      <cdr:x>0.85181</cdr:x>
      <cdr:y>0.09397</cdr:y>
    </cdr:to>
    <cdr:sp macro="" textlink="">
      <cdr:nvSpPr>
        <cdr:cNvPr id="3" name="TextBox 1"/>
        <cdr:cNvSpPr txBox="1"/>
      </cdr:nvSpPr>
      <cdr:spPr>
        <a:xfrm xmlns:a="http://schemas.openxmlformats.org/drawingml/2006/main">
          <a:off x="1155700" y="31750"/>
          <a:ext cx="5347269" cy="44218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baseline="0"/>
            <a:t>ARRIVALS WITHIN 14 MINUTES (A14)</a:t>
          </a:r>
        </a:p>
      </cdr:txBody>
    </cdr:sp>
  </cdr:relSizeAnchor>
  <cdr:relSizeAnchor xmlns:cdr="http://schemas.openxmlformats.org/drawingml/2006/chartDrawing">
    <cdr:from>
      <cdr:x>0</cdr:x>
      <cdr:y>0.35425</cdr:y>
    </cdr:from>
    <cdr:to>
      <cdr:x>0.99324</cdr:x>
      <cdr:y>0.42407</cdr:y>
    </cdr:to>
    <cdr:grpSp>
      <cdr:nvGrpSpPr>
        <cdr:cNvPr id="4" name="Group 3"/>
        <cdr:cNvGrpSpPr/>
      </cdr:nvGrpSpPr>
      <cdr:grpSpPr>
        <a:xfrm xmlns:a="http://schemas.openxmlformats.org/drawingml/2006/main">
          <a:off x="0" y="1969297"/>
          <a:ext cx="8103442" cy="388134"/>
          <a:chOff x="156972" y="0"/>
          <a:chExt cx="137740317" cy="352473"/>
        </a:xfrm>
      </cdr:grpSpPr>
      <cdr:sp macro="" textlink="">
        <cdr:nvSpPr>
          <cdr:cNvPr id="5" name="TextBox 11"/>
          <cdr:cNvSpPr txBox="1"/>
        </cdr:nvSpPr>
        <cdr:spPr>
          <a:xfrm xmlns:a="http://schemas.openxmlformats.org/drawingml/2006/main">
            <a:off x="156972" y="0"/>
            <a:ext cx="7447549" cy="352473"/>
          </a:xfrm>
          <a:prstGeom xmlns:a="http://schemas.openxmlformats.org/drawingml/2006/main" prst="rect">
            <a:avLst/>
          </a:prstGeom>
          <a:noFill xmlns:a="http://schemas.openxmlformats.org/drawingml/2006/main"/>
          <a:ln xmlns:a="http://schemas.openxmlformats.org/drawingml/2006/main" w="25400" cmpd="sng">
            <a:solidFill>
              <a:schemeClr val="tx2">
                <a:lumMod val="20000"/>
                <a:lumOff val="8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800" dirty="0"/>
              <a:t>Goal 80%</a:t>
            </a:r>
          </a:p>
        </cdr:txBody>
      </cdr:sp>
      <cdr:cxnSp macro="">
        <cdr:nvCxnSpPr>
          <cdr:cNvPr id="6" name="Straight Connector 5"/>
          <cdr:cNvCxnSpPr/>
        </cdr:nvCxnSpPr>
        <cdr:spPr>
          <a:xfrm xmlns:a="http://schemas.openxmlformats.org/drawingml/2006/main" flipV="1">
            <a:off x="13187099" y="143916"/>
            <a:ext cx="124710190" cy="2897"/>
          </a:xfrm>
          <a:prstGeom xmlns:a="http://schemas.openxmlformats.org/drawingml/2006/main" prst="line">
            <a:avLst/>
          </a:prstGeom>
          <a:ln xmlns:a="http://schemas.openxmlformats.org/drawingml/2006/main">
            <a:solidFill>
              <a:schemeClr val="tx2">
                <a:lumMod val="20000"/>
                <a:lumOff val="80000"/>
              </a:schemeClr>
            </a:solidFill>
            <a:prstDash val="dash"/>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cxnSp>
    </cdr:grpSp>
  </cdr:relSizeAnchor>
  <cdr:relSizeAnchor xmlns:cdr="http://schemas.openxmlformats.org/drawingml/2006/chartDrawing">
    <cdr:from>
      <cdr:x>0.90856</cdr:x>
      <cdr:y>0.16427</cdr:y>
    </cdr:from>
    <cdr:to>
      <cdr:x>0.97829</cdr:x>
      <cdr:y>0.99716</cdr:y>
    </cdr:to>
    <cdr:sp macro="" textlink="">
      <cdr:nvSpPr>
        <cdr:cNvPr id="8" name="Rectangle 7"/>
        <cdr:cNvSpPr/>
      </cdr:nvSpPr>
      <cdr:spPr>
        <a:xfrm xmlns:a="http://schemas.openxmlformats.org/drawingml/2006/main">
          <a:off x="8896352" y="1085851"/>
          <a:ext cx="682772" cy="5505727"/>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2" tIns="46581" rIns="93162" bIns="46581" rtlCol="0"/>
          <a:lstStyle>
            <a:lvl1pPr algn="r">
              <a:defRPr sz="1200"/>
            </a:lvl1pPr>
          </a:lstStyle>
          <a:p>
            <a:fld id="{B031AA30-CDEC-F54F-A731-5A737CB2D76C}" type="datetimeFigureOut">
              <a:rPr lang="en-US"/>
              <a:pPr/>
              <a:t>9/13/2017</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2" tIns="46581" rIns="93162" bIns="46581" rtlCol="0" anchor="b"/>
          <a:lstStyle>
            <a:lvl1pPr algn="r">
              <a:defRPr sz="1200"/>
            </a:lvl1pPr>
          </a:lstStyle>
          <a:p>
            <a:fld id="{73FCAFF8-BA4D-1E44-B6BC-D9261589EFB8}" type="slidenum">
              <a:rPr/>
              <a:pPr/>
              <a:t>‹#›</a:t>
            </a:fld>
            <a:endParaRPr lang="en-US" dirty="0"/>
          </a:p>
        </p:txBody>
      </p:sp>
    </p:spTree>
    <p:extLst>
      <p:ext uri="{BB962C8B-B14F-4D97-AF65-F5344CB8AC3E}">
        <p14:creationId xmlns:p14="http://schemas.microsoft.com/office/powerpoint/2010/main" val="22838993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2" tIns="46581" rIns="93162" bIns="46581" rtlCol="0"/>
          <a:lstStyle>
            <a:lvl1pPr algn="r">
              <a:defRPr sz="1200"/>
            </a:lvl1pPr>
          </a:lstStyle>
          <a:p>
            <a:fld id="{07613DCA-E17B-944C-AD3E-952DDE7EB961}" type="datetimeFigureOut">
              <a:rPr lang="en-US"/>
              <a:pPr/>
              <a:t>9/13/2017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2" tIns="46581" rIns="93162" bIns="46581" rtlCol="0" anchor="b"/>
          <a:lstStyle>
            <a:lvl1pPr algn="r">
              <a:defRPr sz="1200"/>
            </a:lvl1pPr>
          </a:lstStyle>
          <a:p>
            <a:fld id="{22F68704-C590-D141-A481-AFEA1963B228}" type="slidenum">
              <a:rPr/>
              <a:pPr/>
              <a:t>‹#›</a:t>
            </a:fld>
            <a:endParaRPr lang="en-US" dirty="0"/>
          </a:p>
        </p:txBody>
      </p:sp>
    </p:spTree>
    <p:extLst>
      <p:ext uri="{BB962C8B-B14F-4D97-AF65-F5344CB8AC3E}">
        <p14:creationId xmlns:p14="http://schemas.microsoft.com/office/powerpoint/2010/main" val="19805026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68704-C590-D141-A481-AFEA1963B228}" type="slidenum">
              <a:rPr lang="en-US" smtClean="0"/>
              <a:pPr/>
              <a:t>1</a:t>
            </a:fld>
            <a:endParaRPr lang="en-US" dirty="0"/>
          </a:p>
        </p:txBody>
      </p:sp>
    </p:spTree>
    <p:extLst>
      <p:ext uri="{BB962C8B-B14F-4D97-AF65-F5344CB8AC3E}">
        <p14:creationId xmlns:p14="http://schemas.microsoft.com/office/powerpoint/2010/main" val="192985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68704-C590-D141-A481-AFEA1963B228}" type="slidenum">
              <a:rPr lang="en-US"/>
              <a:pPr/>
              <a:t>6</a:t>
            </a:fld>
            <a:endParaRPr lang="en-US" dirty="0"/>
          </a:p>
        </p:txBody>
      </p:sp>
    </p:spTree>
    <p:extLst>
      <p:ext uri="{BB962C8B-B14F-4D97-AF65-F5344CB8AC3E}">
        <p14:creationId xmlns:p14="http://schemas.microsoft.com/office/powerpoint/2010/main" val="76942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68704-C590-D141-A481-AFEA1963B228}" type="slidenum">
              <a:rPr lang="en-US" smtClean="0"/>
              <a:pPr/>
              <a:t>7</a:t>
            </a:fld>
            <a:endParaRPr lang="en-US" dirty="0"/>
          </a:p>
        </p:txBody>
      </p:sp>
    </p:spTree>
    <p:extLst>
      <p:ext uri="{BB962C8B-B14F-4D97-AF65-F5344CB8AC3E}">
        <p14:creationId xmlns:p14="http://schemas.microsoft.com/office/powerpoint/2010/main" val="120447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F68704-C590-D141-A481-AFEA1963B228}" type="slidenum">
              <a:rPr lang="en-US" smtClean="0"/>
              <a:pPr/>
              <a:t>8</a:t>
            </a:fld>
            <a:endParaRPr lang="en-US" dirty="0"/>
          </a:p>
        </p:txBody>
      </p:sp>
    </p:spTree>
    <p:extLst>
      <p:ext uri="{BB962C8B-B14F-4D97-AF65-F5344CB8AC3E}">
        <p14:creationId xmlns:p14="http://schemas.microsoft.com/office/powerpoint/2010/main" val="1142724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68704-C590-D141-A481-AFEA1963B228}" type="slidenum">
              <a:rPr lang="en-US"/>
              <a:pPr/>
              <a:t>9</a:t>
            </a:fld>
            <a:endParaRPr lang="en-US" dirty="0"/>
          </a:p>
        </p:txBody>
      </p:sp>
    </p:spTree>
    <p:extLst>
      <p:ext uri="{BB962C8B-B14F-4D97-AF65-F5344CB8AC3E}">
        <p14:creationId xmlns:p14="http://schemas.microsoft.com/office/powerpoint/2010/main" val="2922983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68704-C590-D141-A481-AFEA1963B228}" type="slidenum">
              <a:rPr lang="en-US"/>
              <a:pPr/>
              <a:t>11</a:t>
            </a:fld>
            <a:endParaRPr lang="en-US" dirty="0"/>
          </a:p>
        </p:txBody>
      </p:sp>
    </p:spTree>
    <p:extLst>
      <p:ext uri="{BB962C8B-B14F-4D97-AF65-F5344CB8AC3E}">
        <p14:creationId xmlns:p14="http://schemas.microsoft.com/office/powerpoint/2010/main" val="292298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0A1136-AE44-4EC2-ACC2-1B4C3E8CF16C}" type="datetime4">
              <a:rPr lang="en-US" smtClean="0"/>
              <a:t>September 13, 2017</a:t>
            </a:fld>
            <a:endParaRPr lang="en-US" dirty="0"/>
          </a:p>
        </p:txBody>
      </p:sp>
    </p:spTree>
    <p:extLst>
      <p:ext uri="{BB962C8B-B14F-4D97-AF65-F5344CB8AC3E}">
        <p14:creationId xmlns:p14="http://schemas.microsoft.com/office/powerpoint/2010/main" val="345502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4A22A6-5C1D-40ED-BD87-A0D202531B52}" type="datetime4">
              <a:rPr lang="en-US" smtClean="0"/>
              <a:t>September 13, 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359BF8-7CB5-EF42-9657-C1DBFB6B236D}" type="slidenum">
              <a:rPr/>
              <a:pPr/>
              <a:t>‹#›</a:t>
            </a:fld>
            <a:endParaRPr lang="en-US" dirty="0"/>
          </a:p>
        </p:txBody>
      </p:sp>
      <p:sp>
        <p:nvSpPr>
          <p:cNvPr id="8" name="Text Placeholder 7"/>
          <p:cNvSpPr>
            <a:spLocks noGrp="1"/>
          </p:cNvSpPr>
          <p:nvPr>
            <p:ph type="body" sz="quarter" idx="13" hasCustomPrompt="1"/>
          </p:nvPr>
        </p:nvSpPr>
        <p:spPr>
          <a:xfrm>
            <a:off x="952469" y="1831648"/>
            <a:ext cx="6319870" cy="4377065"/>
          </a:xfrm>
        </p:spPr>
        <p:txBody>
          <a:bodyPr/>
          <a:lstStyle/>
          <a:p>
            <a:pPr lvl="0"/>
            <a:r>
              <a:rPr lang="en-US"/>
              <a:t>first point</a:t>
            </a:r>
          </a:p>
          <a:p>
            <a:pPr lvl="0"/>
            <a:r>
              <a:rPr lang="en-US"/>
              <a:t>SeCOND POINT</a:t>
            </a:r>
          </a:p>
          <a:p>
            <a:pPr lvl="0"/>
            <a:r>
              <a:rPr lang="en-US"/>
              <a:t>THIRD POINT</a:t>
            </a:r>
          </a:p>
        </p:txBody>
      </p:sp>
      <p:sp>
        <p:nvSpPr>
          <p:cNvPr id="10" name="Text Placeholder 9"/>
          <p:cNvSpPr>
            <a:spLocks noGrp="1"/>
          </p:cNvSpPr>
          <p:nvPr>
            <p:ph type="body" sz="quarter" idx="14" hasCustomPrompt="1"/>
          </p:nvPr>
        </p:nvSpPr>
        <p:spPr>
          <a:xfrm>
            <a:off x="952500" y="1281787"/>
            <a:ext cx="3402013" cy="550188"/>
          </a:xfrm>
        </p:spPr>
        <p:txBody>
          <a:bodyPr>
            <a:noAutofit/>
          </a:bodyPr>
          <a:lstStyle>
            <a:lvl1pPr marL="0" indent="0">
              <a:buNone/>
              <a:defRPr sz="2400" cap="none" baseline="0">
                <a:solidFill>
                  <a:schemeClr val="tx1">
                    <a:lumMod val="50000"/>
                    <a:lumOff val="50000"/>
                  </a:schemeClr>
                </a:solidFill>
              </a:defRPr>
            </a:lvl1pPr>
            <a:lvl2pPr>
              <a:defRPr sz="2400">
                <a:solidFill>
                  <a:schemeClr val="tx1">
                    <a:lumMod val="50000"/>
                    <a:lumOff val="50000"/>
                  </a:schemeClr>
                </a:solidFill>
              </a:defRPr>
            </a:lvl2pPr>
            <a:lvl3pPr>
              <a:defRPr sz="2400">
                <a:solidFill>
                  <a:schemeClr val="tx1">
                    <a:lumMod val="50000"/>
                    <a:lumOff val="50000"/>
                  </a:schemeClr>
                </a:solidFill>
              </a:defRPr>
            </a:lvl3pPr>
            <a:lvl4pPr>
              <a:defRPr sz="2400">
                <a:solidFill>
                  <a:schemeClr val="tx1">
                    <a:lumMod val="50000"/>
                    <a:lumOff val="50000"/>
                  </a:schemeClr>
                </a:solidFill>
              </a:defRPr>
            </a:lvl4pPr>
            <a:lvl5pPr>
              <a:defRPr sz="2400">
                <a:solidFill>
                  <a:schemeClr val="tx1">
                    <a:lumMod val="50000"/>
                    <a:lumOff val="50000"/>
                  </a:schemeClr>
                </a:solidFill>
              </a:defRPr>
            </a:lvl5pPr>
          </a:lstStyle>
          <a:p>
            <a:pPr lvl="0"/>
            <a:r>
              <a:rPr lang="en-US"/>
              <a:t>Topic header</a:t>
            </a:r>
          </a:p>
        </p:txBody>
      </p:sp>
    </p:spTree>
    <p:extLst>
      <p:ext uri="{BB962C8B-B14F-4D97-AF65-F5344CB8AC3E}">
        <p14:creationId xmlns:p14="http://schemas.microsoft.com/office/powerpoint/2010/main" val="29940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E62F9E-53A8-418F-A822-E8382C699692}" type="datetime4">
              <a:rPr lang="en-US" smtClean="0"/>
              <a:t>September 13, 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359BF8-7CB5-EF42-9657-C1DBFB6B236D}" type="slidenum">
              <a:rPr/>
              <a:pPr/>
              <a:t>‹#›</a:t>
            </a:fld>
            <a:endParaRPr lang="en-US" dirty="0"/>
          </a:p>
        </p:txBody>
      </p:sp>
      <p:sp>
        <p:nvSpPr>
          <p:cNvPr id="10" name="Picture Placeholder 9"/>
          <p:cNvSpPr>
            <a:spLocks noGrp="1"/>
          </p:cNvSpPr>
          <p:nvPr>
            <p:ph type="pic" sz="quarter" idx="15"/>
          </p:nvPr>
        </p:nvSpPr>
        <p:spPr>
          <a:xfrm>
            <a:off x="958145" y="1511300"/>
            <a:ext cx="2733675" cy="2733675"/>
          </a:xfrm>
        </p:spPr>
        <p:txBody>
          <a:bodyPr/>
          <a:lstStyle/>
          <a:p>
            <a:endParaRPr lang="en-US" dirty="0"/>
          </a:p>
        </p:txBody>
      </p:sp>
      <p:sp>
        <p:nvSpPr>
          <p:cNvPr id="11" name="Text Placeholder 7"/>
          <p:cNvSpPr>
            <a:spLocks noGrp="1"/>
          </p:cNvSpPr>
          <p:nvPr>
            <p:ph type="body" sz="quarter" idx="13" hasCustomPrompt="1"/>
          </p:nvPr>
        </p:nvSpPr>
        <p:spPr>
          <a:xfrm>
            <a:off x="3974501" y="1511300"/>
            <a:ext cx="3297837" cy="4697413"/>
          </a:xfrm>
        </p:spPr>
        <p:txBody>
          <a:bodyPr/>
          <a:lstStyle>
            <a:lvl1pPr marL="0" indent="0">
              <a:buNone/>
              <a:defRPr/>
            </a:lvl1pPr>
            <a:lvl2pPr marL="227013" indent="-227013">
              <a:defRPr/>
            </a:lvl2pPr>
            <a:lvl3pPr marL="400050" indent="-173038">
              <a:defRPr/>
            </a:lvl3pPr>
            <a:lvl4pPr marL="682625" indent="-227013">
              <a:defRPr/>
            </a:lvl4pPr>
            <a:lvl5pPr marL="915988" indent="-233363">
              <a:defRPr/>
            </a:lvl5pPr>
          </a:lstStyle>
          <a:p>
            <a:pPr lvl="0"/>
            <a:r>
              <a:rPr lang="en-US"/>
              <a:t>first point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556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952500" y="1311275"/>
            <a:ext cx="6319838"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F4DDCF-445C-4994-9D9D-0F4C7460CFD5}" type="datetime4">
              <a:rPr lang="en-US" smtClean="0"/>
              <a:t>September 13, 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359BF8-7CB5-EF42-9657-C1DBFB6B236D}" type="slidenum">
              <a:rPr lang="en-US"/>
              <a:pPr/>
              <a:t>‹#›</a:t>
            </a:fld>
            <a:endParaRPr lang="en-US" dirty="0"/>
          </a:p>
        </p:txBody>
      </p:sp>
    </p:spTree>
    <p:extLst>
      <p:ext uri="{BB962C8B-B14F-4D97-AF65-F5344CB8AC3E}">
        <p14:creationId xmlns:p14="http://schemas.microsoft.com/office/powerpoint/2010/main" val="381290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837174-2DA2-494C-829A-E8B2690BF7F4}" type="datetime4">
              <a:rPr lang="en-US" smtClean="0"/>
              <a:t>September 13, 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359BF8-7CB5-EF42-9657-C1DBFB6B236D}" type="slidenum">
              <a:rPr/>
              <a:pPr/>
              <a:t>‹#›</a:t>
            </a:fld>
            <a:endParaRPr lang="en-US" dirty="0"/>
          </a:p>
        </p:txBody>
      </p:sp>
      <p:sp>
        <p:nvSpPr>
          <p:cNvPr id="6" name="Picture Placeholder 9"/>
          <p:cNvSpPr>
            <a:spLocks noGrp="1"/>
          </p:cNvSpPr>
          <p:nvPr>
            <p:ph type="pic" sz="quarter" idx="15"/>
          </p:nvPr>
        </p:nvSpPr>
        <p:spPr>
          <a:xfrm>
            <a:off x="1393427" y="1364104"/>
            <a:ext cx="6349592" cy="3192910"/>
          </a:xfrm>
        </p:spPr>
        <p:txBody>
          <a:bodyPr/>
          <a:lstStyle/>
          <a:p>
            <a:endParaRPr lang="en-US" dirty="0"/>
          </a:p>
        </p:txBody>
      </p:sp>
      <p:sp>
        <p:nvSpPr>
          <p:cNvPr id="14" name="Text Placeholder 13"/>
          <p:cNvSpPr>
            <a:spLocks noGrp="1"/>
          </p:cNvSpPr>
          <p:nvPr>
            <p:ph type="body" sz="quarter" idx="16" hasCustomPrompt="1"/>
          </p:nvPr>
        </p:nvSpPr>
        <p:spPr>
          <a:xfrm>
            <a:off x="1393825" y="4632326"/>
            <a:ext cx="6348413" cy="294909"/>
          </a:xfrm>
        </p:spPr>
        <p:txBody>
          <a:bodyPr>
            <a:noAutofit/>
          </a:bodyPr>
          <a:lstStyle>
            <a:lvl1pPr marL="0" indent="0">
              <a:lnSpc>
                <a:spcPct val="100000"/>
              </a:lnSpc>
              <a:buFontTx/>
              <a:buNone/>
              <a:defRPr sz="1800" cap="none">
                <a:solidFill>
                  <a:schemeClr val="tx1"/>
                </a:solidFill>
              </a:defRPr>
            </a:lvl1pPr>
            <a:lvl2pPr marL="287338" indent="0">
              <a:buFontTx/>
              <a:buNone/>
              <a:defRPr sz="1600">
                <a:solidFill>
                  <a:schemeClr val="tx1"/>
                </a:solidFill>
              </a:defRPr>
            </a:lvl2pPr>
            <a:lvl3pPr marL="515937" indent="0">
              <a:buFontTx/>
              <a:buNone/>
              <a:defRPr sz="1600">
                <a:solidFill>
                  <a:schemeClr val="tx1"/>
                </a:solidFill>
              </a:defRPr>
            </a:lvl3pPr>
            <a:lvl4pPr marL="682625" indent="0">
              <a:buFontTx/>
              <a:buNone/>
              <a:defRPr sz="1600">
                <a:solidFill>
                  <a:schemeClr val="tx1"/>
                </a:solidFill>
              </a:defRPr>
            </a:lvl4pPr>
            <a:lvl5pPr marL="915988" indent="0">
              <a:buFontTx/>
              <a:buNone/>
              <a:defRPr sz="1600">
                <a:solidFill>
                  <a:schemeClr val="tx1"/>
                </a:solidFill>
              </a:defRPr>
            </a:lvl5pPr>
          </a:lstStyle>
          <a:p>
            <a:pPr lvl="0"/>
            <a:r>
              <a:rPr lang="en-US"/>
              <a:t>Subhead</a:t>
            </a:r>
          </a:p>
        </p:txBody>
      </p:sp>
      <p:sp>
        <p:nvSpPr>
          <p:cNvPr id="16" name="Text Placeholder 15"/>
          <p:cNvSpPr>
            <a:spLocks noGrp="1"/>
          </p:cNvSpPr>
          <p:nvPr>
            <p:ph type="body" sz="quarter" idx="17" hasCustomPrompt="1"/>
          </p:nvPr>
        </p:nvSpPr>
        <p:spPr>
          <a:xfrm>
            <a:off x="1393427" y="5055612"/>
            <a:ext cx="6348413" cy="957262"/>
          </a:xfrm>
        </p:spPr>
        <p:txBody>
          <a:bodyPr>
            <a:noAutofit/>
          </a:bodyPr>
          <a:lstStyle>
            <a:lvl1pPr marL="0" indent="0">
              <a:lnSpc>
                <a:spcPct val="100000"/>
              </a:lnSpc>
              <a:buNone/>
              <a:defRPr sz="1000" b="0" i="0" cap="none">
                <a:solidFill>
                  <a:schemeClr val="tx1"/>
                </a:solidFill>
                <a:latin typeface="Calibri Light"/>
                <a:cs typeface="Calibri Light"/>
              </a:defRPr>
            </a:lvl1pPr>
          </a:lstStyle>
          <a:p>
            <a:pPr lvl="0"/>
            <a:r>
              <a:rPr lang="en-US"/>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75593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0_Default">
    <p:bg>
      <p:bgPr>
        <a:solidFill>
          <a:srgbClr val="FFFFFF"/>
        </a:solidFill>
        <a:effectLst/>
      </p:bgPr>
    </p:bg>
    <p:spTree>
      <p:nvGrpSpPr>
        <p:cNvPr id="1" name=""/>
        <p:cNvGrpSpPr/>
        <p:nvPr/>
      </p:nvGrpSpPr>
      <p:grpSpPr>
        <a:xfrm>
          <a:off x="0" y="0"/>
          <a:ext cx="0" cy="0"/>
          <a:chOff x="0" y="0"/>
          <a:chExt cx="0" cy="0"/>
        </a:xfrm>
      </p:grpSpPr>
      <p:pic>
        <p:nvPicPr>
          <p:cNvPr id="58" name="image.tif"/>
          <p:cNvPicPr/>
          <p:nvPr/>
        </p:nvPicPr>
        <p:blipFill>
          <a:blip r:embed="rId2">
            <a:extLst/>
          </a:blip>
          <a:stretch>
            <a:fillRect/>
          </a:stretch>
        </p:blipFill>
        <p:spPr>
          <a:xfrm>
            <a:off x="7161212" y="519112"/>
            <a:ext cx="1430338" cy="238126"/>
          </a:xfrm>
          <a:prstGeom prst="rect">
            <a:avLst/>
          </a:prstGeom>
          <a:ln w="12700">
            <a:miter lim="400000"/>
          </a:ln>
        </p:spPr>
      </p:pic>
      <p:pic>
        <p:nvPicPr>
          <p:cNvPr id="59" name="Gradient-Red-Purple.jpeg" descr="Gradient-Red-Purple.jpg"/>
          <p:cNvPicPr/>
          <p:nvPr/>
        </p:nvPicPr>
        <p:blipFill>
          <a:blip r:embed="rId3">
            <a:extLst/>
          </a:blip>
          <a:stretch>
            <a:fillRect/>
          </a:stretch>
        </p:blipFill>
        <p:spPr>
          <a:xfrm>
            <a:off x="-6350" y="6694487"/>
            <a:ext cx="9170988" cy="169863"/>
          </a:xfrm>
          <a:prstGeom prst="rect">
            <a:avLst/>
          </a:prstGeom>
          <a:ln w="12700">
            <a:miter lim="400000"/>
          </a:ln>
        </p:spPr>
      </p:pic>
      <p:sp>
        <p:nvSpPr>
          <p:cNvPr id="60" name="Shape 60"/>
          <p:cNvSpPr>
            <a:spLocks noGrp="1"/>
          </p:cNvSpPr>
          <p:nvPr>
            <p:ph type="sldNum" sz="quarter" idx="2"/>
          </p:nvPr>
        </p:nvSpPr>
        <p:spPr>
          <a:xfrm>
            <a:off x="6553200" y="6404292"/>
            <a:ext cx="2133600" cy="269241"/>
          </a:xfrm>
          <a:prstGeom prst="rect">
            <a:avLst/>
          </a:prstGeom>
        </p:spPr>
        <p:txBody>
          <a:bodyPr anchor="ctr"/>
          <a:lstStyle>
            <a:lvl1pPr defTabSz="457200">
              <a:defRPr>
                <a:solidFill>
                  <a:srgbClr val="898989"/>
                </a:solidFill>
                <a:latin typeface="Calibri"/>
                <a:ea typeface="Calibri"/>
                <a:cs typeface="Calibri"/>
                <a:sym typeface="Calibri"/>
              </a:defRPr>
            </a:lvl1pPr>
          </a:lstStyle>
          <a:p>
            <a:pPr lvl="0"/>
            <a:fld id="{86CB4B4D-7CA3-9044-876B-883B54F8677D}" type="slidenum">
              <a:rPr/>
              <a:pPr lvl="0"/>
              <a:t>‹#›</a:t>
            </a:fld>
            <a:endParaRPr/>
          </a:p>
        </p:txBody>
      </p:sp>
    </p:spTree>
    <p:extLst>
      <p:ext uri="{BB962C8B-B14F-4D97-AF65-F5344CB8AC3E}">
        <p14:creationId xmlns:p14="http://schemas.microsoft.com/office/powerpoint/2010/main" val="409211573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EB5AA-EF05-48B6-8296-3A0EC96CD355}" type="datetime4">
              <a:rPr lang="en-US" smtClean="0"/>
              <a:t>September 13, 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5A4FA6-4CD6-48A8-BD27-53E81E3E6C17}" type="slidenum">
              <a:rPr lang="en-US" smtClean="0"/>
              <a:t>‹#›</a:t>
            </a:fld>
            <a:endParaRPr lang="en-US"/>
          </a:p>
        </p:txBody>
      </p:sp>
    </p:spTree>
    <p:extLst>
      <p:ext uri="{BB962C8B-B14F-4D97-AF65-F5344CB8AC3E}">
        <p14:creationId xmlns:p14="http://schemas.microsoft.com/office/powerpoint/2010/main" val="347299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44487D2B-E7E6-854E-97D7-9EEBB0520E7C}" type="datetime4">
              <a:rPr lang="en-US" altLang="en-US"/>
              <a:pPr>
                <a:defRPr/>
              </a:pPr>
              <a:t>September 13, 2017</a:t>
            </a:fld>
            <a:endParaRPr lang="en-US" altLang="en-US"/>
          </a:p>
        </p:txBody>
      </p:sp>
      <p:sp>
        <p:nvSpPr>
          <p:cNvPr id="4" name="Footer Placeholder 3"/>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fld id="{E0D783E0-CA32-E046-A36D-43DB4527E275}" type="slidenum">
              <a:rPr lang="en-US" altLang="en-US"/>
              <a:pPr/>
              <a:t>‹#›</a:t>
            </a:fld>
            <a:endParaRPr lang="en-US" altLang="en-US"/>
          </a:p>
        </p:txBody>
      </p:sp>
    </p:spTree>
    <p:extLst>
      <p:ext uri="{BB962C8B-B14F-4D97-AF65-F5344CB8AC3E}">
        <p14:creationId xmlns:p14="http://schemas.microsoft.com/office/powerpoint/2010/main" val="4214880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3.jpeg"/><Relationship Id="rId4" Type="http://schemas.openxmlformats.org/officeDocument/2006/relationships/slideLayout" Target="../slideLayouts/slideLayout5.xml"/><Relationship Id="rId9"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38376"/>
            <a:ext cx="8229600" cy="79259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4" name="Date Placeholder 3"/>
          <p:cNvSpPr>
            <a:spLocks noGrp="1"/>
          </p:cNvSpPr>
          <p:nvPr>
            <p:ph type="dt" sz="half" idx="2"/>
          </p:nvPr>
        </p:nvSpPr>
        <p:spPr>
          <a:xfrm>
            <a:off x="521532" y="5372591"/>
            <a:ext cx="2133600" cy="365125"/>
          </a:xfrm>
          <a:prstGeom prst="rect">
            <a:avLst/>
          </a:prstGeom>
        </p:spPr>
        <p:txBody>
          <a:bodyPr vert="horz" lIns="91440" tIns="45720" rIns="91440" bIns="45720" rtlCol="0" anchor="ctr"/>
          <a:lstStyle>
            <a:lvl1pPr algn="l">
              <a:defRPr sz="1600" b="0" i="0">
                <a:solidFill>
                  <a:schemeClr val="tx2"/>
                </a:solidFill>
                <a:latin typeface="Calibri Light"/>
                <a:cs typeface="Calibri Light"/>
              </a:defRPr>
            </a:lvl1pPr>
          </a:lstStyle>
          <a:p>
            <a:fld id="{14F03F19-457F-4AA0-B89B-ED647A42CA9E}" type="datetime4">
              <a:rPr lang="en-US" smtClean="0"/>
              <a:t>September 13, 2017</a:t>
            </a:fld>
            <a:endParaRPr lang="en-US" dirty="0"/>
          </a:p>
        </p:txBody>
      </p:sp>
      <p:pic>
        <p:nvPicPr>
          <p:cNvPr id="7" name="Picture 6" descr="IA-Logo-Main-Pantone-2C.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5193" y="1986179"/>
            <a:ext cx="2528506" cy="801184"/>
          </a:xfrm>
          <a:prstGeom prst="rect">
            <a:avLst/>
          </a:prstGeom>
        </p:spPr>
      </p:pic>
      <p:pic>
        <p:nvPicPr>
          <p:cNvPr id="8" name="Picture 7" descr="Gradient-Red-Purple.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0" y="6694252"/>
            <a:ext cx="9171759" cy="170688"/>
          </a:xfrm>
          <a:prstGeom prst="rect">
            <a:avLst/>
          </a:prstGeom>
        </p:spPr>
      </p:pic>
    </p:spTree>
    <p:extLst>
      <p:ext uri="{BB962C8B-B14F-4D97-AF65-F5344CB8AC3E}">
        <p14:creationId xmlns:p14="http://schemas.microsoft.com/office/powerpoint/2010/main" val="882377537"/>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defTabSz="457200" rtl="0" eaLnBrk="1" latinLnBrk="0" hangingPunct="1">
        <a:spcBef>
          <a:spcPct val="0"/>
        </a:spcBef>
        <a:buNone/>
        <a:defRPr sz="36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511314"/>
            <a:ext cx="2488198" cy="26937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first point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28871" y="511314"/>
            <a:ext cx="2133600" cy="269371"/>
          </a:xfrm>
          <a:prstGeom prst="rect">
            <a:avLst/>
          </a:prstGeom>
        </p:spPr>
        <p:txBody>
          <a:bodyPr vert="horz" lIns="91440" tIns="45720" rIns="91440" bIns="45720" rtlCol="0" anchor="ctr"/>
          <a:lstStyle>
            <a:lvl1pPr algn="l">
              <a:defRPr sz="1000" b="0" i="0">
                <a:solidFill>
                  <a:schemeClr val="tx1">
                    <a:lumMod val="50000"/>
                    <a:lumOff val="50000"/>
                  </a:schemeClr>
                </a:solidFill>
                <a:latin typeface="Calibri Light"/>
                <a:cs typeface="Calibri Light"/>
              </a:defRPr>
            </a:lvl1pPr>
          </a:lstStyle>
          <a:p>
            <a:fld id="{FC449524-C154-46F9-9EFA-DA6BB2031314}" type="datetime4">
              <a:rPr lang="en-US" smtClean="0"/>
              <a:t>September 13, 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59BF8-7CB5-EF42-9657-C1DBFB6B236D}" type="slidenum">
              <a:rPr/>
              <a:pPr/>
              <a:t>‹#›</a:t>
            </a:fld>
            <a:endParaRPr lang="en-US" dirty="0"/>
          </a:p>
        </p:txBody>
      </p:sp>
      <p:pic>
        <p:nvPicPr>
          <p:cNvPr id="7" name="Picture 6"/>
          <p:cNvPicPr>
            <a:picLocks noChangeAspect="1"/>
          </p:cNvPicPr>
          <p:nvPr/>
        </p:nvPicPr>
        <p:blipFill>
          <a:blip r:embed="rId9"/>
          <a:stretch>
            <a:fillRect/>
          </a:stretch>
        </p:blipFill>
        <p:spPr>
          <a:xfrm>
            <a:off x="7161827" y="519806"/>
            <a:ext cx="1429593" cy="237031"/>
          </a:xfrm>
          <a:prstGeom prst="rect">
            <a:avLst/>
          </a:prstGeom>
        </p:spPr>
      </p:pic>
      <p:pic>
        <p:nvPicPr>
          <p:cNvPr id="8" name="Picture 7" descr="Gradient-Red-Purple.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40" y="6694252"/>
            <a:ext cx="9171759" cy="170688"/>
          </a:xfrm>
          <a:prstGeom prst="rect">
            <a:avLst/>
          </a:prstGeom>
        </p:spPr>
      </p:pic>
    </p:spTree>
    <p:extLst>
      <p:ext uri="{BB962C8B-B14F-4D97-AF65-F5344CB8AC3E}">
        <p14:creationId xmlns:p14="http://schemas.microsoft.com/office/powerpoint/2010/main" val="32908177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0" r:id="rId6"/>
    <p:sldLayoutId id="2147483661" r:id="rId7"/>
  </p:sldLayoutIdLst>
  <p:hf hdr="0" ftr="0" dt="0"/>
  <p:txStyles>
    <p:titleStyle>
      <a:lvl1pPr algn="l" defTabSz="457200" rtl="0" eaLnBrk="1" latinLnBrk="0" hangingPunct="1">
        <a:spcBef>
          <a:spcPct val="0"/>
        </a:spcBef>
        <a:buNone/>
        <a:defRPr sz="1000" b="0" i="0" kern="1200">
          <a:solidFill>
            <a:schemeClr val="tx1">
              <a:lumMod val="50000"/>
              <a:lumOff val="50000"/>
            </a:schemeClr>
          </a:solidFill>
          <a:latin typeface="Calibri Light"/>
          <a:ea typeface="+mj-ea"/>
          <a:cs typeface="Calibri Light"/>
        </a:defRPr>
      </a:lvl1pPr>
    </p:titleStyle>
    <p:body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93325" y="4121624"/>
            <a:ext cx="3384645" cy="954107"/>
          </a:xfrm>
          <a:prstGeom prst="rect">
            <a:avLst/>
          </a:prstGeom>
          <a:noFill/>
        </p:spPr>
        <p:txBody>
          <a:bodyPr wrap="square" rtlCol="0">
            <a:spAutoFit/>
          </a:bodyPr>
          <a:lstStyle/>
          <a:p>
            <a:pPr algn="ctr"/>
            <a:r>
              <a:rPr lang="en-US" sz="2800" dirty="0" smtClean="0"/>
              <a:t>2017</a:t>
            </a:r>
          </a:p>
          <a:p>
            <a:pPr algn="ctr"/>
            <a:endParaRPr lang="en-US" sz="2800" dirty="0"/>
          </a:p>
        </p:txBody>
      </p:sp>
    </p:spTree>
    <p:extLst>
      <p:ext uri="{BB962C8B-B14F-4D97-AF65-F5344CB8AC3E}">
        <p14:creationId xmlns:p14="http://schemas.microsoft.com/office/powerpoint/2010/main" val="393859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pPr lvl="0"/>
              <a:t>10</a:t>
            </a:fld>
            <a:endParaRPr lang="en-US"/>
          </a:p>
        </p:txBody>
      </p:sp>
      <p:sp>
        <p:nvSpPr>
          <p:cNvPr id="3" name="TextBox 2"/>
          <p:cNvSpPr txBox="1"/>
          <p:nvPr/>
        </p:nvSpPr>
        <p:spPr>
          <a:xfrm>
            <a:off x="194236" y="162649"/>
            <a:ext cx="8864710" cy="461665"/>
          </a:xfrm>
          <a:prstGeom prst="rect">
            <a:avLst/>
          </a:prstGeom>
          <a:noFill/>
        </p:spPr>
        <p:txBody>
          <a:bodyPr wrap="square" rtlCol="0">
            <a:spAutoFit/>
          </a:bodyPr>
          <a:lstStyle/>
          <a:p>
            <a:r>
              <a:rPr lang="en-US" sz="2400" dirty="0" smtClean="0">
                <a:latin typeface="+mj-lt"/>
                <a:cs typeface="Arial" panose="020B0604020202020204" pitchFamily="34" charset="0"/>
              </a:rPr>
              <a:t>MAINTENANCE HANGAR &amp; OFFICES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36" y="833890"/>
            <a:ext cx="5381469" cy="35871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348" y="2727662"/>
            <a:ext cx="5081666" cy="3811250"/>
          </a:xfrm>
          <a:prstGeom prst="rect">
            <a:avLst/>
          </a:prstGeom>
        </p:spPr>
      </p:pic>
    </p:spTree>
    <p:extLst>
      <p:ext uri="{BB962C8B-B14F-4D97-AF65-F5344CB8AC3E}">
        <p14:creationId xmlns:p14="http://schemas.microsoft.com/office/powerpoint/2010/main" val="10945227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3831" y="342284"/>
            <a:ext cx="6905625" cy="4897438"/>
          </a:xfrm>
        </p:spPr>
        <p:txBody>
          <a:bodyPr>
            <a:normAutofit/>
          </a:bodyPr>
          <a:lstStyle/>
          <a:p>
            <a:pPr indent="0">
              <a:buNone/>
            </a:pPr>
            <a:r>
              <a:rPr lang="en-US" dirty="0" smtClean="0">
                <a:solidFill>
                  <a:srgbClr val="000000"/>
                </a:solidFill>
              </a:rPr>
              <a:t>Airport  </a:t>
            </a:r>
            <a:r>
              <a:rPr lang="en-US" dirty="0" err="1" smtClean="0">
                <a:solidFill>
                  <a:srgbClr val="000000"/>
                </a:solidFill>
              </a:rPr>
              <a:t>teaM</a:t>
            </a:r>
            <a:endParaRPr lang="en-US" dirty="0">
              <a:solidFill>
                <a:srgbClr val="000000"/>
              </a:solidFill>
            </a:endParaRPr>
          </a:p>
          <a:p>
            <a:pPr marL="342900" indent="-342900"/>
            <a:r>
              <a:rPr lang="en-US" sz="1800" cap="none" dirty="0" smtClean="0">
                <a:solidFill>
                  <a:srgbClr val="3D3226"/>
                </a:solidFill>
              </a:rPr>
              <a:t>210 Stations employees (gate agents &amp; ground handling)</a:t>
            </a:r>
          </a:p>
          <a:p>
            <a:pPr marL="342900" indent="-342900"/>
            <a:r>
              <a:rPr lang="en-US" sz="1800" cap="none" dirty="0">
                <a:solidFill>
                  <a:srgbClr val="3D3226"/>
                </a:solidFill>
              </a:rPr>
              <a:t>4</a:t>
            </a:r>
            <a:r>
              <a:rPr lang="en-US" sz="1800" cap="none" dirty="0" smtClean="0">
                <a:solidFill>
                  <a:srgbClr val="3D3226"/>
                </a:solidFill>
              </a:rPr>
              <a:t> Stations:  </a:t>
            </a:r>
          </a:p>
          <a:p>
            <a:pPr marL="858838" lvl="1" indent="-342900">
              <a:buFont typeface="Arial" panose="020B0604020202020204" pitchFamily="34" charset="0"/>
              <a:buChar char="•"/>
            </a:pPr>
            <a:r>
              <a:rPr lang="en-US" cap="none" dirty="0" smtClean="0">
                <a:solidFill>
                  <a:srgbClr val="3D3226"/>
                </a:solidFill>
              </a:rPr>
              <a:t>Honolulu (HNL) </a:t>
            </a:r>
          </a:p>
          <a:p>
            <a:pPr marL="858838" lvl="1" indent="-342900">
              <a:buFont typeface="Arial" panose="020B0604020202020204" pitchFamily="34" charset="0"/>
              <a:buChar char="•"/>
            </a:pPr>
            <a:r>
              <a:rPr lang="en-US" cap="none" dirty="0" smtClean="0">
                <a:solidFill>
                  <a:srgbClr val="3D3226"/>
                </a:solidFill>
              </a:rPr>
              <a:t>Kahului (OGG) </a:t>
            </a:r>
          </a:p>
          <a:p>
            <a:pPr marL="858838" lvl="1" indent="-342900">
              <a:buFont typeface="Arial" panose="020B0604020202020204" pitchFamily="34" charset="0"/>
              <a:buChar char="•"/>
            </a:pPr>
            <a:r>
              <a:rPr lang="en-US" dirty="0" smtClean="0">
                <a:solidFill>
                  <a:srgbClr val="3D3226"/>
                </a:solidFill>
              </a:rPr>
              <a:t>Lihue (LIH) </a:t>
            </a:r>
          </a:p>
          <a:p>
            <a:pPr marL="858838" lvl="1" indent="-342900">
              <a:buFont typeface="Arial" panose="020B0604020202020204" pitchFamily="34" charset="0"/>
              <a:buChar char="•"/>
            </a:pPr>
            <a:r>
              <a:rPr lang="en-US" cap="none" dirty="0" smtClean="0">
                <a:solidFill>
                  <a:srgbClr val="3D3226"/>
                </a:solidFill>
              </a:rPr>
              <a:t>Kona (KOA)</a:t>
            </a:r>
          </a:p>
          <a:p>
            <a:pPr marL="858838" lvl="1" indent="-342900">
              <a:buFont typeface="Arial" panose="020B0604020202020204" pitchFamily="34" charset="0"/>
              <a:buChar char="•"/>
            </a:pPr>
            <a:r>
              <a:rPr lang="en-US" dirty="0" smtClean="0">
                <a:solidFill>
                  <a:srgbClr val="3D3226"/>
                </a:solidFill>
              </a:rPr>
              <a:t>Hilo (ITO) – Nov 2017</a:t>
            </a:r>
            <a:endParaRPr lang="en-US" cap="none" dirty="0" smtClean="0">
              <a:solidFill>
                <a:srgbClr val="3D3226"/>
              </a:solidFill>
            </a:endParaRPr>
          </a:p>
          <a:p>
            <a:pPr indent="0">
              <a:buNone/>
            </a:pPr>
            <a:endParaRPr lang="en-US" sz="1400" cap="none" dirty="0">
              <a:solidFill>
                <a:srgbClr val="3D3226"/>
              </a:solidFill>
            </a:endParaRPr>
          </a:p>
          <a:p>
            <a:pPr indent="0">
              <a:buNone/>
            </a:pPr>
            <a:endParaRPr lang="en-US" sz="1400" cap="none" dirty="0" smtClean="0">
              <a:solidFill>
                <a:srgbClr val="3D3226"/>
              </a:solidFill>
            </a:endParaRPr>
          </a:p>
        </p:txBody>
      </p:sp>
      <p:sp>
        <p:nvSpPr>
          <p:cNvPr id="4" name="Slide Number Placeholder 3"/>
          <p:cNvSpPr>
            <a:spLocks noGrp="1"/>
          </p:cNvSpPr>
          <p:nvPr>
            <p:ph type="sldNum" sz="quarter" idx="12"/>
          </p:nvPr>
        </p:nvSpPr>
        <p:spPr/>
        <p:txBody>
          <a:bodyPr/>
          <a:lstStyle/>
          <a:p>
            <a:fld id="{9E359BF8-7CB5-EF42-9657-C1DBFB6B236D}" type="slidenum">
              <a:rPr lang="en-US"/>
              <a:pPr/>
              <a:t>11</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521" y="1853668"/>
            <a:ext cx="4638630" cy="3835098"/>
          </a:xfrm>
          <a:prstGeom prst="rect">
            <a:avLst/>
          </a:prstGeom>
        </p:spPr>
      </p:pic>
    </p:spTree>
    <p:extLst>
      <p:ext uri="{BB962C8B-B14F-4D97-AF65-F5344CB8AC3E}">
        <p14:creationId xmlns:p14="http://schemas.microsoft.com/office/powerpoint/2010/main" val="3060632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950119" y="996950"/>
            <a:ext cx="6319838" cy="856422"/>
          </a:xfrm>
        </p:spPr>
        <p:txBody>
          <a:bodyPr>
            <a:normAutofit fontScale="92500"/>
          </a:bodyPr>
          <a:lstStyle/>
          <a:p>
            <a:pPr indent="0">
              <a:buNone/>
            </a:pPr>
            <a:r>
              <a:rPr lang="en-US" u="sng" dirty="0">
                <a:solidFill>
                  <a:srgbClr val="000000"/>
                </a:solidFill>
              </a:rPr>
              <a:t>codeshare </a:t>
            </a:r>
            <a:r>
              <a:rPr lang="en-US" u="sng" dirty="0" smtClean="0">
                <a:solidFill>
                  <a:srgbClr val="000000"/>
                </a:solidFill>
              </a:rPr>
              <a:t>partner &amp; FREQUENT FLYER PROGRAM</a:t>
            </a:r>
            <a:endParaRPr lang="en-US" u="sng" dirty="0">
              <a:solidFill>
                <a:srgbClr val="000000"/>
              </a:solidFill>
            </a:endParaRPr>
          </a:p>
          <a:p>
            <a:pPr indent="0">
              <a:buNone/>
            </a:pPr>
            <a:endParaRPr lang="en-US" dirty="0"/>
          </a:p>
        </p:txBody>
      </p:sp>
      <p:sp>
        <p:nvSpPr>
          <p:cNvPr id="4" name="Slide Number Placeholder 3"/>
          <p:cNvSpPr>
            <a:spLocks noGrp="1"/>
          </p:cNvSpPr>
          <p:nvPr>
            <p:ph type="sldNum" sz="quarter" idx="12"/>
          </p:nvPr>
        </p:nvSpPr>
        <p:spPr/>
        <p:txBody>
          <a:bodyPr/>
          <a:lstStyle/>
          <a:p>
            <a:fld id="{9E359BF8-7CB5-EF42-9657-C1DBFB6B236D}" type="slidenum">
              <a:rPr lang="en-US"/>
              <a:pPr/>
              <a:t>12</a:t>
            </a:fld>
            <a:endParaRPr lang="en-US" dirty="0"/>
          </a:p>
        </p:txBody>
      </p:sp>
      <p:pic>
        <p:nvPicPr>
          <p:cNvPr id="7" name="Picture 6" descr="United.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5336" y="2207685"/>
            <a:ext cx="2700052" cy="465008"/>
          </a:xfrm>
          <a:prstGeom prst="rect">
            <a:avLst/>
          </a:prstGeom>
        </p:spPr>
      </p:pic>
      <p:grpSp>
        <p:nvGrpSpPr>
          <p:cNvPr id="23" name="Group 22"/>
          <p:cNvGrpSpPr/>
          <p:nvPr/>
        </p:nvGrpSpPr>
        <p:grpSpPr>
          <a:xfrm>
            <a:off x="1277878" y="3716710"/>
            <a:ext cx="6342122" cy="2426169"/>
            <a:chOff x="1486804" y="3946979"/>
            <a:chExt cx="6342122" cy="2426169"/>
          </a:xfrm>
        </p:grpSpPr>
        <p:pic>
          <p:nvPicPr>
            <p:cNvPr id="21" name="Picture 20" descr="ur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7161" y="4118000"/>
              <a:ext cx="1032472" cy="598484"/>
            </a:xfrm>
            <a:prstGeom prst="rect">
              <a:avLst/>
            </a:prstGeom>
          </p:spPr>
        </p:pic>
        <p:pic>
          <p:nvPicPr>
            <p:cNvPr id="17" name="Picture 16" descr="philippine-airlines-logo-vector-0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1514" y="4625738"/>
              <a:ext cx="1747412" cy="1747410"/>
            </a:xfrm>
            <a:prstGeom prst="rect">
              <a:avLst/>
            </a:prstGeom>
          </p:spPr>
        </p:pic>
        <p:pic>
          <p:nvPicPr>
            <p:cNvPr id="9" name="Picture 8" descr="aa-logo.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87975" y="4807434"/>
              <a:ext cx="1534489" cy="236834"/>
            </a:xfrm>
            <a:prstGeom prst="rect">
              <a:avLst/>
            </a:prstGeom>
          </p:spPr>
        </p:pic>
        <p:pic>
          <p:nvPicPr>
            <p:cNvPr id="10" name="Picture 9" descr="alaskaairlineshorizonair_logo.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86804" y="4620935"/>
              <a:ext cx="1358652" cy="81519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03827" y="5331178"/>
              <a:ext cx="1549421" cy="421625"/>
            </a:xfrm>
            <a:prstGeom prst="rect">
              <a:avLst/>
            </a:prstGeom>
          </p:spPr>
        </p:pic>
        <p:pic>
          <p:nvPicPr>
            <p:cNvPr id="12" name="Picture 11" descr="imgres.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66149" y="3946979"/>
              <a:ext cx="1610104" cy="81783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41139" y="4764809"/>
              <a:ext cx="1374894" cy="420500"/>
            </a:xfrm>
            <a:prstGeom prst="rect">
              <a:avLst/>
            </a:prstGeom>
          </p:spPr>
        </p:pic>
        <p:pic>
          <p:nvPicPr>
            <p:cNvPr id="15" name="Picture 14" descr="JL.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48192" y="4161831"/>
              <a:ext cx="1297264" cy="388125"/>
            </a:xfrm>
            <a:prstGeom prst="rect">
              <a:avLst/>
            </a:prstGeom>
          </p:spPr>
        </p:pic>
        <p:pic>
          <p:nvPicPr>
            <p:cNvPr id="18" name="Picture 17" descr="Qantas_Airways_Limited_logo.svg.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835641" y="5436126"/>
              <a:ext cx="1417294" cy="316677"/>
            </a:xfrm>
            <a:prstGeom prst="rect">
              <a:avLst/>
            </a:prstGeom>
          </p:spPr>
        </p:pic>
      </p:grpSp>
      <p:sp>
        <p:nvSpPr>
          <p:cNvPr id="22" name="Text Placeholder 4"/>
          <p:cNvSpPr txBox="1">
            <a:spLocks/>
          </p:cNvSpPr>
          <p:nvPr/>
        </p:nvSpPr>
        <p:spPr>
          <a:xfrm>
            <a:off x="952500" y="3034991"/>
            <a:ext cx="6319838" cy="856422"/>
          </a:xfrm>
          <a:prstGeom prst="rect">
            <a:avLst/>
          </a:prstGeom>
        </p:spPr>
        <p:txBody>
          <a:bodyPr vert="horz" lIns="91440" tIns="45720" rIns="91440" bIns="45720" rtlCol="0">
            <a:normAutofit/>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Font typeface="Arial"/>
              <a:buNone/>
            </a:pPr>
            <a:r>
              <a:rPr lang="en-US" u="sng" dirty="0">
                <a:solidFill>
                  <a:srgbClr val="000000"/>
                </a:solidFill>
              </a:rPr>
              <a:t>interline partners</a:t>
            </a:r>
          </a:p>
          <a:p>
            <a:pPr indent="0">
              <a:buFont typeface="Arial"/>
              <a:buNone/>
            </a:pPr>
            <a:endParaRPr lang="en-US" dirty="0"/>
          </a:p>
        </p:txBody>
      </p:sp>
      <p:pic>
        <p:nvPicPr>
          <p:cNvPr id="2" name="Picture 1"/>
          <p:cNvPicPr>
            <a:picLocks noChangeAspect="1"/>
          </p:cNvPicPr>
          <p:nvPr/>
        </p:nvPicPr>
        <p:blipFill>
          <a:blip r:embed="rId12"/>
          <a:stretch>
            <a:fillRect/>
          </a:stretch>
        </p:blipFill>
        <p:spPr>
          <a:xfrm>
            <a:off x="5988240" y="5754750"/>
            <a:ext cx="1525298" cy="283981"/>
          </a:xfrm>
          <a:prstGeom prst="rect">
            <a:avLst/>
          </a:prstGeom>
        </p:spPr>
      </p:pic>
      <p:pic>
        <p:nvPicPr>
          <p:cNvPr id="3" name="Picture 2"/>
          <p:cNvPicPr>
            <a:picLocks noChangeAspect="1"/>
          </p:cNvPicPr>
          <p:nvPr/>
        </p:nvPicPr>
        <p:blipFill>
          <a:blip r:embed="rId13"/>
          <a:stretch>
            <a:fillRect/>
          </a:stretch>
        </p:blipFill>
        <p:spPr>
          <a:xfrm>
            <a:off x="1386194" y="5430247"/>
            <a:ext cx="1511359" cy="809261"/>
          </a:xfrm>
          <a:prstGeom prst="rect">
            <a:avLst/>
          </a:prstGeom>
        </p:spPr>
      </p:pic>
    </p:spTree>
    <p:extLst>
      <p:ext uri="{BB962C8B-B14F-4D97-AF65-F5344CB8AC3E}">
        <p14:creationId xmlns:p14="http://schemas.microsoft.com/office/powerpoint/2010/main" val="876899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15A4FA6-4CD6-48A8-BD27-53E81E3E6C17}" type="slidenum">
              <a:rPr lang="en-US" smtClean="0"/>
              <a:t>13</a:t>
            </a:fld>
            <a:endParaRPr lang="en-US"/>
          </a:p>
        </p:txBody>
      </p:sp>
      <p:sp>
        <p:nvSpPr>
          <p:cNvPr id="3" name="Text Placeholder 5"/>
          <p:cNvSpPr txBox="1">
            <a:spLocks/>
          </p:cNvSpPr>
          <p:nvPr/>
        </p:nvSpPr>
        <p:spPr>
          <a:xfrm>
            <a:off x="344555" y="261748"/>
            <a:ext cx="3759854" cy="1091956"/>
          </a:xfrm>
          <a:prstGeom prst="rect">
            <a:avLst/>
          </a:prstGeom>
        </p:spPr>
        <p:txBody>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en-US" dirty="0" smtClean="0">
                <a:solidFill>
                  <a:srgbClr val="000000"/>
                </a:solidFill>
              </a:rPr>
              <a:t>Flight schedule </a:t>
            </a:r>
            <a:br>
              <a:rPr lang="en-US" dirty="0" smtClean="0">
                <a:solidFill>
                  <a:srgbClr val="000000"/>
                </a:solidFill>
              </a:rPr>
            </a:br>
            <a:r>
              <a:rPr lang="en-US" sz="1400" dirty="0" smtClean="0">
                <a:solidFill>
                  <a:srgbClr val="000000"/>
                </a:solidFill>
              </a:rPr>
              <a:t>As of </a:t>
            </a:r>
            <a:r>
              <a:rPr lang="en-US" sz="1400" dirty="0" err="1" smtClean="0">
                <a:solidFill>
                  <a:srgbClr val="000000"/>
                </a:solidFill>
              </a:rPr>
              <a:t>june</a:t>
            </a:r>
            <a:r>
              <a:rPr lang="en-US" sz="1400" dirty="0" smtClean="0">
                <a:solidFill>
                  <a:srgbClr val="000000"/>
                </a:solidFill>
              </a:rPr>
              <a:t> 23, over 440 weekly flights</a:t>
            </a:r>
          </a:p>
          <a:p>
            <a:pPr indent="0">
              <a:buNone/>
            </a:pPr>
            <a:endParaRPr lang="en-US" dirty="0" smtClean="0">
              <a:solidFill>
                <a:srgbClr val="000000"/>
              </a:solidFill>
            </a:endParaRPr>
          </a:p>
          <a:p>
            <a:endParaRPr lang="en-US" dirty="0">
              <a:solidFill>
                <a:srgbClr val="000000"/>
              </a:solidFill>
            </a:endParaRPr>
          </a:p>
        </p:txBody>
      </p:sp>
      <p:pic>
        <p:nvPicPr>
          <p:cNvPr id="4" name="Picture 3"/>
          <p:cNvPicPr>
            <a:picLocks noChangeAspect="1"/>
          </p:cNvPicPr>
          <p:nvPr/>
        </p:nvPicPr>
        <p:blipFill>
          <a:blip r:embed="rId2"/>
          <a:stretch>
            <a:fillRect/>
          </a:stretch>
        </p:blipFill>
        <p:spPr>
          <a:xfrm>
            <a:off x="199083" y="1353704"/>
            <a:ext cx="4113144" cy="2492896"/>
          </a:xfrm>
          <a:prstGeom prst="rect">
            <a:avLst/>
          </a:prstGeom>
        </p:spPr>
      </p:pic>
      <p:pic>
        <p:nvPicPr>
          <p:cNvPr id="5" name="Picture 4"/>
          <p:cNvPicPr>
            <a:picLocks noChangeAspect="1"/>
          </p:cNvPicPr>
          <p:nvPr/>
        </p:nvPicPr>
        <p:blipFill>
          <a:blip r:embed="rId3"/>
          <a:stretch>
            <a:fillRect/>
          </a:stretch>
        </p:blipFill>
        <p:spPr>
          <a:xfrm>
            <a:off x="4457699" y="1353704"/>
            <a:ext cx="4365361" cy="2378640"/>
          </a:xfrm>
          <a:prstGeom prst="rect">
            <a:avLst/>
          </a:prstGeom>
        </p:spPr>
      </p:pic>
      <p:pic>
        <p:nvPicPr>
          <p:cNvPr id="6" name="Picture 5"/>
          <p:cNvPicPr>
            <a:picLocks noChangeAspect="1"/>
          </p:cNvPicPr>
          <p:nvPr/>
        </p:nvPicPr>
        <p:blipFill rotWithShape="1">
          <a:blip r:embed="rId4"/>
          <a:srcRect l="1" t="579" r="1467"/>
          <a:stretch/>
        </p:blipFill>
        <p:spPr>
          <a:xfrm>
            <a:off x="2350372" y="4114800"/>
            <a:ext cx="4227073" cy="2241550"/>
          </a:xfrm>
          <a:prstGeom prst="rect">
            <a:avLst/>
          </a:prstGeom>
        </p:spPr>
      </p:pic>
    </p:spTree>
    <p:extLst>
      <p:ext uri="{BB962C8B-B14F-4D97-AF65-F5344CB8AC3E}">
        <p14:creationId xmlns:p14="http://schemas.microsoft.com/office/powerpoint/2010/main" val="1681767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D783E0-CA32-E046-A36D-43DB4527E275}" type="slidenum">
              <a:rPr lang="en-US" altLang="en-US" smtClean="0"/>
              <a:pPr/>
              <a:t>14</a:t>
            </a:fld>
            <a:endParaRPr lang="en-US" altLang="en-US"/>
          </a:p>
        </p:txBody>
      </p:sp>
      <p:sp>
        <p:nvSpPr>
          <p:cNvPr id="4" name="Text Placeholder 5"/>
          <p:cNvSpPr txBox="1">
            <a:spLocks/>
          </p:cNvSpPr>
          <p:nvPr/>
        </p:nvSpPr>
        <p:spPr>
          <a:xfrm>
            <a:off x="292600" y="281663"/>
            <a:ext cx="4746991" cy="666750"/>
          </a:xfrm>
          <a:prstGeom prst="rect">
            <a:avLst/>
          </a:prstGeom>
        </p:spPr>
        <p:txBody>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en-US" dirty="0" smtClean="0">
                <a:solidFill>
                  <a:srgbClr val="000000"/>
                </a:solidFill>
              </a:rPr>
              <a:t>Gate 6 proposal – Hnl airport</a:t>
            </a:r>
          </a:p>
          <a:p>
            <a:pPr indent="0">
              <a:buNone/>
            </a:pPr>
            <a:endParaRPr lang="en-US" dirty="0" smtClean="0">
              <a:solidFill>
                <a:srgbClr val="000000"/>
              </a:solidFill>
            </a:endParaRPr>
          </a:p>
          <a:p>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108433" y="1506681"/>
            <a:ext cx="8894535" cy="4291446"/>
          </a:xfrm>
          <a:prstGeom prst="rect">
            <a:avLst/>
          </a:prstGeom>
        </p:spPr>
      </p:pic>
    </p:spTree>
    <p:extLst>
      <p:ext uri="{BB962C8B-B14F-4D97-AF65-F5344CB8AC3E}">
        <p14:creationId xmlns:p14="http://schemas.microsoft.com/office/powerpoint/2010/main" val="165814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D783E0-CA32-E046-A36D-43DB4527E275}" type="slidenum">
              <a:rPr lang="en-US" altLang="en-US" smtClean="0"/>
              <a:pPr/>
              <a:t>15</a:t>
            </a:fld>
            <a:endParaRPr lang="en-US" altLang="en-US"/>
          </a:p>
        </p:txBody>
      </p:sp>
      <p:sp>
        <p:nvSpPr>
          <p:cNvPr id="4" name="Text Placeholder 5"/>
          <p:cNvSpPr txBox="1">
            <a:spLocks/>
          </p:cNvSpPr>
          <p:nvPr/>
        </p:nvSpPr>
        <p:spPr>
          <a:xfrm>
            <a:off x="292600" y="281663"/>
            <a:ext cx="4746991" cy="666750"/>
          </a:xfrm>
          <a:prstGeom prst="rect">
            <a:avLst/>
          </a:prstGeom>
        </p:spPr>
        <p:txBody>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en-US" dirty="0" smtClean="0">
                <a:solidFill>
                  <a:srgbClr val="000000"/>
                </a:solidFill>
              </a:rPr>
              <a:t>Gate 6 proposal – Hnl airport</a:t>
            </a:r>
          </a:p>
          <a:p>
            <a:pPr indent="0">
              <a:buNone/>
            </a:pPr>
            <a:endParaRPr lang="en-US" dirty="0" smtClean="0">
              <a:solidFill>
                <a:srgbClr val="000000"/>
              </a:solidFill>
            </a:endParaRPr>
          </a:p>
          <a:p>
            <a:endParaRPr lang="en-US" dirty="0">
              <a:solidFill>
                <a:srgbClr val="000000"/>
              </a:solidFill>
            </a:endParaRPr>
          </a:p>
        </p:txBody>
      </p:sp>
      <p:pic>
        <p:nvPicPr>
          <p:cNvPr id="2" name="Picture 1"/>
          <p:cNvPicPr>
            <a:picLocks noChangeAspect="1"/>
          </p:cNvPicPr>
          <p:nvPr/>
        </p:nvPicPr>
        <p:blipFill>
          <a:blip r:embed="rId2"/>
          <a:stretch>
            <a:fillRect/>
          </a:stretch>
        </p:blipFill>
        <p:spPr>
          <a:xfrm>
            <a:off x="540326" y="1353383"/>
            <a:ext cx="7491847" cy="5058251"/>
          </a:xfrm>
          <a:prstGeom prst="rect">
            <a:avLst/>
          </a:prstGeom>
        </p:spPr>
      </p:pic>
    </p:spTree>
    <p:extLst>
      <p:ext uri="{BB962C8B-B14F-4D97-AF65-F5344CB8AC3E}">
        <p14:creationId xmlns:p14="http://schemas.microsoft.com/office/powerpoint/2010/main" val="82825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D783E0-CA32-E046-A36D-43DB4527E275}" type="slidenum">
              <a:rPr lang="en-US" altLang="en-US" smtClean="0"/>
              <a:pPr/>
              <a:t>16</a:t>
            </a:fld>
            <a:endParaRPr lang="en-US" altLang="en-US"/>
          </a:p>
        </p:txBody>
      </p:sp>
      <p:sp>
        <p:nvSpPr>
          <p:cNvPr id="4" name="Text Placeholder 5"/>
          <p:cNvSpPr txBox="1">
            <a:spLocks/>
          </p:cNvSpPr>
          <p:nvPr/>
        </p:nvSpPr>
        <p:spPr>
          <a:xfrm>
            <a:off x="292600" y="281663"/>
            <a:ext cx="4746991" cy="666750"/>
          </a:xfrm>
          <a:prstGeom prst="rect">
            <a:avLst/>
          </a:prstGeom>
        </p:spPr>
        <p:txBody>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en-US" dirty="0" smtClean="0">
                <a:solidFill>
                  <a:srgbClr val="000000"/>
                </a:solidFill>
              </a:rPr>
              <a:t>Gate 6 proposal – Hnl airport</a:t>
            </a:r>
          </a:p>
          <a:p>
            <a:pPr indent="0">
              <a:buNone/>
            </a:pPr>
            <a:endParaRPr lang="en-US" dirty="0" smtClean="0">
              <a:solidFill>
                <a:srgbClr val="000000"/>
              </a:solidFill>
            </a:endParaRPr>
          </a:p>
          <a:p>
            <a:endParaRPr lang="en-US" dirty="0">
              <a:solidFill>
                <a:srgbClr val="000000"/>
              </a:solidFill>
            </a:endParaRPr>
          </a:p>
        </p:txBody>
      </p:sp>
      <p:pic>
        <p:nvPicPr>
          <p:cNvPr id="5" name="Picture 4"/>
          <p:cNvPicPr>
            <a:picLocks noChangeAspect="1"/>
          </p:cNvPicPr>
          <p:nvPr/>
        </p:nvPicPr>
        <p:blipFill rotWithShape="1">
          <a:blip r:embed="rId2"/>
          <a:srcRect t="2502" r="4615"/>
          <a:stretch/>
        </p:blipFill>
        <p:spPr>
          <a:xfrm>
            <a:off x="0" y="1500010"/>
            <a:ext cx="9019309" cy="4856340"/>
          </a:xfrm>
          <a:prstGeom prst="rect">
            <a:avLst/>
          </a:prstGeom>
        </p:spPr>
      </p:pic>
    </p:spTree>
    <p:extLst>
      <p:ext uri="{BB962C8B-B14F-4D97-AF65-F5344CB8AC3E}">
        <p14:creationId xmlns:p14="http://schemas.microsoft.com/office/powerpoint/2010/main" val="26374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D783E0-CA32-E046-A36D-43DB4527E275}" type="slidenum">
              <a:rPr lang="en-US" altLang="en-US" smtClean="0"/>
              <a:pPr/>
              <a:t>17</a:t>
            </a:fld>
            <a:endParaRPr lang="en-US" altLang="en-US"/>
          </a:p>
        </p:txBody>
      </p:sp>
      <p:sp>
        <p:nvSpPr>
          <p:cNvPr id="4" name="Text Placeholder 5"/>
          <p:cNvSpPr txBox="1">
            <a:spLocks/>
          </p:cNvSpPr>
          <p:nvPr/>
        </p:nvSpPr>
        <p:spPr>
          <a:xfrm>
            <a:off x="292600" y="281663"/>
            <a:ext cx="4746991" cy="666750"/>
          </a:xfrm>
          <a:prstGeom prst="rect">
            <a:avLst/>
          </a:prstGeom>
        </p:spPr>
        <p:txBody>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en-US" dirty="0" smtClean="0">
                <a:solidFill>
                  <a:srgbClr val="000000"/>
                </a:solidFill>
              </a:rPr>
              <a:t>Top accounts</a:t>
            </a:r>
          </a:p>
          <a:p>
            <a:pPr indent="0">
              <a:buNone/>
            </a:pPr>
            <a:endParaRPr lang="en-US" dirty="0" smtClean="0">
              <a:solidFill>
                <a:srgbClr val="000000"/>
              </a:solidFill>
            </a:endParaRPr>
          </a:p>
        </p:txBody>
      </p:sp>
      <p:sp>
        <p:nvSpPr>
          <p:cNvPr id="8" name="Text Placeholder 4"/>
          <p:cNvSpPr txBox="1">
            <a:spLocks/>
          </p:cNvSpPr>
          <p:nvPr/>
        </p:nvSpPr>
        <p:spPr>
          <a:xfrm>
            <a:off x="4442528" y="1127180"/>
            <a:ext cx="6821217" cy="5575994"/>
          </a:xfrm>
          <a:prstGeom prst="rect">
            <a:avLst/>
          </a:prstGeom>
        </p:spPr>
        <p:txBody>
          <a:bodyPr>
            <a:normAutofit fontScale="77500" lnSpcReduction="20000"/>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en-US" sz="2000" dirty="0">
                <a:solidFill>
                  <a:srgbClr val="000000"/>
                </a:solidFill>
              </a:rPr>
              <a:t>Top 3 </a:t>
            </a:r>
            <a:r>
              <a:rPr lang="en-US" sz="2000" dirty="0" smtClean="0">
                <a:solidFill>
                  <a:srgbClr val="000000"/>
                </a:solidFill>
              </a:rPr>
              <a:t>Local tour operators</a:t>
            </a:r>
            <a:endParaRPr lang="en-US" sz="2000" dirty="0">
              <a:solidFill>
                <a:srgbClr val="000000"/>
              </a:solidFill>
            </a:endParaRPr>
          </a:p>
          <a:p>
            <a:pPr marL="342900" indent="-342900"/>
            <a:r>
              <a:rPr lang="en-US" sz="2000" cap="none" dirty="0" smtClean="0">
                <a:solidFill>
                  <a:srgbClr val="000000"/>
                </a:solidFill>
              </a:rPr>
              <a:t>Panda Travel</a:t>
            </a:r>
          </a:p>
          <a:p>
            <a:pPr marL="342900" indent="-342900"/>
            <a:r>
              <a:rPr lang="en-US" sz="2000" cap="none" dirty="0" smtClean="0">
                <a:solidFill>
                  <a:srgbClr val="000000"/>
                </a:solidFill>
              </a:rPr>
              <a:t>VIP Tour Corp/</a:t>
            </a:r>
            <a:r>
              <a:rPr lang="en-US" sz="2000" cap="none" dirty="0" err="1" smtClean="0">
                <a:solidFill>
                  <a:srgbClr val="000000"/>
                </a:solidFill>
              </a:rPr>
              <a:t>Gaja</a:t>
            </a:r>
            <a:r>
              <a:rPr lang="en-US" sz="2000" cap="none" dirty="0" smtClean="0">
                <a:solidFill>
                  <a:srgbClr val="000000"/>
                </a:solidFill>
              </a:rPr>
              <a:t> Hawai‘i</a:t>
            </a:r>
          </a:p>
          <a:p>
            <a:pPr marL="342900" indent="-342900"/>
            <a:r>
              <a:rPr lang="en-US" sz="2000" cap="none" dirty="0" smtClean="0">
                <a:solidFill>
                  <a:srgbClr val="000000"/>
                </a:solidFill>
              </a:rPr>
              <a:t>Tour Hawai‘i </a:t>
            </a:r>
          </a:p>
          <a:p>
            <a:pPr indent="0">
              <a:buNone/>
            </a:pPr>
            <a:r>
              <a:rPr lang="en-US" sz="2000" dirty="0" smtClean="0">
                <a:solidFill>
                  <a:srgbClr val="000000"/>
                </a:solidFill>
              </a:rPr>
              <a:t>Japanese Accounts</a:t>
            </a:r>
            <a:endParaRPr lang="en-US" sz="2000" dirty="0">
              <a:solidFill>
                <a:srgbClr val="000000"/>
              </a:solidFill>
            </a:endParaRPr>
          </a:p>
          <a:p>
            <a:pPr marL="342900" indent="-342900"/>
            <a:r>
              <a:rPr lang="en-US" sz="2000" cap="none" dirty="0" smtClean="0">
                <a:solidFill>
                  <a:srgbClr val="000000"/>
                </a:solidFill>
              </a:rPr>
              <a:t>Hawai‘i HIS Corp</a:t>
            </a:r>
          </a:p>
          <a:p>
            <a:pPr marL="342900" indent="-342900"/>
            <a:r>
              <a:rPr lang="en-US" sz="2000" cap="none" dirty="0" err="1" smtClean="0">
                <a:solidFill>
                  <a:srgbClr val="000000"/>
                </a:solidFill>
              </a:rPr>
              <a:t>Jalpak</a:t>
            </a:r>
            <a:r>
              <a:rPr lang="en-US" sz="2000" cap="none" dirty="0" smtClean="0">
                <a:solidFill>
                  <a:srgbClr val="000000"/>
                </a:solidFill>
              </a:rPr>
              <a:t> International</a:t>
            </a:r>
          </a:p>
          <a:p>
            <a:pPr indent="0">
              <a:buNone/>
            </a:pPr>
            <a:r>
              <a:rPr lang="en-US" sz="2000" dirty="0" smtClean="0">
                <a:solidFill>
                  <a:srgbClr val="000000"/>
                </a:solidFill>
              </a:rPr>
              <a:t>Chinese &amp; Korean Accounts</a:t>
            </a:r>
            <a:endParaRPr lang="en-US" sz="2000" dirty="0">
              <a:solidFill>
                <a:srgbClr val="000000"/>
              </a:solidFill>
            </a:endParaRPr>
          </a:p>
          <a:p>
            <a:pPr marL="342900" indent="-342900"/>
            <a:r>
              <a:rPr lang="en-US" sz="2000" cap="none" dirty="0" smtClean="0">
                <a:solidFill>
                  <a:srgbClr val="000000"/>
                </a:solidFill>
              </a:rPr>
              <a:t>Mode Tour Network</a:t>
            </a:r>
          </a:p>
          <a:p>
            <a:pPr marL="342900" indent="-342900"/>
            <a:r>
              <a:rPr lang="en-US" sz="2000" cap="none" dirty="0" smtClean="0">
                <a:solidFill>
                  <a:srgbClr val="000000"/>
                </a:solidFill>
              </a:rPr>
              <a:t>Hana Tour USA</a:t>
            </a:r>
          </a:p>
          <a:p>
            <a:pPr marL="342900" indent="-342900"/>
            <a:r>
              <a:rPr lang="en-US" sz="2000" cap="none" dirty="0" smtClean="0">
                <a:solidFill>
                  <a:srgbClr val="000000"/>
                </a:solidFill>
              </a:rPr>
              <a:t>Dragon Tours &amp; Travel</a:t>
            </a:r>
          </a:p>
          <a:p>
            <a:pPr marL="342900" indent="-342900"/>
            <a:r>
              <a:rPr lang="en-US" sz="2000" cap="none" dirty="0" smtClean="0">
                <a:solidFill>
                  <a:srgbClr val="000000"/>
                </a:solidFill>
              </a:rPr>
              <a:t>Hawai‘i Global Holidays</a:t>
            </a:r>
          </a:p>
          <a:p>
            <a:pPr indent="0">
              <a:buNone/>
            </a:pPr>
            <a:r>
              <a:rPr lang="en-US" sz="2000" dirty="0" smtClean="0">
                <a:solidFill>
                  <a:srgbClr val="000000"/>
                </a:solidFill>
              </a:rPr>
              <a:t>Australian Accounts</a:t>
            </a:r>
            <a:endParaRPr lang="en-US" sz="2000" dirty="0">
              <a:solidFill>
                <a:srgbClr val="000000"/>
              </a:solidFill>
            </a:endParaRPr>
          </a:p>
          <a:p>
            <a:pPr marL="342900" indent="-342900"/>
            <a:r>
              <a:rPr lang="en-US" sz="2000" cap="none" dirty="0" smtClean="0">
                <a:solidFill>
                  <a:srgbClr val="000000"/>
                </a:solidFill>
              </a:rPr>
              <a:t>House of Travel (pending)</a:t>
            </a:r>
          </a:p>
          <a:p>
            <a:pPr marL="342900" indent="-342900"/>
            <a:r>
              <a:rPr lang="en-US" sz="2000" cap="none" dirty="0" smtClean="0">
                <a:solidFill>
                  <a:srgbClr val="000000"/>
                </a:solidFill>
              </a:rPr>
              <a:t>Flight Centre (pending)</a:t>
            </a:r>
            <a:endParaRPr lang="en-US" sz="2000" cap="none" dirty="0">
              <a:solidFill>
                <a:srgbClr val="000000"/>
              </a:solidFill>
            </a:endParaRPr>
          </a:p>
        </p:txBody>
      </p:sp>
      <p:sp>
        <p:nvSpPr>
          <p:cNvPr id="9" name="Text Placeholder 4"/>
          <p:cNvSpPr txBox="1">
            <a:spLocks/>
          </p:cNvSpPr>
          <p:nvPr/>
        </p:nvSpPr>
        <p:spPr>
          <a:xfrm>
            <a:off x="624283" y="940862"/>
            <a:ext cx="5662216" cy="5372930"/>
          </a:xfrm>
          <a:prstGeom prst="rect">
            <a:avLst/>
          </a:prstGeom>
        </p:spPr>
        <p:txBody>
          <a:bodyPr>
            <a:normAutofit fontScale="70000" lnSpcReduction="20000"/>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3088" lvl="1" indent="-285750">
              <a:buFont typeface="Arial" panose="020B0604020202020204" pitchFamily="34" charset="0"/>
              <a:buChar char="•"/>
            </a:pPr>
            <a:endParaRPr lang="en-US" dirty="0" smtClean="0"/>
          </a:p>
          <a:p>
            <a:pPr indent="0">
              <a:buNone/>
            </a:pPr>
            <a:r>
              <a:rPr lang="en-US" dirty="0">
                <a:solidFill>
                  <a:srgbClr val="000000"/>
                </a:solidFill>
              </a:rPr>
              <a:t>Top 3 </a:t>
            </a:r>
            <a:r>
              <a:rPr lang="en-US" dirty="0" err="1">
                <a:solidFill>
                  <a:srgbClr val="000000"/>
                </a:solidFill>
              </a:rPr>
              <a:t>ota</a:t>
            </a:r>
            <a:r>
              <a:rPr lang="en-US" dirty="0">
                <a:solidFill>
                  <a:srgbClr val="000000"/>
                </a:solidFill>
              </a:rPr>
              <a:t> accounts</a:t>
            </a:r>
          </a:p>
          <a:p>
            <a:pPr marL="342900" indent="-342900"/>
            <a:r>
              <a:rPr lang="en-US" cap="none" dirty="0" smtClean="0">
                <a:solidFill>
                  <a:srgbClr val="000000"/>
                </a:solidFill>
              </a:rPr>
              <a:t>Expedia</a:t>
            </a:r>
          </a:p>
          <a:p>
            <a:pPr marL="342900" indent="-342900"/>
            <a:r>
              <a:rPr lang="en-US" cap="none" dirty="0" smtClean="0">
                <a:solidFill>
                  <a:srgbClr val="000000"/>
                </a:solidFill>
              </a:rPr>
              <a:t>Priceline</a:t>
            </a:r>
          </a:p>
          <a:p>
            <a:pPr marL="342900" indent="-342900"/>
            <a:r>
              <a:rPr lang="en-US" cap="none" dirty="0" err="1" smtClean="0">
                <a:solidFill>
                  <a:srgbClr val="000000"/>
                </a:solidFill>
              </a:rPr>
              <a:t>Travelong</a:t>
            </a:r>
            <a:endParaRPr lang="en-US" cap="none" dirty="0" smtClean="0">
              <a:solidFill>
                <a:srgbClr val="000000"/>
              </a:solidFill>
            </a:endParaRPr>
          </a:p>
          <a:p>
            <a:pPr indent="0">
              <a:buNone/>
            </a:pPr>
            <a:r>
              <a:rPr lang="en-US" dirty="0" smtClean="0">
                <a:solidFill>
                  <a:srgbClr val="000000"/>
                </a:solidFill>
              </a:rPr>
              <a:t>Top </a:t>
            </a:r>
            <a:r>
              <a:rPr lang="en-US" dirty="0">
                <a:solidFill>
                  <a:srgbClr val="000000"/>
                </a:solidFill>
              </a:rPr>
              <a:t>3 wholesale accounts</a:t>
            </a:r>
          </a:p>
          <a:p>
            <a:pPr marL="342900" indent="-342900"/>
            <a:r>
              <a:rPr lang="en-US" cap="none" dirty="0" smtClean="0">
                <a:solidFill>
                  <a:srgbClr val="000000"/>
                </a:solidFill>
              </a:rPr>
              <a:t>The Mark </a:t>
            </a:r>
            <a:r>
              <a:rPr lang="en-US" cap="none" dirty="0">
                <a:solidFill>
                  <a:srgbClr val="000000"/>
                </a:solidFill>
              </a:rPr>
              <a:t>T</a:t>
            </a:r>
            <a:r>
              <a:rPr lang="en-US" cap="none" dirty="0" smtClean="0">
                <a:solidFill>
                  <a:srgbClr val="000000"/>
                </a:solidFill>
              </a:rPr>
              <a:t>ravel </a:t>
            </a:r>
            <a:r>
              <a:rPr lang="en-US" cap="none" dirty="0">
                <a:solidFill>
                  <a:srgbClr val="000000"/>
                </a:solidFill>
              </a:rPr>
              <a:t>C</a:t>
            </a:r>
            <a:r>
              <a:rPr lang="en-US" cap="none" dirty="0" smtClean="0">
                <a:solidFill>
                  <a:srgbClr val="000000"/>
                </a:solidFill>
              </a:rPr>
              <a:t>orp</a:t>
            </a:r>
          </a:p>
          <a:p>
            <a:pPr marL="342900" indent="-342900"/>
            <a:r>
              <a:rPr lang="en-US" cap="none" dirty="0" smtClean="0">
                <a:solidFill>
                  <a:srgbClr val="000000"/>
                </a:solidFill>
              </a:rPr>
              <a:t>Pleasant Holidays LLC</a:t>
            </a:r>
          </a:p>
          <a:p>
            <a:pPr marL="342900" indent="-342900"/>
            <a:r>
              <a:rPr lang="en-US" cap="none" dirty="0" smtClean="0">
                <a:solidFill>
                  <a:srgbClr val="000000"/>
                </a:solidFill>
              </a:rPr>
              <a:t>Costco Travel</a:t>
            </a:r>
          </a:p>
          <a:p>
            <a:pPr indent="0">
              <a:buNone/>
            </a:pPr>
            <a:r>
              <a:rPr lang="en-US" dirty="0" smtClean="0">
                <a:solidFill>
                  <a:srgbClr val="000000"/>
                </a:solidFill>
              </a:rPr>
              <a:t>Tour Series &amp; DMC’s</a:t>
            </a:r>
            <a:endParaRPr lang="en-US" dirty="0">
              <a:solidFill>
                <a:srgbClr val="000000"/>
              </a:solidFill>
            </a:endParaRPr>
          </a:p>
          <a:p>
            <a:pPr marL="342900" indent="-342900"/>
            <a:r>
              <a:rPr lang="en-US" cap="none" dirty="0" smtClean="0">
                <a:solidFill>
                  <a:srgbClr val="000000"/>
                </a:solidFill>
              </a:rPr>
              <a:t>Globus Tour Series</a:t>
            </a:r>
          </a:p>
          <a:p>
            <a:pPr marL="342900" indent="-342900"/>
            <a:r>
              <a:rPr lang="en-US" cap="none" dirty="0" smtClean="0">
                <a:solidFill>
                  <a:srgbClr val="000000"/>
                </a:solidFill>
              </a:rPr>
              <a:t>Trafalgar Tour Series</a:t>
            </a:r>
          </a:p>
          <a:p>
            <a:pPr marL="342900" indent="-342900"/>
            <a:r>
              <a:rPr lang="en-US" cap="none" dirty="0" smtClean="0">
                <a:solidFill>
                  <a:srgbClr val="000000"/>
                </a:solidFill>
              </a:rPr>
              <a:t>MC&amp;A</a:t>
            </a:r>
          </a:p>
          <a:p>
            <a:pPr marL="342900" indent="-342900"/>
            <a:r>
              <a:rPr lang="en-US" cap="none" dirty="0" smtClean="0">
                <a:solidFill>
                  <a:srgbClr val="000000"/>
                </a:solidFill>
              </a:rPr>
              <a:t>Hawai‘i State Tours</a:t>
            </a:r>
            <a:endParaRPr lang="en-US" cap="none" dirty="0">
              <a:solidFill>
                <a:srgbClr val="000000"/>
              </a:solidFill>
            </a:endParaRPr>
          </a:p>
        </p:txBody>
      </p:sp>
    </p:spTree>
    <p:extLst>
      <p:ext uri="{BB962C8B-B14F-4D97-AF65-F5344CB8AC3E}">
        <p14:creationId xmlns:p14="http://schemas.microsoft.com/office/powerpoint/2010/main" val="2163894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D783E0-CA32-E046-A36D-43DB4527E275}" type="slidenum">
              <a:rPr lang="en-US" altLang="en-US" smtClean="0"/>
              <a:pPr/>
              <a:t>18</a:t>
            </a:fld>
            <a:endParaRPr lang="en-US" altLang="en-US"/>
          </a:p>
        </p:txBody>
      </p:sp>
      <p:sp>
        <p:nvSpPr>
          <p:cNvPr id="4" name="Text Placeholder 5"/>
          <p:cNvSpPr txBox="1">
            <a:spLocks/>
          </p:cNvSpPr>
          <p:nvPr/>
        </p:nvSpPr>
        <p:spPr>
          <a:xfrm>
            <a:off x="292600" y="281663"/>
            <a:ext cx="4746991" cy="666750"/>
          </a:xfrm>
          <a:prstGeom prst="rect">
            <a:avLst/>
          </a:prstGeom>
        </p:spPr>
        <p:txBody>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en-US" dirty="0" smtClean="0">
                <a:solidFill>
                  <a:srgbClr val="000000"/>
                </a:solidFill>
              </a:rPr>
              <a:t>Top corporate accounts</a:t>
            </a:r>
          </a:p>
          <a:p>
            <a:pPr indent="0">
              <a:buNone/>
            </a:pPr>
            <a:endParaRPr lang="en-US" dirty="0" smtClean="0">
              <a:solidFill>
                <a:srgbClr val="000000"/>
              </a:solidFill>
            </a:endParaRPr>
          </a:p>
        </p:txBody>
      </p:sp>
      <p:sp>
        <p:nvSpPr>
          <p:cNvPr id="9" name="Text Placeholder 4"/>
          <p:cNvSpPr txBox="1">
            <a:spLocks/>
          </p:cNvSpPr>
          <p:nvPr/>
        </p:nvSpPr>
        <p:spPr>
          <a:xfrm>
            <a:off x="468420" y="983420"/>
            <a:ext cx="8218380" cy="4589803"/>
          </a:xfrm>
          <a:prstGeom prst="rect">
            <a:avLst/>
          </a:prstGeom>
        </p:spPr>
        <p:txBody>
          <a:bodyPr>
            <a:normAutofit fontScale="85000" lnSpcReduction="20000"/>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endParaRPr lang="en-US" dirty="0">
              <a:solidFill>
                <a:srgbClr val="000000"/>
              </a:solidFill>
            </a:endParaRPr>
          </a:p>
          <a:p>
            <a:pPr marL="342900" indent="-342900"/>
            <a:r>
              <a:rPr lang="en-US" cap="none" dirty="0" smtClean="0">
                <a:solidFill>
                  <a:srgbClr val="000000"/>
                </a:solidFill>
              </a:rPr>
              <a:t>Aloha Care</a:t>
            </a:r>
          </a:p>
          <a:p>
            <a:pPr marL="342900" indent="-342900"/>
            <a:r>
              <a:rPr lang="en-US" cap="none" dirty="0" smtClean="0">
                <a:solidFill>
                  <a:srgbClr val="000000"/>
                </a:solidFill>
              </a:rPr>
              <a:t>Kaiser Permanente</a:t>
            </a:r>
          </a:p>
          <a:p>
            <a:pPr marL="342900" indent="-342900"/>
            <a:r>
              <a:rPr lang="en-US" cap="none" dirty="0" smtClean="0">
                <a:solidFill>
                  <a:srgbClr val="000000"/>
                </a:solidFill>
              </a:rPr>
              <a:t>Hawai‘i State Teachers Association</a:t>
            </a:r>
          </a:p>
          <a:p>
            <a:pPr marL="342900" indent="-342900"/>
            <a:r>
              <a:rPr lang="en-US" cap="none" dirty="0" smtClean="0">
                <a:solidFill>
                  <a:srgbClr val="000000"/>
                </a:solidFill>
              </a:rPr>
              <a:t>Pacific Western</a:t>
            </a:r>
          </a:p>
          <a:p>
            <a:pPr marL="342900" indent="-342900"/>
            <a:r>
              <a:rPr lang="en-US" cap="none" dirty="0" smtClean="0">
                <a:solidFill>
                  <a:srgbClr val="000000"/>
                </a:solidFill>
              </a:rPr>
              <a:t>Alutiiq LLC</a:t>
            </a:r>
          </a:p>
          <a:p>
            <a:pPr marL="342900" indent="-342900"/>
            <a:r>
              <a:rPr lang="en-US" cap="none" dirty="0" smtClean="0">
                <a:solidFill>
                  <a:srgbClr val="000000"/>
                </a:solidFill>
              </a:rPr>
              <a:t>HGEA</a:t>
            </a:r>
          </a:p>
          <a:p>
            <a:pPr marL="342900" indent="-342900"/>
            <a:r>
              <a:rPr lang="en-US" cap="none" dirty="0" smtClean="0">
                <a:solidFill>
                  <a:srgbClr val="000000"/>
                </a:solidFill>
              </a:rPr>
              <a:t>Hawaiian </a:t>
            </a:r>
            <a:r>
              <a:rPr lang="en-US" cap="none" dirty="0" err="1" smtClean="0">
                <a:solidFill>
                  <a:srgbClr val="000000"/>
                </a:solidFill>
              </a:rPr>
              <a:t>Telcom</a:t>
            </a:r>
            <a:r>
              <a:rPr lang="en-US" cap="none" dirty="0" smtClean="0">
                <a:solidFill>
                  <a:srgbClr val="000000"/>
                </a:solidFill>
              </a:rPr>
              <a:t> </a:t>
            </a:r>
          </a:p>
          <a:p>
            <a:pPr marL="342900" indent="-342900"/>
            <a:r>
              <a:rPr lang="en-US" cap="none" dirty="0" smtClean="0">
                <a:solidFill>
                  <a:srgbClr val="000000"/>
                </a:solidFill>
              </a:rPr>
              <a:t>State Government Accounts:  </a:t>
            </a:r>
            <a:r>
              <a:rPr lang="en-US" cap="none" dirty="0" err="1" smtClean="0">
                <a:solidFill>
                  <a:srgbClr val="000000"/>
                </a:solidFill>
              </a:rPr>
              <a:t>Dept</a:t>
            </a:r>
            <a:r>
              <a:rPr lang="en-US" cap="none" dirty="0" smtClean="0">
                <a:solidFill>
                  <a:srgbClr val="000000"/>
                </a:solidFill>
              </a:rPr>
              <a:t> of Hawaiian Homelands, </a:t>
            </a:r>
            <a:r>
              <a:rPr lang="en-US" cap="none" dirty="0" err="1" smtClean="0">
                <a:solidFill>
                  <a:srgbClr val="000000"/>
                </a:solidFill>
              </a:rPr>
              <a:t>Dept</a:t>
            </a:r>
            <a:r>
              <a:rPr lang="en-US" cap="none" dirty="0" smtClean="0">
                <a:solidFill>
                  <a:srgbClr val="000000"/>
                </a:solidFill>
              </a:rPr>
              <a:t> of Budget &amp; Finance, </a:t>
            </a:r>
            <a:r>
              <a:rPr lang="en-US" cap="none" dirty="0" err="1" smtClean="0">
                <a:solidFill>
                  <a:srgbClr val="000000"/>
                </a:solidFill>
              </a:rPr>
              <a:t>Dept</a:t>
            </a:r>
            <a:r>
              <a:rPr lang="en-US" cap="none" dirty="0" smtClean="0">
                <a:solidFill>
                  <a:srgbClr val="000000"/>
                </a:solidFill>
              </a:rPr>
              <a:t> of Land &amp; Natural Resources, State Parks Division</a:t>
            </a:r>
          </a:p>
          <a:p>
            <a:pPr indent="0">
              <a:buNone/>
            </a:pPr>
            <a:endParaRPr lang="en-US" cap="none" dirty="0" smtClean="0">
              <a:solidFill>
                <a:srgbClr val="000000"/>
              </a:solidFill>
            </a:endParaRPr>
          </a:p>
        </p:txBody>
      </p:sp>
    </p:spTree>
    <p:extLst>
      <p:ext uri="{BB962C8B-B14F-4D97-AF65-F5344CB8AC3E}">
        <p14:creationId xmlns:p14="http://schemas.microsoft.com/office/powerpoint/2010/main" val="1394374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D783E0-CA32-E046-A36D-43DB4527E275}" type="slidenum">
              <a:rPr lang="en-US" altLang="en-US" smtClean="0"/>
              <a:pPr/>
              <a:t>19</a:t>
            </a:fld>
            <a:endParaRPr lang="en-US" altLang="en-US"/>
          </a:p>
        </p:txBody>
      </p:sp>
      <p:sp>
        <p:nvSpPr>
          <p:cNvPr id="4" name="Text Placeholder 5"/>
          <p:cNvSpPr txBox="1">
            <a:spLocks/>
          </p:cNvSpPr>
          <p:nvPr/>
        </p:nvSpPr>
        <p:spPr>
          <a:xfrm>
            <a:off x="292600" y="281663"/>
            <a:ext cx="4746991" cy="666750"/>
          </a:xfrm>
          <a:prstGeom prst="rect">
            <a:avLst/>
          </a:prstGeom>
        </p:spPr>
        <p:txBody>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r>
              <a:rPr lang="en-US" dirty="0" smtClean="0">
                <a:solidFill>
                  <a:srgbClr val="000000"/>
                </a:solidFill>
              </a:rPr>
              <a:t>PROGRAMS</a:t>
            </a:r>
          </a:p>
          <a:p>
            <a:pPr indent="0">
              <a:buNone/>
            </a:pPr>
            <a:endParaRPr lang="en-US" dirty="0" smtClean="0">
              <a:solidFill>
                <a:srgbClr val="000000"/>
              </a:solidFill>
            </a:endParaRPr>
          </a:p>
        </p:txBody>
      </p:sp>
      <p:sp>
        <p:nvSpPr>
          <p:cNvPr id="9" name="Text Placeholder 4"/>
          <p:cNvSpPr txBox="1">
            <a:spLocks/>
          </p:cNvSpPr>
          <p:nvPr/>
        </p:nvSpPr>
        <p:spPr>
          <a:xfrm>
            <a:off x="468420" y="983420"/>
            <a:ext cx="8218380" cy="4589803"/>
          </a:xfrm>
          <a:prstGeom prst="rect">
            <a:avLst/>
          </a:prstGeom>
        </p:spPr>
        <p:txBody>
          <a:bodyPr>
            <a:normAutofit/>
          </a:bodyPr>
          <a:lstStyle>
            <a:lvl1pPr marL="0" indent="-256032" algn="l" defTabSz="457200" rtl="0" eaLnBrk="1" latinLnBrk="0" hangingPunct="1">
              <a:lnSpc>
                <a:spcPct val="150000"/>
              </a:lnSpc>
              <a:spcBef>
                <a:spcPct val="20000"/>
              </a:spcBef>
              <a:buFont typeface="Arial"/>
              <a:buChar char="•"/>
              <a:defRPr sz="2400" kern="1200" cap="all">
                <a:solidFill>
                  <a:schemeClr val="tx2"/>
                </a:solidFill>
                <a:latin typeface="+mn-lt"/>
                <a:ea typeface="+mn-ea"/>
                <a:cs typeface="+mn-cs"/>
              </a:defRPr>
            </a:lvl1pPr>
            <a:lvl2pPr marL="515938" indent="-228600" algn="l" defTabSz="457200" rtl="0" eaLnBrk="1" latinLnBrk="0" hangingPunct="1">
              <a:lnSpc>
                <a:spcPct val="130000"/>
              </a:lnSpc>
              <a:spcBef>
                <a:spcPct val="20000"/>
              </a:spcBef>
              <a:buFont typeface="+mj-lt"/>
              <a:buAutoNum type="arabicPeriod"/>
              <a:defRPr sz="1800" kern="1200">
                <a:solidFill>
                  <a:schemeClr val="tx1"/>
                </a:solidFill>
                <a:latin typeface="+mn-lt"/>
                <a:ea typeface="+mn-ea"/>
                <a:cs typeface="+mn-cs"/>
              </a:defRPr>
            </a:lvl2pPr>
            <a:lvl3pPr marL="682625" indent="-166688"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3pPr>
            <a:lvl4pPr marL="915988" indent="-233363"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4pPr>
            <a:lvl5pPr marL="1144588" indent="-228600" algn="l" defTabSz="457200" rtl="0" eaLnBrk="1" latinLnBrk="0" hangingPunct="1">
              <a:lnSpc>
                <a:spcPct val="130000"/>
              </a:lnSpc>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buNone/>
            </a:pPr>
            <a:endParaRPr lang="en-US" dirty="0">
              <a:solidFill>
                <a:srgbClr val="000000"/>
              </a:solidFill>
            </a:endParaRPr>
          </a:p>
          <a:p>
            <a:pPr marL="342900" indent="-342900"/>
            <a:r>
              <a:rPr lang="en-US" cap="none" dirty="0" err="1" smtClean="0">
                <a:solidFill>
                  <a:srgbClr val="000000"/>
                </a:solidFill>
              </a:rPr>
              <a:t>HISGo</a:t>
            </a:r>
            <a:r>
              <a:rPr lang="en-US" cap="none" dirty="0" smtClean="0">
                <a:solidFill>
                  <a:srgbClr val="000000"/>
                </a:solidFill>
              </a:rPr>
              <a:t> Partnership</a:t>
            </a:r>
          </a:p>
          <a:p>
            <a:pPr marL="342900" indent="-342900"/>
            <a:r>
              <a:rPr lang="en-US" cap="none" dirty="0" err="1" smtClean="0">
                <a:solidFill>
                  <a:srgbClr val="000000"/>
                </a:solidFill>
              </a:rPr>
              <a:t>Kupuna</a:t>
            </a:r>
            <a:r>
              <a:rPr lang="en-US" cap="none" dirty="0" smtClean="0">
                <a:solidFill>
                  <a:srgbClr val="000000"/>
                </a:solidFill>
              </a:rPr>
              <a:t> &amp; Keiki Fares</a:t>
            </a:r>
          </a:p>
          <a:p>
            <a:pPr marL="342900" indent="-342900"/>
            <a:r>
              <a:rPr lang="en-US" cap="none" dirty="0" err="1" smtClean="0">
                <a:solidFill>
                  <a:srgbClr val="000000"/>
                </a:solidFill>
              </a:rPr>
              <a:t>TravelPaks</a:t>
            </a:r>
            <a:endParaRPr lang="en-US" cap="none" dirty="0" smtClean="0">
              <a:solidFill>
                <a:srgbClr val="000000"/>
              </a:solidFill>
            </a:endParaRPr>
          </a:p>
          <a:p>
            <a:pPr marL="342900" indent="-342900"/>
            <a:r>
              <a:rPr lang="en-US" cap="none" dirty="0" smtClean="0">
                <a:solidFill>
                  <a:srgbClr val="000000"/>
                </a:solidFill>
              </a:rPr>
              <a:t>Island Biz, Corporate Program</a:t>
            </a:r>
          </a:p>
          <a:p>
            <a:pPr marL="342900" indent="-342900"/>
            <a:r>
              <a:rPr lang="en-US" cap="none" dirty="0" err="1" smtClean="0">
                <a:solidFill>
                  <a:srgbClr val="000000"/>
                </a:solidFill>
              </a:rPr>
              <a:t>Islana</a:t>
            </a:r>
            <a:r>
              <a:rPr lang="en-US" cap="none" dirty="0" smtClean="0">
                <a:solidFill>
                  <a:srgbClr val="000000"/>
                </a:solidFill>
              </a:rPr>
              <a:t> Miles, Loyalty Program</a:t>
            </a:r>
          </a:p>
        </p:txBody>
      </p:sp>
    </p:spTree>
    <p:extLst>
      <p:ext uri="{BB962C8B-B14F-4D97-AF65-F5344CB8AC3E}">
        <p14:creationId xmlns:p14="http://schemas.microsoft.com/office/powerpoint/2010/main" val="892023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952499" y="1311275"/>
            <a:ext cx="7924801" cy="4897438"/>
          </a:xfrm>
        </p:spPr>
        <p:txBody>
          <a:bodyPr>
            <a:normAutofit/>
          </a:bodyPr>
          <a:lstStyle/>
          <a:p>
            <a:pPr indent="0">
              <a:buNone/>
            </a:pPr>
            <a:r>
              <a:rPr lang="en-US" dirty="0" smtClean="0">
                <a:solidFill>
                  <a:srgbClr val="000000"/>
                </a:solidFill>
              </a:rPr>
              <a:t>Ownership</a:t>
            </a:r>
            <a:endParaRPr lang="en-US" dirty="0">
              <a:solidFill>
                <a:srgbClr val="000000"/>
              </a:solidFill>
            </a:endParaRPr>
          </a:p>
          <a:p>
            <a:pPr indent="0">
              <a:lnSpc>
                <a:spcPct val="130000"/>
              </a:lnSpc>
              <a:buNone/>
            </a:pPr>
            <a:r>
              <a:rPr lang="en-US" sz="1900" cap="none" dirty="0" smtClean="0">
                <a:solidFill>
                  <a:srgbClr val="3D3226"/>
                </a:solidFill>
              </a:rPr>
              <a:t>In February of 2016 Island Air entered in to a partnership with local investors taking a majority share position and partnering with Mr. Larry Ellison.</a:t>
            </a:r>
            <a:endParaRPr lang="en-US" sz="1900" cap="none" dirty="0">
              <a:solidFill>
                <a:srgbClr val="3D3226"/>
              </a:solidFill>
            </a:endParaRPr>
          </a:p>
        </p:txBody>
      </p:sp>
      <p:sp>
        <p:nvSpPr>
          <p:cNvPr id="4" name="Slide Number Placeholder 3"/>
          <p:cNvSpPr>
            <a:spLocks noGrp="1"/>
          </p:cNvSpPr>
          <p:nvPr>
            <p:ph type="sldNum" sz="quarter" idx="12"/>
          </p:nvPr>
        </p:nvSpPr>
        <p:spPr/>
        <p:txBody>
          <a:bodyPr/>
          <a:lstStyle/>
          <a:p>
            <a:fld id="{9E359BF8-7CB5-EF42-9657-C1DBFB6B236D}" type="slidenum">
              <a:rPr lang="en-US"/>
              <a:pPr/>
              <a:t>2</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49" y="3498055"/>
            <a:ext cx="2705101" cy="195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016" y="3498055"/>
            <a:ext cx="2538412" cy="195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chris.currier\Documents\__Work\Clients\Island Air\Corp Template\IslandAir_Lanai_103631.jpg"/>
          <p:cNvPicPr>
            <a:picLocks noChangeAspect="1" noChangeArrowheads="1"/>
          </p:cNvPicPr>
          <p:nvPr/>
        </p:nvPicPr>
        <p:blipFill>
          <a:blip r:embed="rId4"/>
          <a:stretch>
            <a:fillRect/>
          </a:stretch>
        </p:blipFill>
        <p:spPr bwMode="auto">
          <a:xfrm>
            <a:off x="3092074" y="3498055"/>
            <a:ext cx="2925370" cy="1950246"/>
          </a:xfrm>
          <a:prstGeom prst="rect">
            <a:avLst/>
          </a:prstGeom>
          <a:noFill/>
        </p:spPr>
      </p:pic>
    </p:spTree>
    <p:extLst>
      <p:ext uri="{BB962C8B-B14F-4D97-AF65-F5344CB8AC3E}">
        <p14:creationId xmlns:p14="http://schemas.microsoft.com/office/powerpoint/2010/main" val="2809618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359BF8-7CB5-EF42-9657-C1DBFB6B236D}" type="slidenum">
              <a:rPr lang="en-US" smtClean="0"/>
              <a:pPr/>
              <a:t>20</a:t>
            </a:fld>
            <a:endParaRPr lang="en-US"/>
          </a:p>
        </p:txBody>
      </p:sp>
      <p:sp>
        <p:nvSpPr>
          <p:cNvPr id="5" name="Text Placeholder 4"/>
          <p:cNvSpPr>
            <a:spLocks noGrp="1"/>
          </p:cNvSpPr>
          <p:nvPr>
            <p:ph type="body" sz="quarter" idx="13"/>
          </p:nvPr>
        </p:nvSpPr>
        <p:spPr>
          <a:xfrm>
            <a:off x="729947" y="981537"/>
            <a:ext cx="7943882" cy="5074562"/>
          </a:xfrm>
        </p:spPr>
        <p:txBody>
          <a:bodyPr/>
          <a:lstStyle/>
          <a:p>
            <a:pPr marL="573088" lvl="1" indent="-285750">
              <a:buFont typeface="Arial" panose="020B0604020202020204" pitchFamily="34" charset="0"/>
              <a:buChar char="•"/>
            </a:pPr>
            <a:endParaRPr lang="en-US" dirty="0" smtClean="0"/>
          </a:p>
          <a:p>
            <a:pPr marL="573088" lvl="1" indent="-285750">
              <a:buFont typeface="Arial" panose="020B0604020202020204" pitchFamily="34" charset="0"/>
              <a:buChar char="•"/>
            </a:pPr>
            <a:r>
              <a:rPr lang="en-US" dirty="0" smtClean="0"/>
              <a:t>Affordable Inter-Island Fares</a:t>
            </a:r>
          </a:p>
          <a:p>
            <a:pPr marL="573088" lvl="1" indent="-285750">
              <a:buFont typeface="Arial" panose="020B0604020202020204" pitchFamily="34" charset="0"/>
              <a:buChar char="•"/>
            </a:pPr>
            <a:r>
              <a:rPr lang="en-US" dirty="0" smtClean="0"/>
              <a:t>Personalized Service – check-in, gate, in-flight</a:t>
            </a:r>
          </a:p>
          <a:p>
            <a:pPr marL="573088" lvl="1" indent="-285750">
              <a:buFont typeface="Arial" panose="020B0604020202020204" pitchFamily="34" charset="0"/>
              <a:buChar char="•"/>
            </a:pPr>
            <a:r>
              <a:rPr lang="en-US" dirty="0" smtClean="0"/>
              <a:t>Airport Gate Area Amenities Include:</a:t>
            </a:r>
          </a:p>
          <a:p>
            <a:pPr marL="973138" lvl="3" indent="-285750">
              <a:buFont typeface="Wingdings" panose="05000000000000000000" pitchFamily="2" charset="2"/>
              <a:buChar char="Ø"/>
            </a:pPr>
            <a:r>
              <a:rPr lang="en-US" dirty="0" smtClean="0"/>
              <a:t>Free </a:t>
            </a:r>
            <a:r>
              <a:rPr lang="en-US" dirty="0" err="1" smtClean="0"/>
              <a:t>WiFi</a:t>
            </a:r>
            <a:endParaRPr lang="en-US" dirty="0" smtClean="0"/>
          </a:p>
          <a:p>
            <a:pPr marL="973138" lvl="3" indent="-285750">
              <a:buFont typeface="Wingdings" panose="05000000000000000000" pitchFamily="2" charset="2"/>
              <a:buChar char="Ø"/>
            </a:pPr>
            <a:r>
              <a:rPr lang="en-US" dirty="0" smtClean="0"/>
              <a:t>Free Charging Stations</a:t>
            </a:r>
          </a:p>
          <a:p>
            <a:pPr marL="973138" lvl="3" indent="-285750">
              <a:buFont typeface="Wingdings" panose="05000000000000000000" pitchFamily="2" charset="2"/>
              <a:buChar char="Ø"/>
            </a:pPr>
            <a:r>
              <a:rPr lang="en-US" dirty="0" smtClean="0"/>
              <a:t>AM coffee and newspaper service</a:t>
            </a:r>
          </a:p>
          <a:p>
            <a:pPr marL="973138" lvl="3" indent="-285750">
              <a:buFont typeface="Wingdings" panose="05000000000000000000" pitchFamily="2" charset="2"/>
              <a:buChar char="Ø"/>
            </a:pPr>
            <a:endParaRPr lang="en-US" dirty="0"/>
          </a:p>
        </p:txBody>
      </p:sp>
      <p:sp>
        <p:nvSpPr>
          <p:cNvPr id="6" name="Text Placeholder 5"/>
          <p:cNvSpPr>
            <a:spLocks noGrp="1"/>
          </p:cNvSpPr>
          <p:nvPr>
            <p:ph type="body" sz="quarter" idx="14"/>
          </p:nvPr>
        </p:nvSpPr>
        <p:spPr>
          <a:xfrm>
            <a:off x="843318" y="615038"/>
            <a:ext cx="3402013" cy="666750"/>
          </a:xfrm>
        </p:spPr>
        <p:txBody>
          <a:bodyPr/>
          <a:lstStyle/>
          <a:p>
            <a:r>
              <a:rPr lang="en-US" dirty="0" smtClean="0">
                <a:solidFill>
                  <a:srgbClr val="000000"/>
                </a:solidFill>
              </a:rPr>
              <a:t>WHY ISLAND AIR ?</a:t>
            </a:r>
          </a:p>
          <a:p>
            <a:endParaRPr lang="en-US" dirty="0">
              <a:solidFill>
                <a:srgbClr val="000000"/>
              </a:solidFill>
            </a:endParaRPr>
          </a:p>
          <a:p>
            <a:endParaRPr lang="en-US" dirty="0">
              <a:solidFill>
                <a:srgbClr val="0000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320" y="945959"/>
            <a:ext cx="1835337" cy="275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Island Air_Gate_52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6445" y="4307146"/>
            <a:ext cx="3593600" cy="1784531"/>
          </a:xfrm>
          <a:prstGeom prst="rect">
            <a:avLst/>
          </a:prstGeom>
        </p:spPr>
      </p:pic>
      <p:pic>
        <p:nvPicPr>
          <p:cNvPr id="8194" name="Picture 2" descr="ground_island_sampl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937" y="3698965"/>
            <a:ext cx="2714294" cy="281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450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359BF8-7CB5-EF42-9657-C1DBFB6B236D}" type="slidenum">
              <a:rPr lang="en-US"/>
              <a:pPr/>
              <a:t>21</a:t>
            </a:fld>
            <a:endParaRPr lang="en-US"/>
          </a:p>
        </p:txBody>
      </p:sp>
      <p:sp>
        <p:nvSpPr>
          <p:cNvPr id="6" name="Text Placeholder 5"/>
          <p:cNvSpPr>
            <a:spLocks noGrp="1"/>
          </p:cNvSpPr>
          <p:nvPr>
            <p:ph type="body" sz="quarter" idx="4294967295"/>
          </p:nvPr>
        </p:nvSpPr>
        <p:spPr>
          <a:xfrm>
            <a:off x="958144" y="1164079"/>
            <a:ext cx="3376985" cy="694442"/>
          </a:xfrm>
          <a:prstGeom prst="rect">
            <a:avLst/>
          </a:prstGeom>
        </p:spPr>
        <p:txBody>
          <a:bodyPr>
            <a:noAutofit/>
          </a:bodyPr>
          <a:lstStyle/>
          <a:p>
            <a:pPr indent="0">
              <a:buNone/>
            </a:pPr>
            <a:r>
              <a:rPr lang="en-US" b="1" dirty="0" smtClean="0">
                <a:solidFill>
                  <a:srgbClr val="000000"/>
                </a:solidFill>
              </a:rPr>
              <a:t>Brand</a:t>
            </a:r>
            <a:endParaRPr lang="en-US" b="1" dirty="0">
              <a:solidFill>
                <a:srgbClr val="000000"/>
              </a:solidFill>
            </a:endParaRPr>
          </a:p>
        </p:txBody>
      </p:sp>
      <p:pic>
        <p:nvPicPr>
          <p:cNvPr id="8" name="Picture 7" descr="IslandAir_web_responsive_600px.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8144" y="2005786"/>
            <a:ext cx="2832740" cy="2058458"/>
          </a:xfrm>
          <a:prstGeom prst="rect">
            <a:avLst/>
          </a:prstGeom>
        </p:spPr>
      </p:pic>
      <p:pic>
        <p:nvPicPr>
          <p:cNvPr id="9" name="Picture 8" descr="IslandAir_Counter_couple2_600px.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8144" y="4305426"/>
            <a:ext cx="3266626" cy="1780311"/>
          </a:xfrm>
          <a:prstGeom prst="rect">
            <a:avLst/>
          </a:prstGeom>
        </p:spPr>
      </p:pic>
      <p:pic>
        <p:nvPicPr>
          <p:cNvPr id="11" name="Picture 10" descr="ISL-Signage-After-600px.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81326" y="2065629"/>
            <a:ext cx="3798545" cy="1804309"/>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46691659"/>
              </p:ext>
            </p:extLst>
          </p:nvPr>
        </p:nvGraphicFramePr>
        <p:xfrm>
          <a:off x="4559318" y="4151842"/>
          <a:ext cx="3320553" cy="2087478"/>
        </p:xfrm>
        <a:graphic>
          <a:graphicData uri="http://schemas.openxmlformats.org/presentationml/2006/ole">
            <mc:AlternateContent xmlns:mc="http://schemas.openxmlformats.org/markup-compatibility/2006">
              <mc:Choice xmlns:v="urn:schemas-microsoft-com:vml" Requires="v">
                <p:oleObj spid="_x0000_s7271" name="PDF Document" r:id="rId6" imgW="0" imgH="0" progId="">
                  <p:embed/>
                </p:oleObj>
              </mc:Choice>
              <mc:Fallback>
                <p:oleObj name="PDF Document" r:id="rId6" imgW="0" imgH="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9318" y="4151842"/>
                        <a:ext cx="3320553" cy="2087478"/>
                      </a:xfrm>
                      <a:prstGeom prst="rect">
                        <a:avLst/>
                      </a:prstGeom>
                      <a:noFill/>
                      <a:ln>
                        <a:noFill/>
                      </a:ln>
                    </p:spPr>
                  </p:pic>
                </p:oleObj>
              </mc:Fallback>
            </mc:AlternateContent>
          </a:graphicData>
        </a:graphic>
      </p:graphicFrame>
      <p:sp>
        <p:nvSpPr>
          <p:cNvPr id="10" name="TextBox 9"/>
          <p:cNvSpPr txBox="1"/>
          <p:nvPr/>
        </p:nvSpPr>
        <p:spPr>
          <a:xfrm>
            <a:off x="365124" y="152400"/>
            <a:ext cx="3978275" cy="461665"/>
          </a:xfrm>
          <a:prstGeom prst="rect">
            <a:avLst/>
          </a:prstGeom>
          <a:noFill/>
        </p:spPr>
        <p:txBody>
          <a:bodyPr wrap="square" rtlCol="0">
            <a:spAutoFit/>
          </a:bodyPr>
          <a:lstStyle/>
          <a:p>
            <a:r>
              <a:rPr lang="en-US" altLang="en-US" sz="2400" dirty="0" smtClean="0">
                <a:solidFill>
                  <a:prstClr val="black"/>
                </a:solidFill>
                <a:cs typeface="Calibri Light" pitchFamily="34" charset="0"/>
              </a:rPr>
              <a:t>MARKETING &amp; ADVERTISING </a:t>
            </a:r>
            <a:endParaRPr lang="en-US" sz="2400" dirty="0"/>
          </a:p>
        </p:txBody>
      </p:sp>
    </p:spTree>
    <p:extLst>
      <p:ext uri="{BB962C8B-B14F-4D97-AF65-F5344CB8AC3E}">
        <p14:creationId xmlns:p14="http://schemas.microsoft.com/office/powerpoint/2010/main" val="1771736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E359BF8-7CB5-EF42-9657-C1DBFB6B236D}" type="slidenum">
              <a:rPr lang="en-US" smtClean="0"/>
              <a:pPr/>
              <a:t>22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62" y="311008"/>
            <a:ext cx="3942784" cy="5053428"/>
          </a:xfrm>
          <a:prstGeom prst="rect">
            <a:avLst/>
          </a:prstGeom>
        </p:spPr>
      </p:pic>
      <p:pic>
        <p:nvPicPr>
          <p:cNvPr id="7" name="Picture 6"/>
          <p:cNvPicPr>
            <a:picLocks noChangeAspect="1"/>
          </p:cNvPicPr>
          <p:nvPr/>
        </p:nvPicPr>
        <p:blipFill>
          <a:blip r:embed="rId3"/>
          <a:stretch>
            <a:fillRect/>
          </a:stretch>
        </p:blipFill>
        <p:spPr>
          <a:xfrm>
            <a:off x="4572000" y="238139"/>
            <a:ext cx="3998844" cy="3422041"/>
          </a:xfrm>
          <a:prstGeom prst="rect">
            <a:avLst/>
          </a:prstGeom>
        </p:spPr>
      </p:pic>
      <p:pic>
        <p:nvPicPr>
          <p:cNvPr id="8" name="Picture 7"/>
          <p:cNvPicPr>
            <a:picLocks noChangeAspect="1"/>
          </p:cNvPicPr>
          <p:nvPr/>
        </p:nvPicPr>
        <p:blipFill>
          <a:blip r:embed="rId4"/>
          <a:stretch>
            <a:fillRect/>
          </a:stretch>
        </p:blipFill>
        <p:spPr>
          <a:xfrm>
            <a:off x="3897899" y="2722340"/>
            <a:ext cx="5535648" cy="248128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0" y="4451350"/>
            <a:ext cx="1905000" cy="1905000"/>
          </a:xfrm>
          <a:prstGeom prst="rect">
            <a:avLst/>
          </a:prstGeom>
        </p:spPr>
      </p:pic>
    </p:spTree>
    <p:extLst>
      <p:ext uri="{BB962C8B-B14F-4D97-AF65-F5344CB8AC3E}">
        <p14:creationId xmlns:p14="http://schemas.microsoft.com/office/powerpoint/2010/main" val="1241706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pPr lvl="0"/>
              <a:t>23</a:t>
            </a:fld>
            <a:endParaRPr lang="en-US"/>
          </a:p>
        </p:txBody>
      </p:sp>
      <p:sp>
        <p:nvSpPr>
          <p:cNvPr id="3" name="TextBox 2"/>
          <p:cNvSpPr txBox="1"/>
          <p:nvPr/>
        </p:nvSpPr>
        <p:spPr>
          <a:xfrm>
            <a:off x="2190750" y="2905125"/>
            <a:ext cx="4876800" cy="646331"/>
          </a:xfrm>
          <a:prstGeom prst="rect">
            <a:avLst/>
          </a:prstGeom>
          <a:noFill/>
        </p:spPr>
        <p:txBody>
          <a:bodyPr wrap="square" rtlCol="0">
            <a:spAutoFit/>
          </a:bodyPr>
          <a:lstStyle/>
          <a:p>
            <a:pPr algn="ctr"/>
            <a:r>
              <a:rPr lang="en-US" sz="3600" dirty="0" smtClean="0"/>
              <a:t>MAHALO </a:t>
            </a:r>
            <a:endParaRPr lang="en-US" sz="3600" dirty="0"/>
          </a:p>
        </p:txBody>
      </p:sp>
    </p:spTree>
    <p:extLst>
      <p:ext uri="{BB962C8B-B14F-4D97-AF65-F5344CB8AC3E}">
        <p14:creationId xmlns:p14="http://schemas.microsoft.com/office/powerpoint/2010/main" val="150533101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indent="0">
              <a:buNone/>
            </a:pPr>
            <a:r>
              <a:rPr lang="en-US" dirty="0" smtClean="0">
                <a:solidFill>
                  <a:schemeClr val="tx1"/>
                </a:solidFill>
              </a:rPr>
              <a:t>Aircraft names</a:t>
            </a:r>
          </a:p>
          <a:p>
            <a:pPr marL="285750" indent="-285750"/>
            <a:r>
              <a:rPr lang="en-US" sz="2000" i="1" dirty="0">
                <a:solidFill>
                  <a:schemeClr val="tx1"/>
                </a:solidFill>
              </a:rPr>
              <a:t>Ola </a:t>
            </a:r>
            <a:r>
              <a:rPr lang="en-US" sz="2000" i="1" dirty="0" err="1">
                <a:solidFill>
                  <a:schemeClr val="tx1"/>
                </a:solidFill>
              </a:rPr>
              <a:t>Kūpono</a:t>
            </a:r>
            <a:r>
              <a:rPr lang="en-US" sz="2000" dirty="0">
                <a:solidFill>
                  <a:schemeClr val="tx1"/>
                </a:solidFill>
              </a:rPr>
              <a:t>, </a:t>
            </a:r>
            <a:r>
              <a:rPr lang="en-US" sz="2000" dirty="0" smtClean="0">
                <a:solidFill>
                  <a:schemeClr val="tx1"/>
                </a:solidFill>
              </a:rPr>
              <a:t>“</a:t>
            </a:r>
            <a:r>
              <a:rPr lang="en-US" sz="2000" dirty="0">
                <a:solidFill>
                  <a:schemeClr val="tx1"/>
                </a:solidFill>
              </a:rPr>
              <a:t>safety in everything we </a:t>
            </a:r>
            <a:r>
              <a:rPr lang="en-US" sz="2000" dirty="0" smtClean="0">
                <a:solidFill>
                  <a:schemeClr val="tx1"/>
                </a:solidFill>
              </a:rPr>
              <a:t>do” </a:t>
            </a:r>
          </a:p>
          <a:p>
            <a:pPr marL="285750" indent="-285750"/>
            <a:r>
              <a:rPr lang="en-US" sz="2000" i="1" dirty="0" err="1" smtClean="0">
                <a:solidFill>
                  <a:schemeClr val="tx1"/>
                </a:solidFill>
              </a:rPr>
              <a:t>Na‘au</a:t>
            </a:r>
            <a:r>
              <a:rPr lang="en-US" sz="2000" i="1" dirty="0" smtClean="0">
                <a:solidFill>
                  <a:schemeClr val="tx1"/>
                </a:solidFill>
              </a:rPr>
              <a:t> </a:t>
            </a:r>
            <a:r>
              <a:rPr lang="en-US" sz="2000" i="1" dirty="0" err="1" smtClean="0">
                <a:solidFill>
                  <a:schemeClr val="tx1"/>
                </a:solidFill>
              </a:rPr>
              <a:t>Pono</a:t>
            </a:r>
            <a:r>
              <a:rPr lang="en-US" sz="2000" i="1" dirty="0" smtClean="0">
                <a:solidFill>
                  <a:schemeClr val="tx1"/>
                </a:solidFill>
              </a:rPr>
              <a:t>,</a:t>
            </a:r>
            <a:r>
              <a:rPr lang="en-US" sz="2000" dirty="0" smtClean="0">
                <a:solidFill>
                  <a:schemeClr val="tx1"/>
                </a:solidFill>
              </a:rPr>
              <a:t> “genuineness”</a:t>
            </a:r>
          </a:p>
          <a:p>
            <a:pPr marL="285750" indent="-285750"/>
            <a:r>
              <a:rPr lang="en-US" sz="2000" i="1" dirty="0" err="1" smtClean="0">
                <a:solidFill>
                  <a:schemeClr val="tx1"/>
                </a:solidFill>
              </a:rPr>
              <a:t>Kūlana</a:t>
            </a:r>
            <a:r>
              <a:rPr lang="en-US" sz="2000" i="1" dirty="0" smtClean="0">
                <a:solidFill>
                  <a:schemeClr val="tx1"/>
                </a:solidFill>
              </a:rPr>
              <a:t> </a:t>
            </a:r>
            <a:r>
              <a:rPr lang="en-US" sz="2000" i="1" dirty="0" err="1" smtClean="0">
                <a:solidFill>
                  <a:schemeClr val="tx1"/>
                </a:solidFill>
              </a:rPr>
              <a:t>Pono</a:t>
            </a:r>
            <a:r>
              <a:rPr lang="en-US" sz="2000" i="1" dirty="0" smtClean="0">
                <a:solidFill>
                  <a:schemeClr val="tx1"/>
                </a:solidFill>
              </a:rPr>
              <a:t>,</a:t>
            </a:r>
            <a:r>
              <a:rPr lang="en-US" sz="2000" dirty="0" smtClean="0">
                <a:solidFill>
                  <a:schemeClr val="tx1"/>
                </a:solidFill>
              </a:rPr>
              <a:t> “doing </a:t>
            </a:r>
            <a:r>
              <a:rPr lang="en-US" sz="2000" dirty="0">
                <a:solidFill>
                  <a:schemeClr val="tx1"/>
                </a:solidFill>
              </a:rPr>
              <a:t>the right </a:t>
            </a:r>
            <a:r>
              <a:rPr lang="en-US" sz="2000" dirty="0" smtClean="0">
                <a:solidFill>
                  <a:schemeClr val="tx1"/>
                </a:solidFill>
              </a:rPr>
              <a:t>thing”</a:t>
            </a:r>
          </a:p>
          <a:p>
            <a:pPr marL="285750" indent="-285750"/>
            <a:r>
              <a:rPr lang="en-US" sz="2000" i="1" dirty="0" err="1" smtClean="0">
                <a:solidFill>
                  <a:schemeClr val="tx1"/>
                </a:solidFill>
              </a:rPr>
              <a:t>Laulima</a:t>
            </a:r>
            <a:r>
              <a:rPr lang="en-US" sz="2000" i="1" dirty="0" smtClean="0">
                <a:solidFill>
                  <a:schemeClr val="tx1"/>
                </a:solidFill>
              </a:rPr>
              <a:t>,</a:t>
            </a:r>
            <a:r>
              <a:rPr lang="en-US" sz="2000" dirty="0" smtClean="0">
                <a:solidFill>
                  <a:schemeClr val="tx1"/>
                </a:solidFill>
              </a:rPr>
              <a:t> “accountability”</a:t>
            </a:r>
          </a:p>
          <a:p>
            <a:pPr marL="285750" indent="-285750"/>
            <a:r>
              <a:rPr lang="en-US" sz="2000" i="1" dirty="0" err="1" smtClean="0">
                <a:solidFill>
                  <a:schemeClr val="tx1"/>
                </a:solidFill>
              </a:rPr>
              <a:t>Poʻokela</a:t>
            </a:r>
            <a:r>
              <a:rPr lang="en-US" sz="2000" i="1" dirty="0" smtClean="0">
                <a:solidFill>
                  <a:schemeClr val="tx1"/>
                </a:solidFill>
              </a:rPr>
              <a:t>, </a:t>
            </a:r>
            <a:r>
              <a:rPr lang="en-US" sz="2000" dirty="0" smtClean="0">
                <a:solidFill>
                  <a:schemeClr val="tx1"/>
                </a:solidFill>
              </a:rPr>
              <a:t>“striving </a:t>
            </a:r>
            <a:r>
              <a:rPr lang="en-US" sz="2000" dirty="0">
                <a:solidFill>
                  <a:schemeClr val="tx1"/>
                </a:solidFill>
              </a:rPr>
              <a:t>for the highest </a:t>
            </a:r>
            <a:r>
              <a:rPr lang="en-US" sz="2000" dirty="0" smtClean="0">
                <a:solidFill>
                  <a:schemeClr val="tx1"/>
                </a:solidFill>
              </a:rPr>
              <a:t>summit”</a:t>
            </a:r>
          </a:p>
          <a:p>
            <a:pPr marL="285750" indent="-285750"/>
            <a:r>
              <a:rPr lang="en-US" sz="2000" i="1" dirty="0" err="1" smtClean="0">
                <a:solidFill>
                  <a:schemeClr val="tx1"/>
                </a:solidFill>
              </a:rPr>
              <a:t>Hilinaʻi</a:t>
            </a:r>
            <a:r>
              <a:rPr lang="en-US" sz="2000" i="1" dirty="0" smtClean="0">
                <a:solidFill>
                  <a:schemeClr val="tx1"/>
                </a:solidFill>
              </a:rPr>
              <a:t>,</a:t>
            </a:r>
            <a:r>
              <a:rPr lang="en-US" sz="2000" dirty="0" smtClean="0">
                <a:solidFill>
                  <a:schemeClr val="tx1"/>
                </a:solidFill>
              </a:rPr>
              <a:t> “trust” </a:t>
            </a:r>
          </a:p>
          <a:p>
            <a:pPr marL="285750" indent="-285750"/>
            <a:r>
              <a:rPr lang="en-US" sz="2000" i="1" dirty="0" err="1" smtClean="0">
                <a:solidFill>
                  <a:schemeClr val="tx1"/>
                </a:solidFill>
              </a:rPr>
              <a:t>Hoʻomau</a:t>
            </a:r>
            <a:r>
              <a:rPr lang="en-US" sz="2000" i="1" dirty="0" smtClean="0">
                <a:solidFill>
                  <a:schemeClr val="tx1"/>
                </a:solidFill>
              </a:rPr>
              <a:t>,</a:t>
            </a:r>
            <a:r>
              <a:rPr lang="en-US" sz="2000" dirty="0" smtClean="0">
                <a:solidFill>
                  <a:schemeClr val="tx1"/>
                </a:solidFill>
              </a:rPr>
              <a:t> “persistence”</a:t>
            </a:r>
            <a:endParaRPr lang="en-US" sz="2000" dirty="0">
              <a:solidFill>
                <a:schemeClr val="tx1"/>
              </a:solidFill>
            </a:endParaRPr>
          </a:p>
          <a:p>
            <a:pPr marL="285750" indent="-285750"/>
            <a:endParaRPr lang="en-US" sz="1900" dirty="0">
              <a:solidFill>
                <a:schemeClr val="tx1"/>
              </a:solidFill>
            </a:endParaRPr>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9E359BF8-7CB5-EF42-9657-C1DBFB6B236D}" type="slidenum">
              <a:rPr lang="en-US" smtClean="0"/>
              <a:pPr/>
              <a:t>3</a:t>
            </a:fld>
            <a:endParaRPr lang="en-US" dirty="0"/>
          </a:p>
        </p:txBody>
      </p:sp>
    </p:spTree>
    <p:extLst>
      <p:ext uri="{BB962C8B-B14F-4D97-AF65-F5344CB8AC3E}">
        <p14:creationId xmlns:p14="http://schemas.microsoft.com/office/powerpoint/2010/main" val="3643681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E359BF8-7CB5-EF42-9657-C1DBFB6B236D}" type="slidenum">
              <a:rPr lang="en-US"/>
              <a:pPr/>
              <a:t>4</a:t>
            </a:fld>
            <a:endParaRPr lang="en-US" dirty="0"/>
          </a:p>
        </p:txBody>
      </p:sp>
      <p:sp>
        <p:nvSpPr>
          <p:cNvPr id="2" name="TextBox 1"/>
          <p:cNvSpPr txBox="1"/>
          <p:nvPr/>
        </p:nvSpPr>
        <p:spPr>
          <a:xfrm>
            <a:off x="655093" y="586696"/>
            <a:ext cx="6165432" cy="461665"/>
          </a:xfrm>
          <a:prstGeom prst="rect">
            <a:avLst/>
          </a:prstGeom>
          <a:noFill/>
        </p:spPr>
        <p:txBody>
          <a:bodyPr wrap="square" rtlCol="0">
            <a:spAutoFit/>
          </a:bodyPr>
          <a:lstStyle/>
          <a:p>
            <a:r>
              <a:rPr lang="en-US" sz="2400" dirty="0" smtClean="0"/>
              <a:t>FLEET –  BOMBARDIER Q400 TURBOPROP</a:t>
            </a:r>
            <a:endParaRPr lang="en-US" sz="2400" dirty="0"/>
          </a:p>
        </p:txBody>
      </p:sp>
      <p:pic>
        <p:nvPicPr>
          <p:cNvPr id="7" name="Picture 6"/>
          <p:cNvPicPr/>
          <p:nvPr/>
        </p:nvPicPr>
        <p:blipFill rotWithShape="1">
          <a:blip r:embed="rId2"/>
          <a:srcRect l="16186" t="32783" r="18269" b="16191"/>
          <a:stretch/>
        </p:blipFill>
        <p:spPr bwMode="auto">
          <a:xfrm>
            <a:off x="359764" y="1588957"/>
            <a:ext cx="8544393" cy="4152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8177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indent="0">
              <a:buNone/>
            </a:pPr>
            <a:endParaRPr lang="en-US" dirty="0"/>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9E359BF8-7CB5-EF42-9657-C1DBFB6B236D}" type="slidenum">
              <a:rPr lang="en-US" smtClean="0"/>
              <a:pPr/>
              <a:t>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311275"/>
            <a:ext cx="7317437" cy="4897438"/>
          </a:xfrm>
          <a:prstGeom prst="rect">
            <a:avLst/>
          </a:prstGeom>
        </p:spPr>
      </p:pic>
    </p:spTree>
    <p:extLst>
      <p:ext uri="{BB962C8B-B14F-4D97-AF65-F5344CB8AC3E}">
        <p14:creationId xmlns:p14="http://schemas.microsoft.com/office/powerpoint/2010/main" val="2594529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0238" y="406333"/>
            <a:ext cx="8108374" cy="4897438"/>
          </a:xfrm>
        </p:spPr>
        <p:txBody>
          <a:bodyPr/>
          <a:lstStyle/>
          <a:p>
            <a:pPr indent="0">
              <a:buNone/>
            </a:pPr>
            <a:r>
              <a:rPr lang="en-US" dirty="0" smtClean="0">
                <a:solidFill>
                  <a:srgbClr val="000000"/>
                </a:solidFill>
              </a:rPr>
              <a:t>Operations &amp; staff</a:t>
            </a:r>
            <a:endParaRPr lang="en-US" dirty="0">
              <a:solidFill>
                <a:srgbClr val="000000"/>
              </a:solidFill>
            </a:endParaRPr>
          </a:p>
          <a:p>
            <a:pPr marL="285750" indent="-285750"/>
            <a:r>
              <a:rPr lang="en-US" sz="1800" cap="none" dirty="0" smtClean="0">
                <a:solidFill>
                  <a:srgbClr val="3D3226"/>
                </a:solidFill>
              </a:rPr>
              <a:t>Island Air provides service between </a:t>
            </a:r>
            <a:r>
              <a:rPr lang="en-US" sz="1800" cap="none" dirty="0" err="1" smtClean="0">
                <a:solidFill>
                  <a:srgbClr val="3D3226"/>
                </a:solidFill>
              </a:rPr>
              <a:t>O‘ahu</a:t>
            </a:r>
            <a:r>
              <a:rPr lang="en-US" sz="1800" cap="none" dirty="0" smtClean="0">
                <a:solidFill>
                  <a:srgbClr val="3D3226"/>
                </a:solidFill>
              </a:rPr>
              <a:t>,  Maui, </a:t>
            </a:r>
            <a:r>
              <a:rPr lang="en-US" sz="1800" cap="none" dirty="0" err="1" smtClean="0">
                <a:solidFill>
                  <a:srgbClr val="3D3226"/>
                </a:solidFill>
              </a:rPr>
              <a:t>Līhu‘e</a:t>
            </a:r>
            <a:r>
              <a:rPr lang="en-US" sz="1800" cap="none" dirty="0" smtClean="0">
                <a:solidFill>
                  <a:srgbClr val="3D3226"/>
                </a:solidFill>
              </a:rPr>
              <a:t> and Hawai‘i Island (Kona and Hilo to tentatively start in Nov 2017)</a:t>
            </a:r>
          </a:p>
          <a:p>
            <a:pPr marL="285750" indent="-285750"/>
            <a:r>
              <a:rPr lang="en-US" sz="1800" cap="none" dirty="0" smtClean="0">
                <a:solidFill>
                  <a:srgbClr val="3D3226"/>
                </a:solidFill>
              </a:rPr>
              <a:t>Fleet of 6 new Bombardier Q400 Turboprop aircraft </a:t>
            </a:r>
          </a:p>
          <a:p>
            <a:pPr marL="285750" indent="-285750"/>
            <a:r>
              <a:rPr lang="en-US" sz="1800" cap="none" dirty="0" smtClean="0">
                <a:solidFill>
                  <a:srgbClr val="3D3226"/>
                </a:solidFill>
              </a:rPr>
              <a:t>Over 440 flights per week</a:t>
            </a:r>
          </a:p>
          <a:p>
            <a:pPr marL="285750" indent="-285750"/>
            <a:r>
              <a:rPr lang="en-US" sz="1800" cap="none" smtClean="0">
                <a:solidFill>
                  <a:schemeClr val="tx1"/>
                </a:solidFill>
              </a:rPr>
              <a:t>464 Employees </a:t>
            </a:r>
            <a:r>
              <a:rPr lang="en-US" sz="1800" cap="none" dirty="0" smtClean="0">
                <a:solidFill>
                  <a:schemeClr val="tx1"/>
                </a:solidFill>
              </a:rPr>
              <a:t>27 in LIH; 31 in KOA)</a:t>
            </a:r>
          </a:p>
          <a:p>
            <a:pPr marL="285750" indent="-285750"/>
            <a:endParaRPr lang="en-US" dirty="0"/>
          </a:p>
          <a:p>
            <a:pPr marL="858838" lvl="1" indent="-342900">
              <a:buFont typeface="Arial"/>
              <a:buChar char="•"/>
            </a:pPr>
            <a:endParaRPr lang="en-US" dirty="0"/>
          </a:p>
          <a:p>
            <a:pPr marL="858838" lvl="1" indent="-342900">
              <a:buFont typeface="Arial"/>
              <a:buChar char="•"/>
            </a:pPr>
            <a:endParaRPr lang="en-US" dirty="0"/>
          </a:p>
          <a:p>
            <a:pPr marL="1258888" lvl="3" indent="-342900"/>
            <a:endParaRPr lang="en-US" dirty="0"/>
          </a:p>
        </p:txBody>
      </p:sp>
      <p:sp>
        <p:nvSpPr>
          <p:cNvPr id="4" name="Slide Number Placeholder 3"/>
          <p:cNvSpPr>
            <a:spLocks noGrp="1"/>
          </p:cNvSpPr>
          <p:nvPr>
            <p:ph type="sldNum" sz="quarter" idx="12"/>
          </p:nvPr>
        </p:nvSpPr>
        <p:spPr/>
        <p:txBody>
          <a:bodyPr/>
          <a:lstStyle/>
          <a:p>
            <a:fld id="{9E359BF8-7CB5-EF42-9657-C1DBFB6B236D}" type="slidenum">
              <a:rPr lang="en-US"/>
              <a:pPr/>
              <a:t>6</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63" y="3008525"/>
            <a:ext cx="4302867" cy="3037318"/>
          </a:xfrm>
          <a:prstGeom prst="rect">
            <a:avLst/>
          </a:prstGeom>
        </p:spPr>
      </p:pic>
      <p:pic>
        <p:nvPicPr>
          <p:cNvPr id="7" name="Picture 6"/>
          <p:cNvPicPr/>
          <p:nvPr/>
        </p:nvPicPr>
        <p:blipFill rotWithShape="1">
          <a:blip r:embed="rId4"/>
          <a:srcRect l="47916" t="34492" r="15224" b="20468"/>
          <a:stretch/>
        </p:blipFill>
        <p:spPr bwMode="auto">
          <a:xfrm>
            <a:off x="4744425" y="3008525"/>
            <a:ext cx="4234683" cy="30373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2121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E0D783E0-CA32-E046-A36D-43DB4527E275}" type="slidenum">
              <a:rPr lang="en-US" altLang="en-US" smtClean="0"/>
              <a:pPr/>
              <a:t>7</a:t>
            </a:fld>
            <a:endParaRPr lang="en-US" altLang="en-US" dirty="0"/>
          </a:p>
        </p:txBody>
      </p:sp>
      <p:sp>
        <p:nvSpPr>
          <p:cNvPr id="5" name="Rectangle 4"/>
          <p:cNvSpPr/>
          <p:nvPr/>
        </p:nvSpPr>
        <p:spPr>
          <a:xfrm>
            <a:off x="390685" y="384491"/>
            <a:ext cx="184731" cy="307777"/>
          </a:xfrm>
          <a:prstGeom prst="rect">
            <a:avLst/>
          </a:prstGeom>
        </p:spPr>
        <p:txBody>
          <a:bodyPr wrap="none">
            <a:spAutoFit/>
          </a:bodyPr>
          <a:lstStyle/>
          <a:p>
            <a:endParaRPr lang="en-US" sz="1400" dirty="0"/>
          </a:p>
        </p:txBody>
      </p:sp>
      <p:graphicFrame>
        <p:nvGraphicFramePr>
          <p:cNvPr id="6" name="Chart 5"/>
          <p:cNvGraphicFramePr>
            <a:graphicFrameLocks/>
          </p:cNvGraphicFramePr>
          <p:nvPr>
            <p:extLst>
              <p:ext uri="{D42A27DB-BD31-4B8C-83A1-F6EECF244321}">
                <p14:modId xmlns:p14="http://schemas.microsoft.com/office/powerpoint/2010/main" val="1826649193"/>
              </p:ext>
            </p:extLst>
          </p:nvPr>
        </p:nvGraphicFramePr>
        <p:xfrm>
          <a:off x="528206" y="872837"/>
          <a:ext cx="8158594" cy="5559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5232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0D783E0-CA32-E046-A36D-43DB4527E275}" type="slidenum">
              <a:rPr lang="en-US" altLang="en-US" smtClean="0"/>
              <a:pPr/>
              <a:t>8</a:t>
            </a:fld>
            <a:endParaRPr lang="en-US" altLang="en-US" dirty="0"/>
          </a:p>
        </p:txBody>
      </p:sp>
      <p:graphicFrame>
        <p:nvGraphicFramePr>
          <p:cNvPr id="4" name="Chart 3"/>
          <p:cNvGraphicFramePr>
            <a:graphicFrameLocks/>
          </p:cNvGraphicFramePr>
          <p:nvPr>
            <p:extLst/>
          </p:nvPr>
        </p:nvGraphicFramePr>
        <p:xfrm>
          <a:off x="-142874" y="623455"/>
          <a:ext cx="9131010" cy="584878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8123959" y="821460"/>
            <a:ext cx="647699" cy="5524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Tree>
    <p:extLst>
      <p:ext uri="{BB962C8B-B14F-4D97-AF65-F5344CB8AC3E}">
        <p14:creationId xmlns:p14="http://schemas.microsoft.com/office/powerpoint/2010/main" val="1148672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379079" y="884617"/>
            <a:ext cx="6319838" cy="5335256"/>
          </a:xfrm>
        </p:spPr>
        <p:txBody>
          <a:bodyPr>
            <a:normAutofit fontScale="77500" lnSpcReduction="20000"/>
          </a:bodyPr>
          <a:lstStyle/>
          <a:p>
            <a:pPr indent="0">
              <a:buNone/>
            </a:pPr>
            <a:r>
              <a:rPr lang="en-US" sz="3800" dirty="0" smtClean="0">
                <a:solidFill>
                  <a:srgbClr val="000000"/>
                </a:solidFill>
              </a:rPr>
              <a:t>Pilots </a:t>
            </a:r>
          </a:p>
          <a:p>
            <a:pPr marL="285750" indent="-285750"/>
            <a:r>
              <a:rPr lang="en-US" sz="2900" cap="none" dirty="0" smtClean="0">
                <a:solidFill>
                  <a:srgbClr val="3D3226"/>
                </a:solidFill>
              </a:rPr>
              <a:t>63 Pilots</a:t>
            </a:r>
          </a:p>
          <a:p>
            <a:pPr indent="0">
              <a:buNone/>
            </a:pPr>
            <a:endParaRPr lang="en-US" sz="1100" cap="none" dirty="0" smtClean="0">
              <a:solidFill>
                <a:srgbClr val="3D3226"/>
              </a:solidFill>
            </a:endParaRPr>
          </a:p>
          <a:p>
            <a:pPr indent="0">
              <a:buNone/>
            </a:pPr>
            <a:r>
              <a:rPr lang="en-US" sz="3800" cap="none" dirty="0" smtClean="0">
                <a:solidFill>
                  <a:srgbClr val="3D3226"/>
                </a:solidFill>
              </a:rPr>
              <a:t>FLIGHT ATTENDANTS</a:t>
            </a:r>
          </a:p>
          <a:p>
            <a:pPr marL="285750" indent="-285750"/>
            <a:r>
              <a:rPr lang="en-US" sz="2900" cap="none" dirty="0" smtClean="0">
                <a:solidFill>
                  <a:srgbClr val="3D3226"/>
                </a:solidFill>
              </a:rPr>
              <a:t>54 Flight Attendants</a:t>
            </a:r>
          </a:p>
          <a:p>
            <a:pPr indent="0">
              <a:buNone/>
            </a:pPr>
            <a:endParaRPr lang="en-US" sz="1400" cap="none" dirty="0" smtClean="0">
              <a:solidFill>
                <a:srgbClr val="3D3226"/>
              </a:solidFill>
            </a:endParaRPr>
          </a:p>
          <a:p>
            <a:pPr marL="285750" indent="-285750"/>
            <a:endParaRPr lang="en-US" sz="1400" cap="none" dirty="0">
              <a:solidFill>
                <a:srgbClr val="3D3226"/>
              </a:solidFill>
            </a:endParaRPr>
          </a:p>
          <a:p>
            <a:pPr indent="0">
              <a:buNone/>
            </a:pPr>
            <a:endParaRPr lang="en-US" sz="1400" cap="none" dirty="0">
              <a:solidFill>
                <a:srgbClr val="3D3226"/>
              </a:solidFill>
            </a:endParaRPr>
          </a:p>
          <a:p>
            <a:pPr indent="0">
              <a:buNone/>
            </a:pPr>
            <a:endParaRPr lang="en-US" sz="1400" cap="none" dirty="0">
              <a:solidFill>
                <a:srgbClr val="3D3226"/>
              </a:solidFill>
            </a:endParaRPr>
          </a:p>
          <a:p>
            <a:pPr indent="0">
              <a:buNone/>
            </a:pPr>
            <a:endParaRPr lang="en-US" sz="1400" cap="none" dirty="0">
              <a:solidFill>
                <a:srgbClr val="3D3226"/>
              </a:solidFill>
            </a:endParaRPr>
          </a:p>
          <a:p>
            <a:pPr indent="0">
              <a:buNone/>
            </a:pPr>
            <a:endParaRPr lang="en-US" sz="1400" dirty="0" smtClean="0">
              <a:solidFill>
                <a:srgbClr val="000000"/>
              </a:solidFill>
            </a:endParaRPr>
          </a:p>
          <a:p>
            <a:pPr indent="0">
              <a:buNone/>
            </a:pPr>
            <a:endParaRPr lang="en-US" dirty="0" smtClean="0">
              <a:solidFill>
                <a:srgbClr val="000000"/>
              </a:solidFill>
            </a:endParaRPr>
          </a:p>
          <a:p>
            <a:pPr indent="0">
              <a:buNone/>
            </a:pPr>
            <a:r>
              <a:rPr lang="en-US" dirty="0" smtClean="0">
                <a:solidFill>
                  <a:srgbClr val="000000"/>
                </a:solidFill>
              </a:rPr>
              <a:t> </a:t>
            </a:r>
            <a:endParaRPr lang="en-US" dirty="0">
              <a:solidFill>
                <a:srgbClr val="000000"/>
              </a:solidFill>
            </a:endParaRPr>
          </a:p>
          <a:p>
            <a:pPr marL="858838" lvl="1" indent="-342900">
              <a:buFont typeface="Arial"/>
              <a:buChar char="•"/>
            </a:pPr>
            <a:endParaRPr lang="en-US" dirty="0"/>
          </a:p>
          <a:p>
            <a:pPr marL="858838" lvl="1" indent="-342900">
              <a:buFont typeface="Arial"/>
              <a:buChar char="•"/>
            </a:pPr>
            <a:endParaRPr lang="en-US" dirty="0"/>
          </a:p>
          <a:p>
            <a:pPr marL="858838" lvl="1" indent="-342900">
              <a:buFont typeface="Arial"/>
              <a:buChar char="•"/>
            </a:pPr>
            <a:endParaRPr lang="en-US" dirty="0"/>
          </a:p>
          <a:p>
            <a:pPr marL="1258888" lvl="3" indent="-342900"/>
            <a:endParaRPr lang="en-US" dirty="0"/>
          </a:p>
        </p:txBody>
      </p:sp>
      <p:sp>
        <p:nvSpPr>
          <p:cNvPr id="4" name="Slide Number Placeholder 3"/>
          <p:cNvSpPr>
            <a:spLocks noGrp="1"/>
          </p:cNvSpPr>
          <p:nvPr>
            <p:ph type="sldNum" sz="quarter" idx="12"/>
          </p:nvPr>
        </p:nvSpPr>
        <p:spPr/>
        <p:txBody>
          <a:bodyPr/>
          <a:lstStyle/>
          <a:p>
            <a:fld id="{9E359BF8-7CB5-EF42-9657-C1DBFB6B236D}" type="slidenum">
              <a:rPr lang="en-US"/>
              <a:pPr/>
              <a:t>9</a:t>
            </a:fld>
            <a:endParaRPr lang="en-US" dirty="0"/>
          </a:p>
        </p:txBody>
      </p:sp>
      <p:sp>
        <p:nvSpPr>
          <p:cNvPr id="2" name="TextBox 1"/>
          <p:cNvSpPr txBox="1"/>
          <p:nvPr/>
        </p:nvSpPr>
        <p:spPr>
          <a:xfrm>
            <a:off x="379079" y="232012"/>
            <a:ext cx="4042787" cy="461665"/>
          </a:xfrm>
          <a:prstGeom prst="rect">
            <a:avLst/>
          </a:prstGeom>
          <a:noFill/>
        </p:spPr>
        <p:txBody>
          <a:bodyPr wrap="square" rtlCol="0">
            <a:spAutoFit/>
          </a:bodyPr>
          <a:lstStyle/>
          <a:p>
            <a:r>
              <a:rPr lang="en-US" sz="2400" dirty="0" smtClean="0"/>
              <a:t>FLIGHT CREWS</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371" y="995259"/>
            <a:ext cx="3297947" cy="37960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03" y="3573897"/>
            <a:ext cx="4447523" cy="2965015"/>
          </a:xfrm>
          <a:prstGeom prst="rect">
            <a:avLst/>
          </a:prstGeom>
        </p:spPr>
      </p:pic>
    </p:spTree>
    <p:extLst>
      <p:ext uri="{BB962C8B-B14F-4D97-AF65-F5344CB8AC3E}">
        <p14:creationId xmlns:p14="http://schemas.microsoft.com/office/powerpoint/2010/main" val="3445373895"/>
      </p:ext>
    </p:extLst>
  </p:cSld>
  <p:clrMapOvr>
    <a:masterClrMapping/>
  </p:clrMapOvr>
  <p:timing>
    <p:tnLst>
      <p:par>
        <p:cTn id="1" dur="indefinite" restart="never" nodeType="tmRoot"/>
      </p:par>
    </p:tnLst>
  </p:timing>
</p:sld>
</file>

<file path=ppt/theme/theme1.xml><?xml version="1.0" encoding="utf-8"?>
<a:theme xmlns:a="http://schemas.openxmlformats.org/drawingml/2006/main" name="Island Air Intro Deck - Nov 2015 (final-final)">
  <a:themeElements>
    <a:clrScheme name="IA">
      <a:dk1>
        <a:sysClr val="windowText" lastClr="000000"/>
      </a:dk1>
      <a:lt1>
        <a:sysClr val="window" lastClr="FFFFFF"/>
      </a:lt1>
      <a:dk2>
        <a:srgbClr val="FF4338"/>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Text 1">
      <a:dk1>
        <a:srgbClr val="3D3226"/>
      </a:dk1>
      <a:lt1>
        <a:sysClr val="window" lastClr="FFFFFF"/>
      </a:lt1>
      <a:dk2>
        <a:srgbClr val="FF4338"/>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Island Air Intro Deck - Nov 2015 (final-final)</Template>
  <TotalTime>1011</TotalTime>
  <Words>442</Words>
  <Application>Microsoft Office PowerPoint</Application>
  <PresentationFormat>On-screen Show (4:3)</PresentationFormat>
  <Paragraphs>139</Paragraphs>
  <Slides>23</Slides>
  <Notes>6</Notes>
  <HiddenSlides>3</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26" baseType="lpstr">
      <vt:lpstr>Island Air Intro Deck - Nov 2015 (final-final)</vt:lpstr>
      <vt:lpstr>Custom Design</vt:lpstr>
      <vt:lpstr>PDF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Nakanishi</dc:creator>
  <cp:lastModifiedBy>Diamond Dave</cp:lastModifiedBy>
  <cp:revision>74</cp:revision>
  <cp:lastPrinted>2017-07-15T02:14:45Z</cp:lastPrinted>
  <dcterms:created xsi:type="dcterms:W3CDTF">2016-01-18T21:46:24Z</dcterms:created>
  <dcterms:modified xsi:type="dcterms:W3CDTF">2017-09-14T03:53:50Z</dcterms:modified>
</cp:coreProperties>
</file>