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705" r:id="rId2"/>
    <p:sldMasterId id="2147483725" r:id="rId3"/>
  </p:sldMasterIdLst>
  <p:notesMasterIdLst>
    <p:notesMasterId r:id="rId28"/>
  </p:notesMasterIdLst>
  <p:handoutMasterIdLst>
    <p:handoutMasterId r:id="rId29"/>
  </p:handoutMasterIdLst>
  <p:sldIdLst>
    <p:sldId id="1248" r:id="rId4"/>
    <p:sldId id="1293" r:id="rId5"/>
    <p:sldId id="1268" r:id="rId6"/>
    <p:sldId id="1296" r:id="rId7"/>
    <p:sldId id="1320" r:id="rId8"/>
    <p:sldId id="1297" r:id="rId9"/>
    <p:sldId id="1298" r:id="rId10"/>
    <p:sldId id="1299" r:id="rId11"/>
    <p:sldId id="1300" r:id="rId12"/>
    <p:sldId id="1301" r:id="rId13"/>
    <p:sldId id="1303" r:id="rId14"/>
    <p:sldId id="1304" r:id="rId15"/>
    <p:sldId id="1302" r:id="rId16"/>
    <p:sldId id="1306" r:id="rId17"/>
    <p:sldId id="1307" r:id="rId18"/>
    <p:sldId id="1319" r:id="rId19"/>
    <p:sldId id="1318" r:id="rId20"/>
    <p:sldId id="1309" r:id="rId21"/>
    <p:sldId id="1232" r:id="rId22"/>
    <p:sldId id="1313" r:id="rId23"/>
    <p:sldId id="1314" r:id="rId24"/>
    <p:sldId id="1321" r:id="rId25"/>
    <p:sldId id="1322" r:id="rId26"/>
    <p:sldId id="1249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3836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7672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15090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5345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918177" algn="l" defTabSz="7672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301818" algn="l" defTabSz="7672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2685452" algn="l" defTabSz="7672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069090" algn="l" defTabSz="7672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00"/>
    <a:srgbClr val="FFFF99"/>
    <a:srgbClr val="99FF99"/>
    <a:srgbClr val="00FFFF"/>
    <a:srgbClr val="292929"/>
    <a:srgbClr val="FF0000"/>
    <a:srgbClr val="66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940" autoAdjust="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>
        <p:guide orient="horz" pos="20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4056" y="-546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Recent</a:t>
            </a:r>
            <a:r>
              <a:rPr lang="en-US" baseline="0" dirty="0"/>
              <a:t> Cost per Enplaned Passenger</a:t>
            </a:r>
          </a:p>
          <a:p>
            <a:pPr>
              <a:defRPr/>
            </a:pPr>
            <a:r>
              <a:rPr lang="en-US" baseline="0" dirty="0"/>
              <a:t>U.S. Large Hubs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78-4903-A010-489679B61E7B}"/>
              </c:ext>
            </c:extLst>
          </c:dPt>
          <c:cat>
            <c:strRef>
              <c:f>Sheet1!$A$2:$A$31</c:f>
              <c:strCache>
                <c:ptCount val="30"/>
                <c:pt idx="0">
                  <c:v>CLT</c:v>
                </c:pt>
                <c:pt idx="1">
                  <c:v>ATL</c:v>
                </c:pt>
                <c:pt idx="2">
                  <c:v>SLC</c:v>
                </c:pt>
                <c:pt idx="3">
                  <c:v>FLL</c:v>
                </c:pt>
                <c:pt idx="4">
                  <c:v>MCO</c:v>
                </c:pt>
                <c:pt idx="5">
                  <c:v>TPA</c:v>
                </c:pt>
                <c:pt idx="6">
                  <c:v>PHX</c:v>
                </c:pt>
                <c:pt idx="7">
                  <c:v>MSP</c:v>
                </c:pt>
                <c:pt idx="8">
                  <c:v>MDW</c:v>
                </c:pt>
                <c:pt idx="9">
                  <c:v>DFW</c:v>
                </c:pt>
                <c:pt idx="10">
                  <c:v>HNL</c:v>
                </c:pt>
                <c:pt idx="11">
                  <c:v>BWI</c:v>
                </c:pt>
                <c:pt idx="12">
                  <c:v>DTW</c:v>
                </c:pt>
                <c:pt idx="13">
                  <c:v>SEA</c:v>
                </c:pt>
                <c:pt idx="14">
                  <c:v>IAH</c:v>
                </c:pt>
                <c:pt idx="15">
                  <c:v>PDX</c:v>
                </c:pt>
                <c:pt idx="16">
                  <c:v>SAN</c:v>
                </c:pt>
                <c:pt idx="17">
                  <c:v>LAS</c:v>
                </c:pt>
                <c:pt idx="18">
                  <c:v>DEN</c:v>
                </c:pt>
                <c:pt idx="19">
                  <c:v>PHL</c:v>
                </c:pt>
                <c:pt idx="20">
                  <c:v>DCA</c:v>
                </c:pt>
                <c:pt idx="21">
                  <c:v>BOS</c:v>
                </c:pt>
                <c:pt idx="22">
                  <c:v>ORD</c:v>
                </c:pt>
                <c:pt idx="23">
                  <c:v>LAX</c:v>
                </c:pt>
                <c:pt idx="24">
                  <c:v>SFO</c:v>
                </c:pt>
                <c:pt idx="25">
                  <c:v>LGA</c:v>
                </c:pt>
                <c:pt idx="26">
                  <c:v>MIA</c:v>
                </c:pt>
                <c:pt idx="27">
                  <c:v>IAD</c:v>
                </c:pt>
                <c:pt idx="28">
                  <c:v>JFK</c:v>
                </c:pt>
                <c:pt idx="29">
                  <c:v>EWR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1.35</c:v>
                </c:pt>
                <c:pt idx="1">
                  <c:v>2.38</c:v>
                </c:pt>
                <c:pt idx="2">
                  <c:v>3.69</c:v>
                </c:pt>
                <c:pt idx="3">
                  <c:v>3.94</c:v>
                </c:pt>
                <c:pt idx="4">
                  <c:v>4.5</c:v>
                </c:pt>
                <c:pt idx="5">
                  <c:v>5.2</c:v>
                </c:pt>
                <c:pt idx="6">
                  <c:v>5.71</c:v>
                </c:pt>
                <c:pt idx="7">
                  <c:v>6.44</c:v>
                </c:pt>
                <c:pt idx="8">
                  <c:v>7.54</c:v>
                </c:pt>
                <c:pt idx="9">
                  <c:v>8.75</c:v>
                </c:pt>
                <c:pt idx="10">
                  <c:v>9.17</c:v>
                </c:pt>
                <c:pt idx="11">
                  <c:v>9.51</c:v>
                </c:pt>
                <c:pt idx="12">
                  <c:v>10.01</c:v>
                </c:pt>
                <c:pt idx="13">
                  <c:v>10.119999999999999</c:v>
                </c:pt>
                <c:pt idx="14">
                  <c:v>10.62</c:v>
                </c:pt>
                <c:pt idx="15">
                  <c:v>10.68</c:v>
                </c:pt>
                <c:pt idx="16">
                  <c:v>10.71</c:v>
                </c:pt>
                <c:pt idx="17">
                  <c:v>11.05</c:v>
                </c:pt>
                <c:pt idx="18">
                  <c:v>11.82</c:v>
                </c:pt>
                <c:pt idx="19">
                  <c:v>13.08</c:v>
                </c:pt>
                <c:pt idx="20">
                  <c:v>13.32</c:v>
                </c:pt>
                <c:pt idx="21">
                  <c:v>13.45</c:v>
                </c:pt>
                <c:pt idx="22">
                  <c:v>14.55</c:v>
                </c:pt>
                <c:pt idx="23">
                  <c:v>14.83</c:v>
                </c:pt>
                <c:pt idx="24">
                  <c:v>16.670000000000002</c:v>
                </c:pt>
                <c:pt idx="25">
                  <c:v>18.02</c:v>
                </c:pt>
                <c:pt idx="26">
                  <c:v>19.87</c:v>
                </c:pt>
                <c:pt idx="27">
                  <c:v>23.67</c:v>
                </c:pt>
                <c:pt idx="28">
                  <c:v>24.62</c:v>
                </c:pt>
                <c:pt idx="29">
                  <c:v>28.31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78-4903-A010-489679B61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020944"/>
        <c:axId val="358281408"/>
      </c:barChart>
      <c:catAx>
        <c:axId val="31202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281408"/>
        <c:crosses val="autoZero"/>
        <c:auto val="1"/>
        <c:lblAlgn val="ctr"/>
        <c:lblOffset val="100"/>
        <c:noMultiLvlLbl val="0"/>
      </c:catAx>
      <c:valAx>
        <c:axId val="35828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02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Enplaned Passengers</a:t>
            </a:r>
          </a:p>
          <a:p>
            <a:pPr>
              <a:defRPr/>
            </a:pPr>
            <a:r>
              <a:rPr lang="en-US" sz="1800" dirty="0"/>
              <a:t>(Fiscal years; in millions)</a:t>
            </a:r>
          </a:p>
        </c:rich>
      </c:tx>
      <c:layout>
        <c:manualLayout>
          <c:xMode val="edge"/>
          <c:yMode val="edge"/>
          <c:x val="0.27785645971420703"/>
          <c:y val="3.0531219173285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Enplaned</c:v>
                </c:pt>
              </c:strCache>
            </c:strRef>
          </c:tx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16.7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66-45DD-A6E0-DB458BEAB7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2017E</c:v>
                </c:pt>
              </c:strCache>
            </c:strRef>
          </c:cat>
          <c:val>
            <c:numRef>
              <c:f>Sheet1!$B$2:$B$12</c:f>
              <c:numCache>
                <c:formatCode>_(* #,##0.0_);_(* \(#,##0.0\);_(* "-"?_);_(@_)</c:formatCode>
                <c:ptCount val="11"/>
                <c:pt idx="0">
                  <c:v>17.300159999999991</c:v>
                </c:pt>
                <c:pt idx="1">
                  <c:v>17.501235999999999</c:v>
                </c:pt>
                <c:pt idx="2">
                  <c:v>14.84215</c:v>
                </c:pt>
                <c:pt idx="3">
                  <c:v>15.078764</c:v>
                </c:pt>
                <c:pt idx="4">
                  <c:v>15.282291000000001</c:v>
                </c:pt>
                <c:pt idx="5">
                  <c:v>15.593216999999999</c:v>
                </c:pt>
                <c:pt idx="6">
                  <c:v>16.542759</c:v>
                </c:pt>
                <c:pt idx="7">
                  <c:v>16.294996999999999</c:v>
                </c:pt>
                <c:pt idx="8">
                  <c:v>16.7</c:v>
                </c:pt>
                <c:pt idx="9">
                  <c:v>17.2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1-4408-815C-248A320F1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620464"/>
        <c:axId val="360619680"/>
      </c:barChart>
      <c:catAx>
        <c:axId val="36062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619680"/>
        <c:crosses val="autoZero"/>
        <c:auto val="1"/>
        <c:lblAlgn val="ctr"/>
        <c:lblOffset val="100"/>
        <c:noMultiLvlLbl val="0"/>
      </c:catAx>
      <c:valAx>
        <c:axId val="360619680"/>
        <c:scaling>
          <c:orientation val="minMax"/>
          <c:min val="0"/>
        </c:scaling>
        <c:delete val="1"/>
        <c:axPos val="l"/>
        <c:numFmt formatCode="_(* #,##0.0_);_(* \(#,##0.0\);_(* &quot;-&quot;?_);_(@_)" sourceLinked="1"/>
        <c:majorTickMark val="out"/>
        <c:minorTickMark val="none"/>
        <c:tickLblPos val="none"/>
        <c:crossAx val="360620464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tx1">
        <a:lumMod val="85000"/>
      </a:schemeClr>
    </a:solidFill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09ECD-E6BC-4CB7-A1BA-56DF401B521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71BD22-5B0C-4B97-90D4-D7D7FFB1707B}">
      <dgm:prSet phldrT="[Text]" custT="1"/>
      <dgm:spPr/>
      <dgm:t>
        <a:bodyPr/>
        <a:lstStyle/>
        <a:p>
          <a:r>
            <a:rPr lang="en-US" sz="1800" dirty="0"/>
            <a:t>Positive Outlook</a:t>
          </a:r>
        </a:p>
      </dgm:t>
    </dgm:pt>
    <dgm:pt modelId="{663AEBC1-3112-4E6D-9DDA-17C847A05F58}" type="parTrans" cxnId="{C560AF57-F9A5-4118-AA33-9C1796AA48C5}">
      <dgm:prSet/>
      <dgm:spPr/>
      <dgm:t>
        <a:bodyPr/>
        <a:lstStyle/>
        <a:p>
          <a:endParaRPr lang="en-US"/>
        </a:p>
      </dgm:t>
    </dgm:pt>
    <dgm:pt modelId="{BCC07317-298C-40F7-9E1E-8A2F7E7724A2}" type="sibTrans" cxnId="{C560AF57-F9A5-4118-AA33-9C1796AA48C5}">
      <dgm:prSet/>
      <dgm:spPr/>
      <dgm:t>
        <a:bodyPr/>
        <a:lstStyle/>
        <a:p>
          <a:endParaRPr lang="en-US"/>
        </a:p>
      </dgm:t>
    </dgm:pt>
    <dgm:pt modelId="{97C8B871-DC5E-4F49-A298-5EBA83A3CF15}">
      <dgm:prSet phldrT="[Text]"/>
      <dgm:spPr/>
      <dgm:t>
        <a:bodyPr/>
        <a:lstStyle/>
        <a:p>
          <a:endParaRPr lang="en-US" dirty="0"/>
        </a:p>
      </dgm:t>
    </dgm:pt>
    <dgm:pt modelId="{FF33755F-71D8-4750-9436-0C1C0900D158}" type="parTrans" cxnId="{9D73CD88-F80B-4FC7-9143-85FC2D04AB6F}">
      <dgm:prSet/>
      <dgm:spPr/>
      <dgm:t>
        <a:bodyPr/>
        <a:lstStyle/>
        <a:p>
          <a:endParaRPr lang="en-US"/>
        </a:p>
      </dgm:t>
    </dgm:pt>
    <dgm:pt modelId="{11EE81D1-5181-4017-95BF-2889B7E684B5}" type="sibTrans" cxnId="{9D73CD88-F80B-4FC7-9143-85FC2D04AB6F}">
      <dgm:prSet/>
      <dgm:spPr/>
      <dgm:t>
        <a:bodyPr/>
        <a:lstStyle/>
        <a:p>
          <a:endParaRPr lang="en-US"/>
        </a:p>
      </dgm:t>
    </dgm:pt>
    <dgm:pt modelId="{4EC40BCF-A310-40C8-ACC9-65F96B700C7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9151F30-2FE2-4368-9DAB-3C376DC3F750}" type="sibTrans" cxnId="{976B44EC-579A-4BB9-98C1-162ED0F3DA64}">
      <dgm:prSet/>
      <dgm:spPr/>
      <dgm:t>
        <a:bodyPr/>
        <a:lstStyle/>
        <a:p>
          <a:endParaRPr lang="en-US"/>
        </a:p>
      </dgm:t>
    </dgm:pt>
    <dgm:pt modelId="{BA157862-FA5C-4502-833F-C67082080E8F}" type="parTrans" cxnId="{976B44EC-579A-4BB9-98C1-162ED0F3DA64}">
      <dgm:prSet/>
      <dgm:spPr/>
      <dgm:t>
        <a:bodyPr/>
        <a:lstStyle/>
        <a:p>
          <a:endParaRPr lang="en-US"/>
        </a:p>
      </dgm:t>
    </dgm:pt>
    <dgm:pt modelId="{5F2FEB37-4863-40A2-B645-265CCDF5D74F}" type="pres">
      <dgm:prSet presAssocID="{B0809ECD-E6BC-4CB7-A1BA-56DF401B5211}" presName="arrowDiagram" presStyleCnt="0">
        <dgm:presLayoutVars>
          <dgm:chMax val="5"/>
          <dgm:dir/>
          <dgm:resizeHandles val="exact"/>
        </dgm:presLayoutVars>
      </dgm:prSet>
      <dgm:spPr/>
    </dgm:pt>
    <dgm:pt modelId="{2E75964F-3942-41DD-A683-6B933612317E}" type="pres">
      <dgm:prSet presAssocID="{B0809ECD-E6BC-4CB7-A1BA-56DF401B5211}" presName="arrow" presStyleLbl="bgShp" presStyleIdx="0" presStyleCnt="1" custLinFactNeighborX="1454" custLinFactNeighborY="-30502"/>
      <dgm:spPr/>
    </dgm:pt>
    <dgm:pt modelId="{84D4DE94-34CB-4D3B-A866-14CCDB76234A}" type="pres">
      <dgm:prSet presAssocID="{B0809ECD-E6BC-4CB7-A1BA-56DF401B5211}" presName="arrowDiagram3" presStyleCnt="0"/>
      <dgm:spPr/>
    </dgm:pt>
    <dgm:pt modelId="{D6763643-4FCF-43BF-B4F5-23EC2671094D}" type="pres">
      <dgm:prSet presAssocID="{9371BD22-5B0C-4B97-90D4-D7D7FFB1707B}" presName="bullet3a" presStyleLbl="node1" presStyleIdx="0" presStyleCnt="3" custLinFactX="69057" custLinFactY="-100000" custLinFactNeighborX="100000" custLinFactNeighborY="-142967"/>
      <dgm:spPr/>
    </dgm:pt>
    <dgm:pt modelId="{2DF8E71B-1588-4E4A-A365-994B529E0D0B}" type="pres">
      <dgm:prSet presAssocID="{9371BD22-5B0C-4B97-90D4-D7D7FFB1707B}" presName="textBox3a" presStyleLbl="revTx" presStyleIdx="0" presStyleCnt="3" custScaleX="195987" custScaleY="42230" custLinFactX="126123" custLinFactNeighborX="200000" custLinFactNeighborY="-1930">
        <dgm:presLayoutVars>
          <dgm:bulletEnabled val="1"/>
        </dgm:presLayoutVars>
      </dgm:prSet>
      <dgm:spPr/>
    </dgm:pt>
    <dgm:pt modelId="{FC2D6A9A-8162-41BD-815A-F01B764AE0EC}" type="pres">
      <dgm:prSet presAssocID="{97C8B871-DC5E-4F49-A298-5EBA83A3CF15}" presName="bullet3b" presStyleLbl="node1" presStyleIdx="1" presStyleCnt="3" custLinFactNeighborX="87662" custLinFactNeighborY="-95461"/>
      <dgm:spPr/>
    </dgm:pt>
    <dgm:pt modelId="{9AAFAC4C-34D7-4A14-9594-B9C03ADDE608}" type="pres">
      <dgm:prSet presAssocID="{97C8B871-DC5E-4F49-A298-5EBA83A3CF15}" presName="textBox3b" presStyleLbl="revTx" presStyleIdx="1" presStyleCnt="3">
        <dgm:presLayoutVars>
          <dgm:bulletEnabled val="1"/>
        </dgm:presLayoutVars>
      </dgm:prSet>
      <dgm:spPr/>
    </dgm:pt>
    <dgm:pt modelId="{2B843C80-1798-4A3F-A27E-00071D31F7D6}" type="pres">
      <dgm:prSet presAssocID="{4EC40BCF-A310-40C8-ACC9-65F96B700C78}" presName="bullet3c" presStyleLbl="node1" presStyleIdx="2" presStyleCnt="3" custLinFactNeighborX="92560" custLinFactNeighborY="-69443"/>
      <dgm:spPr/>
    </dgm:pt>
    <dgm:pt modelId="{36252913-7EBC-4B46-891F-F5828C93468C}" type="pres">
      <dgm:prSet presAssocID="{4EC40BCF-A310-40C8-ACC9-65F96B700C78}" presName="textBox3c" presStyleLbl="revTx" presStyleIdx="2" presStyleCnt="3" custScaleY="22880" custLinFactNeighborX="40230" custLinFactNeighborY="-47430">
        <dgm:presLayoutVars>
          <dgm:bulletEnabled val="1"/>
        </dgm:presLayoutVars>
      </dgm:prSet>
      <dgm:spPr/>
    </dgm:pt>
  </dgm:ptLst>
  <dgm:cxnLst>
    <dgm:cxn modelId="{B6E4C41B-F3DB-45C3-B759-E54D4C1B7392}" type="presOf" srcId="{9371BD22-5B0C-4B97-90D4-D7D7FFB1707B}" destId="{2DF8E71B-1588-4E4A-A365-994B529E0D0B}" srcOrd="0" destOrd="0" presId="urn:microsoft.com/office/officeart/2005/8/layout/arrow2"/>
    <dgm:cxn modelId="{FDE2B021-6F60-451D-A6A3-5562040D0649}" type="presOf" srcId="{B0809ECD-E6BC-4CB7-A1BA-56DF401B5211}" destId="{5F2FEB37-4863-40A2-B645-265CCDF5D74F}" srcOrd="0" destOrd="0" presId="urn:microsoft.com/office/officeart/2005/8/layout/arrow2"/>
    <dgm:cxn modelId="{8C6EC774-EE99-4F86-BEED-F7AFF8DCD0C7}" type="presOf" srcId="{4EC40BCF-A310-40C8-ACC9-65F96B700C78}" destId="{36252913-7EBC-4B46-891F-F5828C93468C}" srcOrd="0" destOrd="0" presId="urn:microsoft.com/office/officeart/2005/8/layout/arrow2"/>
    <dgm:cxn modelId="{C560AF57-F9A5-4118-AA33-9C1796AA48C5}" srcId="{B0809ECD-E6BC-4CB7-A1BA-56DF401B5211}" destId="{9371BD22-5B0C-4B97-90D4-D7D7FFB1707B}" srcOrd="0" destOrd="0" parTransId="{663AEBC1-3112-4E6D-9DDA-17C847A05F58}" sibTransId="{BCC07317-298C-40F7-9E1E-8A2F7E7724A2}"/>
    <dgm:cxn modelId="{9D73CD88-F80B-4FC7-9143-85FC2D04AB6F}" srcId="{B0809ECD-E6BC-4CB7-A1BA-56DF401B5211}" destId="{97C8B871-DC5E-4F49-A298-5EBA83A3CF15}" srcOrd="1" destOrd="0" parTransId="{FF33755F-71D8-4750-9436-0C1C0900D158}" sibTransId="{11EE81D1-5181-4017-95BF-2889B7E684B5}"/>
    <dgm:cxn modelId="{CF3AB097-9030-4922-9D7B-121C4C143C35}" type="presOf" srcId="{97C8B871-DC5E-4F49-A298-5EBA83A3CF15}" destId="{9AAFAC4C-34D7-4A14-9594-B9C03ADDE608}" srcOrd="0" destOrd="0" presId="urn:microsoft.com/office/officeart/2005/8/layout/arrow2"/>
    <dgm:cxn modelId="{976B44EC-579A-4BB9-98C1-162ED0F3DA64}" srcId="{B0809ECD-E6BC-4CB7-A1BA-56DF401B5211}" destId="{4EC40BCF-A310-40C8-ACC9-65F96B700C78}" srcOrd="2" destOrd="0" parTransId="{BA157862-FA5C-4502-833F-C67082080E8F}" sibTransId="{A9151F30-2FE2-4368-9DAB-3C376DC3F750}"/>
    <dgm:cxn modelId="{914994A6-4009-4360-90EE-4AAFD9BDB09F}" type="presParOf" srcId="{5F2FEB37-4863-40A2-B645-265CCDF5D74F}" destId="{2E75964F-3942-41DD-A683-6B933612317E}" srcOrd="0" destOrd="0" presId="urn:microsoft.com/office/officeart/2005/8/layout/arrow2"/>
    <dgm:cxn modelId="{49FD9A3C-EEF2-4FA1-9938-1E0AB489C23B}" type="presParOf" srcId="{5F2FEB37-4863-40A2-B645-265CCDF5D74F}" destId="{84D4DE94-34CB-4D3B-A866-14CCDB76234A}" srcOrd="1" destOrd="0" presId="urn:microsoft.com/office/officeart/2005/8/layout/arrow2"/>
    <dgm:cxn modelId="{99E0E5BA-BE21-42CB-9172-5779D0BB0427}" type="presParOf" srcId="{84D4DE94-34CB-4D3B-A866-14CCDB76234A}" destId="{D6763643-4FCF-43BF-B4F5-23EC2671094D}" srcOrd="0" destOrd="0" presId="urn:microsoft.com/office/officeart/2005/8/layout/arrow2"/>
    <dgm:cxn modelId="{D816EE52-A7A2-475C-A692-E29976D8BB20}" type="presParOf" srcId="{84D4DE94-34CB-4D3B-A866-14CCDB76234A}" destId="{2DF8E71B-1588-4E4A-A365-994B529E0D0B}" srcOrd="1" destOrd="0" presId="urn:microsoft.com/office/officeart/2005/8/layout/arrow2"/>
    <dgm:cxn modelId="{4B2A0755-01A4-438F-BA5E-9A18CED64BA2}" type="presParOf" srcId="{84D4DE94-34CB-4D3B-A866-14CCDB76234A}" destId="{FC2D6A9A-8162-41BD-815A-F01B764AE0EC}" srcOrd="2" destOrd="0" presId="urn:microsoft.com/office/officeart/2005/8/layout/arrow2"/>
    <dgm:cxn modelId="{168A873E-CBC3-4E4C-9D0E-DBBBC3FF788F}" type="presParOf" srcId="{84D4DE94-34CB-4D3B-A866-14CCDB76234A}" destId="{9AAFAC4C-34D7-4A14-9594-B9C03ADDE608}" srcOrd="3" destOrd="0" presId="urn:microsoft.com/office/officeart/2005/8/layout/arrow2"/>
    <dgm:cxn modelId="{A3151C88-9C4B-4B5A-9BEF-4DF2A43BB746}" type="presParOf" srcId="{84D4DE94-34CB-4D3B-A866-14CCDB76234A}" destId="{2B843C80-1798-4A3F-A27E-00071D31F7D6}" srcOrd="4" destOrd="0" presId="urn:microsoft.com/office/officeart/2005/8/layout/arrow2"/>
    <dgm:cxn modelId="{5FB75C58-7CC9-4387-BA7E-7F39DFFA7923}" type="presParOf" srcId="{84D4DE94-34CB-4D3B-A866-14CCDB76234A}" destId="{36252913-7EBC-4B46-891F-F5828C93468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5964F-3942-41DD-A683-6B933612317E}">
      <dsp:nvSpPr>
        <dsp:cNvPr id="0" name=""/>
        <dsp:cNvSpPr/>
      </dsp:nvSpPr>
      <dsp:spPr>
        <a:xfrm>
          <a:off x="0" y="0"/>
          <a:ext cx="4268431" cy="266776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63643-4FCF-43BF-B4F5-23EC2671094D}">
      <dsp:nvSpPr>
        <dsp:cNvPr id="0" name=""/>
        <dsp:cNvSpPr/>
      </dsp:nvSpPr>
      <dsp:spPr>
        <a:xfrm>
          <a:off x="729708" y="1692885"/>
          <a:ext cx="110979" cy="110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E71B-1588-4E4A-A365-994B529E0D0B}">
      <dsp:nvSpPr>
        <dsp:cNvPr id="0" name=""/>
        <dsp:cNvSpPr/>
      </dsp:nvSpPr>
      <dsp:spPr>
        <a:xfrm>
          <a:off x="2319253" y="2225836"/>
          <a:ext cx="1949177" cy="32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0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Positive Outlook</a:t>
          </a:r>
        </a:p>
      </dsp:txBody>
      <dsp:txXfrm>
        <a:off x="2319253" y="2225836"/>
        <a:ext cx="1949177" cy="325587"/>
      </dsp:txXfrm>
    </dsp:sp>
    <dsp:sp modelId="{FC2D6A9A-8162-41BD-815A-F01B764AE0EC}">
      <dsp:nvSpPr>
        <dsp:cNvPr id="0" name=""/>
        <dsp:cNvSpPr/>
      </dsp:nvSpPr>
      <dsp:spPr>
        <a:xfrm>
          <a:off x="1697559" y="1045918"/>
          <a:ext cx="200616" cy="200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FAC4C-34D7-4A14-9594-B9C03ADDE608}">
      <dsp:nvSpPr>
        <dsp:cNvPr id="0" name=""/>
        <dsp:cNvSpPr/>
      </dsp:nvSpPr>
      <dsp:spPr>
        <a:xfrm>
          <a:off x="1622003" y="1337736"/>
          <a:ext cx="1024423" cy="1451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02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1622003" y="1337736"/>
        <a:ext cx="1024423" cy="1451266"/>
      </dsp:txXfrm>
    </dsp:sp>
    <dsp:sp modelId="{2B843C80-1798-4A3F-A27E-00071D31F7D6}">
      <dsp:nvSpPr>
        <dsp:cNvPr id="0" name=""/>
        <dsp:cNvSpPr/>
      </dsp:nvSpPr>
      <dsp:spPr>
        <a:xfrm>
          <a:off x="2956588" y="603511"/>
          <a:ext cx="277448" cy="277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52913-7EBC-4B46-891F-F5828C93468C}">
      <dsp:nvSpPr>
        <dsp:cNvPr id="0" name=""/>
        <dsp:cNvSpPr/>
      </dsp:nvSpPr>
      <dsp:spPr>
        <a:xfrm>
          <a:off x="3244007" y="770444"/>
          <a:ext cx="1024423" cy="42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014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3244007" y="770444"/>
        <a:ext cx="1024423" cy="424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09296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6" y="4416750"/>
            <a:ext cx="5609588" cy="4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81" tIns="46091" rIns="92181" bIns="46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2067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38363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2pPr>
    <a:lvl3pPr marL="76727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3pPr>
    <a:lvl4pPr marL="115090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4pPr>
    <a:lvl5pPr marL="153454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/>
      </a:defRPr>
    </a:lvl5pPr>
    <a:lvl6pPr marL="1918177" algn="l" defTabSz="383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1818" algn="l" defTabSz="383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5452" algn="l" defTabSz="383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69090" algn="l" defTabSz="38363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273673" cy="30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2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91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2213" y="701675"/>
            <a:ext cx="4652962" cy="3490913"/>
          </a:xfrm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xfrm>
            <a:off x="703899" y="4422140"/>
            <a:ext cx="5628103" cy="41866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312" tIns="46655" rIns="93312" bIns="46655"/>
          <a:lstStyle/>
          <a:p>
            <a:pPr marL="171503" indent="-171503" defTabSz="899770">
              <a:spcBef>
                <a:spcPct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6675551" y="9004356"/>
            <a:ext cx="351661" cy="29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70" tIns="45789" rIns="91570" bIns="45789">
            <a:spAutoFit/>
          </a:bodyPr>
          <a:lstStyle/>
          <a:p>
            <a:pPr defTabSz="915096"/>
            <a:fld id="{816ED082-BCF6-314B-B932-D815F72A68C3}" type="slidenum">
              <a:rPr lang="en-US" sz="1300">
                <a:latin typeface="Times New Roman" charset="0"/>
              </a:rPr>
              <a:pPr defTabSz="915096"/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363782" cy="3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15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47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25" y="701675"/>
            <a:ext cx="4656138" cy="3490913"/>
          </a:xfrm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xfrm>
            <a:off x="703898" y="4422140"/>
            <a:ext cx="5628103" cy="41866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312" tIns="46655" rIns="93312" bIns="46655"/>
          <a:lstStyle/>
          <a:p>
            <a:pPr marL="171504" indent="-171504" defTabSz="899769">
              <a:spcBef>
                <a:spcPct val="0"/>
              </a:spcBef>
              <a:spcAft>
                <a:spcPts val="600"/>
              </a:spcAft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6675551" y="9004355"/>
            <a:ext cx="351643" cy="29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71" tIns="45789" rIns="91571" bIns="45789">
            <a:spAutoFit/>
          </a:bodyPr>
          <a:lstStyle/>
          <a:p>
            <a:pPr defTabSz="915097"/>
            <a:fld id="{A9076502-D080-F348-B5DB-EA37B1FB8F1B}" type="slidenum">
              <a:rPr lang="en-US" sz="1300">
                <a:latin typeface="Times New Roman" charset="0"/>
              </a:rPr>
              <a:pPr defTabSz="915097"/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41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363782" cy="3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17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4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xfrm>
            <a:off x="701346" y="4416098"/>
            <a:ext cx="5607711" cy="4180920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6" tIns="46556" rIns="93116" bIns="46556"/>
          <a:lstStyle/>
          <a:p>
            <a:pPr marL="171142" indent="-171142" defTabSz="897876">
              <a:spcBef>
                <a:spcPct val="0"/>
              </a:spcBef>
              <a:spcAft>
                <a:spcPts val="599"/>
              </a:spcAft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6651363" y="8992054"/>
            <a:ext cx="364079" cy="3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2" rIns="91379" bIns="45692">
            <a:spAutoFit/>
          </a:bodyPr>
          <a:lstStyle/>
          <a:p>
            <a:pPr defTabSz="913172"/>
            <a:fld id="{F529EC38-1FAD-9E40-A5BE-C993321DF34C}" type="slidenum">
              <a:rPr lang="en-US" sz="1400">
                <a:latin typeface="Times New Roman" charset="0"/>
              </a:rPr>
              <a:pPr defTabSz="913172"/>
              <a:t>19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7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xfrm>
            <a:off x="701346" y="4416098"/>
            <a:ext cx="5607711" cy="4180920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6" tIns="46556" rIns="93116" bIns="46556"/>
          <a:lstStyle/>
          <a:p>
            <a:pPr marL="171142" indent="-171142" defTabSz="897876">
              <a:spcBef>
                <a:spcPct val="0"/>
              </a:spcBef>
              <a:spcAft>
                <a:spcPts val="599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178179" name="Rectangle 4"/>
          <p:cNvSpPr>
            <a:spLocks noChangeArrowheads="1"/>
          </p:cNvSpPr>
          <p:nvPr/>
        </p:nvSpPr>
        <p:spPr bwMode="auto">
          <a:xfrm>
            <a:off x="6651364" y="8992054"/>
            <a:ext cx="363776" cy="30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2" rIns="91379" bIns="45692">
            <a:spAutoFit/>
          </a:bodyPr>
          <a:lstStyle/>
          <a:p>
            <a:pPr defTabSz="913172"/>
            <a:fld id="{0C559456-84C0-3A4C-AA3C-85D6B74EF7B2}" type="slidenum">
              <a:rPr lang="en-US" sz="1400">
                <a:latin typeface="Times New Roman" charset="0"/>
              </a:rPr>
              <a:pPr defTabSz="913172"/>
              <a:t>20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62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xfrm>
            <a:off x="701346" y="4416098"/>
            <a:ext cx="5607711" cy="4180920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6" tIns="46556" rIns="93116" bIns="46556"/>
          <a:lstStyle/>
          <a:p>
            <a:pPr marL="171142" indent="-171142" defTabSz="897876">
              <a:spcBef>
                <a:spcPct val="0"/>
              </a:spcBef>
              <a:spcAft>
                <a:spcPts val="599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178179" name="Rectangle 4"/>
          <p:cNvSpPr>
            <a:spLocks noChangeArrowheads="1"/>
          </p:cNvSpPr>
          <p:nvPr/>
        </p:nvSpPr>
        <p:spPr bwMode="auto">
          <a:xfrm>
            <a:off x="6651364" y="8992054"/>
            <a:ext cx="363776" cy="30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2" rIns="91379" bIns="45692">
            <a:spAutoFit/>
          </a:bodyPr>
          <a:lstStyle/>
          <a:p>
            <a:pPr defTabSz="913172"/>
            <a:fld id="{0C559456-84C0-3A4C-AA3C-85D6B74EF7B2}" type="slidenum">
              <a:rPr lang="en-US" sz="1400">
                <a:latin typeface="Times New Roman" charset="0"/>
              </a:rPr>
              <a:pPr defTabSz="913172"/>
              <a:t>21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16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xfrm>
            <a:off x="701346" y="4416098"/>
            <a:ext cx="5607711" cy="4180920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6" tIns="46556" rIns="93116" bIns="46556"/>
          <a:lstStyle/>
          <a:p>
            <a:pPr marL="171142" indent="-171142" defTabSz="897876">
              <a:spcBef>
                <a:spcPct val="0"/>
              </a:spcBef>
              <a:spcAft>
                <a:spcPts val="599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178179" name="Rectangle 4"/>
          <p:cNvSpPr>
            <a:spLocks noChangeArrowheads="1"/>
          </p:cNvSpPr>
          <p:nvPr/>
        </p:nvSpPr>
        <p:spPr bwMode="auto">
          <a:xfrm>
            <a:off x="6651364" y="8992054"/>
            <a:ext cx="363776" cy="30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2" rIns="91379" bIns="45692">
            <a:spAutoFit/>
          </a:bodyPr>
          <a:lstStyle/>
          <a:p>
            <a:pPr defTabSz="913172"/>
            <a:fld id="{0C559456-84C0-3A4C-AA3C-85D6B74EF7B2}" type="slidenum">
              <a:rPr lang="en-US" sz="1400">
                <a:latin typeface="Times New Roman" charset="0"/>
              </a:rPr>
              <a:pPr defTabSz="913172"/>
              <a:t>22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36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273673" cy="30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23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2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273673" cy="30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3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1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273673" cy="30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5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7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273673" cy="30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7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5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273673" cy="30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8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363782" cy="3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9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4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363782" cy="3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11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94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363782" cy="3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12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49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xfrm>
            <a:off x="700078" y="4410073"/>
            <a:ext cx="5597570" cy="4175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965" tIns="46482" rIns="92965" bIns="46482"/>
          <a:lstStyle/>
          <a:p>
            <a:pPr marL="170866" indent="-170866" defTabSz="896436">
              <a:spcBef>
                <a:spcPct val="0"/>
              </a:spcBef>
              <a:spcAft>
                <a:spcPts val="598"/>
              </a:spcAft>
              <a:buFont typeface="Arial"/>
              <a:buChar char="•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639336" y="8979787"/>
            <a:ext cx="363782" cy="3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2" tIns="45617" rIns="91232" bIns="45617">
            <a:spAutoFit/>
          </a:bodyPr>
          <a:lstStyle/>
          <a:p>
            <a:pPr defTabSz="911708"/>
            <a:fld id="{CC3247F3-89D8-F04A-BDA4-33614471A3C2}" type="slidenum">
              <a:rPr lang="en-US" sz="1400">
                <a:latin typeface="Times New Roman" charset="0"/>
              </a:rPr>
              <a:pPr defTabSz="911708"/>
              <a:t>13</a:t>
            </a:fld>
            <a:endParaRPr lang="en-US" sz="1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6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622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2" y="3228536"/>
            <a:ext cx="7854696" cy="1752600"/>
          </a:xfrm>
        </p:spPr>
        <p:txBody>
          <a:bodyPr lIns="0" rIns="16227"/>
          <a:lstStyle>
            <a:lvl1pPr marL="0" marR="40555" indent="0" algn="r">
              <a:buNone/>
              <a:defRPr>
                <a:solidFill>
                  <a:schemeClr val="tx1"/>
                </a:solidFill>
              </a:defRPr>
            </a:lvl1pPr>
            <a:lvl2pPr marL="405539" indent="0" algn="ctr">
              <a:buNone/>
            </a:lvl2pPr>
            <a:lvl3pPr marL="811082" indent="0" algn="ctr">
              <a:buNone/>
            </a:lvl3pPr>
            <a:lvl4pPr marL="1216612" indent="0" algn="ctr">
              <a:buNone/>
            </a:lvl4pPr>
            <a:lvl5pPr marL="1622166" indent="0" algn="ctr">
              <a:buNone/>
            </a:lvl5pPr>
            <a:lvl6pPr marL="2027708" indent="0" algn="ctr">
              <a:buNone/>
            </a:lvl6pPr>
            <a:lvl7pPr marL="2433243" indent="0" algn="ctr">
              <a:buNone/>
            </a:lvl7pPr>
            <a:lvl8pPr marL="2838791" indent="0" algn="ctr">
              <a:buNone/>
            </a:lvl8pPr>
            <a:lvl9pPr marL="3244339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978B4-0CB5-4E55-B4F3-7F9B2154596D}" type="datetime1">
              <a:rPr lang="en-US" smtClean="0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4CE3B-007B-48EF-B312-8EE9F6A3CC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E9BDE-8C55-4588-8B22-E68073175A9A}" type="datetime1">
              <a:rPr lang="en-US" smtClean="0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B294E-F643-4959-BE9F-98ECD2B6F2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9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9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99D68-4B48-42E4-9D01-C9A08B73F561}" type="datetime1">
              <a:rPr lang="en-US" smtClean="0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A0737-253C-4309-BBDB-2E90AA6D24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E9EE-7D6F-406D-A847-B579E84C031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A924-86D9-40FA-99A2-A5371165967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E9EE-7D6F-406D-A847-B579E84C031B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9/11/2017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A924-86D9-40FA-99A2-A5371165967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8862E-FAEE-4009-ABE4-E0D1332E1058}" type="datetime1">
              <a:rPr lang="en-US" smtClean="0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CAD47-1584-4C11-B2D6-6EB909C155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0555" rIns="40555" anchor="t"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D5919-6D14-46CA-8449-3664CA69E11D}" type="datetime1">
              <a:rPr lang="en-US" smtClean="0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0DB92-27F7-4B94-98A3-FE81B628DB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C026C-755B-4B99-B0C7-191D9F8D6ACA}" type="datetime1">
              <a:rPr lang="en-US" smtClean="0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FE865-F35D-4749-9A50-DD962CBC62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0555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0555" tIns="0" rIns="40555" bIns="0" anchor="ctr">
            <a:noAutofit/>
          </a:bodyPr>
          <a:lstStyle>
            <a:lvl1pPr marL="0" indent="0">
              <a:buNone/>
              <a:defRPr sz="2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829"/>
            <a:ext cx="4041775" cy="654843"/>
          </a:xfrm>
        </p:spPr>
        <p:txBody>
          <a:bodyPr lIns="40555" tIns="0" rIns="40555" bIns="0" anchor="ctr"/>
          <a:lstStyle>
            <a:lvl1pPr marL="0" indent="0">
              <a:buNone/>
              <a:defRPr sz="2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E299AD-9C54-470F-9CD9-9D051CF86496}" type="datetime1">
              <a:rPr lang="en-US" smtClean="0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9BF4D-FA68-4F90-814B-97461C73EE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055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DC5796-9A2E-4461-8ACF-0E3F8EA799FC}" type="datetime1">
              <a:rPr lang="en-US" smtClean="0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2CCD1-C9CB-4E51-AB34-AF2D61EA22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6227" rIns="16227"/>
          <a:lstStyle>
            <a:lvl1pPr marL="0" indent="0" algn="l">
              <a:buNone/>
              <a:defRPr sz="1300"/>
            </a:lvl1pPr>
            <a:lvl2pPr indent="0" algn="l">
              <a:buNone/>
              <a:defRPr sz="1100"/>
            </a:lvl2pPr>
            <a:lvl3pPr indent="0" algn="l">
              <a:buNone/>
              <a:defRPr sz="9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1CCDB-8B5A-44C1-BE23-DC6323C24AD2}" type="datetime1">
              <a:rPr lang="en-US" smtClean="0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57864-8D53-406F-A3A2-4D03D6FADC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102" tIns="40555" rIns="81102" bIns="40555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102" tIns="40555" rIns="81102" bIns="40555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72"/>
            <a:ext cx="2212848" cy="1582621"/>
          </a:xfrm>
        </p:spPr>
        <p:txBody>
          <a:bodyPr vert="horz" lIns="40555" tIns="40555" rIns="40555" bIns="40555" anchor="b"/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56774" rIns="40555" bIns="40555" anchor="t"/>
          <a:lstStyle>
            <a:lvl1pPr marL="0" indent="0" algn="l">
              <a:spcBef>
                <a:spcPts val="223"/>
              </a:spcBef>
              <a:buFontTx/>
              <a:buNone/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5B7BAF-4503-4395-BCAC-65B17336EA8D}" type="datetime1">
              <a:rPr lang="en-US" smtClean="0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24"/>
            <a:ext cx="609600" cy="365125"/>
          </a:xfrm>
        </p:spPr>
        <p:txBody>
          <a:bodyPr/>
          <a:lstStyle/>
          <a:p>
            <a:pPr>
              <a:defRPr/>
            </a:pPr>
            <a:fld id="{7849FBCD-B3C2-4F89-AC87-DA3F5C7178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9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102" tIns="40555" rIns="81102" bIns="4055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3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102" tIns="40555" rIns="81102" bIns="4055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102" tIns="40555" rIns="81102" bIns="4055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2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102" tIns="40555" rIns="81102" bIns="40555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0555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81102" tIns="40555" rIns="81102" bIns="4055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2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6AEB2EC-AC01-4C18-BC91-F1714677ED36}" type="datetime1">
              <a:rPr lang="en-US" smtClean="0"/>
              <a:pPr>
                <a:defRPr/>
              </a:pPr>
              <a:t>9/11/2017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42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2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823FB79-B792-467D-97E1-A835E2D4A8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43324" indent="-24332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756" indent="-21899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11082" indent="-21899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441" indent="-18656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731" indent="-18656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41057" indent="-18656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03277" indent="-16220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46600" indent="-162208" algn="l" rtl="0" eaLnBrk="1" latinLnBrk="0" hangingPunct="1">
        <a:spcBef>
          <a:spcPct val="20000"/>
        </a:spcBef>
        <a:buClr>
          <a:schemeClr val="tx2"/>
        </a:buClr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89924" indent="-16220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5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10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6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22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277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332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387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44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81145" tIns="40576" rIns="81145" bIns="4057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 lIns="81145" tIns="40576" rIns="81145" bIns="4057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744"/>
            <a:ext cx="2133600" cy="365125"/>
          </a:xfrm>
          <a:prstGeom prst="rect">
            <a:avLst/>
          </a:prstGeom>
        </p:spPr>
        <p:txBody>
          <a:bodyPr vert="horz" lIns="81145" tIns="40576" rIns="81145" bIns="40576" anchor="b"/>
          <a:lstStyle>
            <a:lvl1pPr algn="l" defTabSz="811516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CBE9EE-7D6F-406D-A847-B579E84C031B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</a:rPr>
              <a:pPr/>
              <a:t>9/11/2017</a:t>
            </a:fld>
            <a:endParaRPr lang="en-US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744"/>
            <a:ext cx="2895600" cy="365125"/>
          </a:xfrm>
          <a:prstGeom prst="rect">
            <a:avLst/>
          </a:prstGeom>
        </p:spPr>
        <p:txBody>
          <a:bodyPr vert="horz" lIns="81145" tIns="40576" rIns="81145" bIns="40576" anchor="b"/>
          <a:lstStyle>
            <a:lvl1pPr algn="ctr" defTabSz="811516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744"/>
            <a:ext cx="762000" cy="365125"/>
          </a:xfrm>
          <a:prstGeom prst="rect">
            <a:avLst/>
          </a:prstGeom>
        </p:spPr>
        <p:txBody>
          <a:bodyPr vert="horz" lIns="0" tIns="40576" rIns="0" bIns="40576" anchor="b"/>
          <a:lstStyle>
            <a:lvl1pPr algn="r" defTabSz="811516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41A924-86D9-40FA-99A2-A5371165967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1" latinLnBrk="0" hangingPunct="1">
        <a:spcBef>
          <a:spcPct val="0"/>
        </a:spcBef>
        <a:buNone/>
        <a:defRPr kumimoji="0" sz="36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86907" indent="-365187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70942" indent="-251571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282" indent="-202882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042" indent="-16229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1" indent="-1622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66222" indent="-16229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44751" indent="-1622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3300" indent="-1622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101851" indent="-1622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5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15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72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230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287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345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403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460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81477" tIns="40739" rIns="81477" bIns="40739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 lIns="81477" tIns="40739" rIns="81477" bIns="40739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700"/>
            <a:ext cx="2133600" cy="365125"/>
          </a:xfrm>
          <a:prstGeom prst="rect">
            <a:avLst/>
          </a:prstGeom>
        </p:spPr>
        <p:txBody>
          <a:bodyPr vert="horz" lIns="81477" tIns="40739" rIns="81477" bIns="40739" anchor="b"/>
          <a:lstStyle>
            <a:lvl1pPr algn="l" defTabSz="814777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CBE9EE-7D6F-406D-A847-B579E84C031B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</a:rPr>
              <a:pPr/>
              <a:t>9/11/2017</a:t>
            </a:fld>
            <a:endParaRPr lang="en-US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700"/>
            <a:ext cx="2895600" cy="365125"/>
          </a:xfrm>
          <a:prstGeom prst="rect">
            <a:avLst/>
          </a:prstGeom>
        </p:spPr>
        <p:txBody>
          <a:bodyPr vert="horz" lIns="81477" tIns="40739" rIns="81477" bIns="40739" anchor="b"/>
          <a:lstStyle>
            <a:lvl1pPr algn="ctr" defTabSz="814777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700"/>
            <a:ext cx="762000" cy="365125"/>
          </a:xfrm>
          <a:prstGeom prst="rect">
            <a:avLst/>
          </a:prstGeom>
        </p:spPr>
        <p:txBody>
          <a:bodyPr vert="horz" lIns="0" tIns="40739" rIns="0" bIns="40739" anchor="b"/>
          <a:lstStyle>
            <a:lvl1pPr algn="r" defTabSz="814777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41A924-86D9-40FA-99A2-A5371165967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rtl="0" eaLnBrk="1" latinLnBrk="0" hangingPunct="1">
        <a:spcBef>
          <a:spcPct val="0"/>
        </a:spcBef>
        <a:buNone/>
        <a:defRPr kumimoji="0" sz="36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88867" indent="-366651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74039" indent="-25258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324" indent="-20369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5867" indent="-16295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6972" indent="-16295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72523" indent="-16295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51773" indent="-16295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31024" indent="-16295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110287" indent="-16295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73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47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221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295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369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443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517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59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://www.google.com/url?sa=i&amp;rct=j&amp;q=&amp;esrc=s&amp;frm=1&amp;source=images&amp;cd=&amp;cad=rja&amp;docid=pgBUpSzIo-p8hM&amp;tbnid=HE1jQH7m5iHmyM:&amp;ved=0CAUQjRw&amp;url=http://www.nyblackmba.org/&amp;ei=KEVlUp3hI6Pr2wWRz4GoDg&amp;bvm=bv.54934254,d.b2I&amp;psig=AFQjCNGGd6Qxn-HZs0eSSm0K8BzoUDIblQ&amp;ust=1382454872808583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hyperlink" Target="http://www.google.com/url?sa=i&amp;rct=j&amp;q=&amp;esrc=s&amp;frm=1&amp;source=images&amp;cd=&amp;cad=rja&amp;docid=Q71iRjF0w5rSFM&amp;tbnid=FrEct4S_tn45xM:&amp;ved=0CAUQjRw&amp;url=http://news.pages.tcnj.edu/2011/12/15/fitch-affirms-tcnjs-aa-rating/fitch-ratings-primary-logo-jpeg/&amp;ei=O0VlUsbiLLL62gXG44Eo&amp;bvm=bv.54934254,d.b2I&amp;psig=AFQjCNG4JLdGEM_oC8ELP4Q0dZf5kAM97w&amp;ust=138245496858274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 CARGO 2014 Title BACKGROUND sl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Hawaiian Air Plane graphic.png"/>
          <p:cNvPicPr>
            <a:picLocks noChangeAspect="1"/>
          </p:cNvPicPr>
          <p:nvPr/>
        </p:nvPicPr>
        <p:blipFill>
          <a:blip r:embed="rId3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" y="6260068"/>
            <a:ext cx="914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STATE OF HAWAII DEPARTMENT OF TRANSPORTATION </a:t>
            </a:r>
          </a:p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AIRPORTS Division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6250" y="2181225"/>
            <a:ext cx="8305800" cy="0"/>
          </a:xfrm>
          <a:prstGeom prst="line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0051" y="965202"/>
            <a:ext cx="8334375" cy="9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382" tIns="45691" rIns="91382" bIns="4569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/>
                <a:cs typeface="Arial Black"/>
              </a:rPr>
              <a:t>PATA Hawaii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717027"/>
            <a:ext cx="9144000" cy="1986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ush Script MT" charset="0"/>
                <a:cs typeface="Arial" charset="0"/>
              </a:rPr>
              <a:t>Hawaii’s Airport System Update</a:t>
            </a:r>
          </a:p>
          <a:p>
            <a:pPr algn="ctr"/>
            <a:r>
              <a:rPr lang="en-US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en-US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Arial" charset="0"/>
              </a:rPr>
              <a:t>August 10, 2017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7675" y="975712"/>
            <a:ext cx="8334375" cy="9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382" tIns="45691" rIns="91382" bIns="4569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/>
                <a:cs typeface="Arial Black"/>
              </a:rPr>
              <a:t>PATA Hawaii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Improve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2902749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/>
          </p:cNvSpPr>
          <p:nvPr/>
        </p:nvSpPr>
        <p:spPr bwMode="auto">
          <a:xfrm>
            <a:off x="568246" y="1485304"/>
            <a:ext cx="7737575" cy="10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98" tIns="38300" rIns="76598" bIns="38300"/>
          <a:lstStyle/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Diamond Head Concourse improvement has commenced and will mirror the </a:t>
            </a:r>
            <a:r>
              <a:rPr lang="en-US" sz="1688" dirty="0" err="1">
                <a:latin typeface="Arial"/>
                <a:cs typeface="Arial"/>
              </a:rPr>
              <a:t>Ewa</a:t>
            </a:r>
            <a:r>
              <a:rPr lang="en-US" sz="1688" dirty="0">
                <a:latin typeface="Arial"/>
                <a:cs typeface="Arial"/>
              </a:rPr>
              <a:t> Concourse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More than $50 million has been programmed for OGG holdrooms, and another $27 million planned for LIH holdrooms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KOA is going through a major terminal modernization program started in 2017</a:t>
            </a: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</p:txBody>
      </p:sp>
      <p:sp>
        <p:nvSpPr>
          <p:cNvPr id="23557" name="Title 1"/>
          <p:cNvSpPr>
            <a:spLocks/>
          </p:cNvSpPr>
          <p:nvPr/>
        </p:nvSpPr>
        <p:spPr bwMode="auto">
          <a:xfrm>
            <a:off x="236637" y="1605857"/>
            <a:ext cx="8572500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Improve Customer Service</a:t>
            </a:r>
          </a:p>
          <a:p>
            <a:pPr defTabSz="905878"/>
            <a:r>
              <a:rPr lang="en-US" sz="2250" b="1" i="1" dirty="0">
                <a:solidFill>
                  <a:schemeClr val="bg2"/>
                </a:solidFill>
              </a:rPr>
              <a:t>DOTA completed EWA concourse improvement in June 2017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06" y="3143722"/>
            <a:ext cx="4381500" cy="3558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020" y="3129371"/>
            <a:ext cx="4175760" cy="3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70028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/>
          </p:cNvSpPr>
          <p:nvPr/>
        </p:nvSpPr>
        <p:spPr bwMode="auto">
          <a:xfrm>
            <a:off x="703212" y="1605857"/>
            <a:ext cx="7737575" cy="10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98" tIns="38300" rIns="76598" bIns="38300"/>
          <a:lstStyle/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Restrooms at Ewa concourse and OGG have been upgraded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DOTA has received appropriations to renovate other restrooms statewide</a:t>
            </a: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</p:txBody>
      </p:sp>
      <p:sp>
        <p:nvSpPr>
          <p:cNvPr id="23557" name="Title 1"/>
          <p:cNvSpPr>
            <a:spLocks/>
          </p:cNvSpPr>
          <p:nvPr/>
        </p:nvSpPr>
        <p:spPr bwMode="auto">
          <a:xfrm>
            <a:off x="236637" y="1605857"/>
            <a:ext cx="8572500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Improve Customer Service</a:t>
            </a:r>
          </a:p>
          <a:p>
            <a:pPr defTabSz="905878"/>
            <a:r>
              <a:rPr lang="en-US" sz="2250" b="1" i="1" dirty="0">
                <a:solidFill>
                  <a:schemeClr val="bg2"/>
                </a:solidFill>
              </a:rPr>
              <a:t>DOTA is keenly aware of the needs to renovate restrooms 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66" y="2377440"/>
            <a:ext cx="871728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70471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/>
          </p:cNvSpPr>
          <p:nvPr/>
        </p:nvSpPr>
        <p:spPr bwMode="auto">
          <a:xfrm>
            <a:off x="703212" y="1605857"/>
            <a:ext cx="7737575" cy="10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98" tIns="38300" rIns="76598" bIns="38300"/>
          <a:lstStyle/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The implementation of 32 APC kiosks at HNL and 10 at KOA is a major success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Additional kiosks are being added to HNL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DOTA is implementing an A380 gate project, and evaluating options to provide better customer service for international arrivals</a:t>
            </a: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</p:txBody>
      </p:sp>
      <p:sp>
        <p:nvSpPr>
          <p:cNvPr id="23557" name="Title 1"/>
          <p:cNvSpPr>
            <a:spLocks/>
          </p:cNvSpPr>
          <p:nvPr/>
        </p:nvSpPr>
        <p:spPr bwMode="auto">
          <a:xfrm>
            <a:off x="236637" y="1605857"/>
            <a:ext cx="8572500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Improve Customer Service</a:t>
            </a:r>
          </a:p>
          <a:p>
            <a:pPr defTabSz="905878"/>
            <a:r>
              <a:rPr lang="en-US" sz="2250" b="1" i="1" dirty="0">
                <a:solidFill>
                  <a:schemeClr val="bg2"/>
                </a:solidFill>
              </a:rPr>
              <a:t>DOTA has been focusing on improving customer service in recent years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80" y="3423268"/>
            <a:ext cx="4061908" cy="3037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497" y="3423269"/>
            <a:ext cx="4065678" cy="30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4338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0" y="1366243"/>
            <a:ext cx="4057650" cy="3333750"/>
          </a:xfrm>
          <a:prstGeom prst="rect">
            <a:avLst/>
          </a:prstGeom>
        </p:spPr>
      </p:pic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Improve Customer Service</a:t>
            </a:r>
          </a:p>
          <a:p>
            <a:pPr defTabSz="905878"/>
            <a:r>
              <a:rPr lang="en-US" sz="2250" b="1" i="1" dirty="0">
                <a:solidFill>
                  <a:schemeClr val="bg2"/>
                </a:solidFill>
              </a:rPr>
              <a:t>The ongoing metal roof project provides a good first impression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8184" y="1414763"/>
            <a:ext cx="4696245" cy="2155005"/>
          </a:xfrm>
          <a:prstGeom prst="rect">
            <a:avLst/>
          </a:prstGeom>
          <a:noFill/>
        </p:spPr>
        <p:txBody>
          <a:bodyPr wrap="square" lIns="76763" tIns="38382" rIns="76763" bIns="38382" rtlCol="0">
            <a:spAutoFit/>
          </a:bodyPr>
          <a:lstStyle/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Public Benefit:  Replaces corroded-leaking roofs.  Increases height clearances for tour buses to park nearer to curb, protecting passengers during inclement weather.  </a:t>
            </a:r>
          </a:p>
          <a:p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Start: Jan 2015  </a:t>
            </a:r>
          </a:p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End: Sep 2017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0" descr="State_Seal_TRANSPARENT_Sma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17" y="50804"/>
            <a:ext cx="1087507" cy="10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5517" y="1414763"/>
            <a:ext cx="1201641" cy="323692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76722" tIns="38361" rIns="76722" bIns="38361"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On-going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230490" y="3302377"/>
            <a:ext cx="1201641" cy="323692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76722" tIns="38361" rIns="76722" bIns="38361"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After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888" y="3762867"/>
            <a:ext cx="61626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2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/>
          </p:cNvSpPr>
          <p:nvPr/>
        </p:nvSpPr>
        <p:spPr bwMode="auto">
          <a:xfrm>
            <a:off x="703212" y="1605857"/>
            <a:ext cx="7737575" cy="10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98" tIns="38300" rIns="76598" bIns="38300"/>
          <a:lstStyle/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The duty free operator committed more than $70 million of capital projects at no cost to the DOTA, expected to complete in next month</a:t>
            </a: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</p:txBody>
      </p:sp>
      <p:sp>
        <p:nvSpPr>
          <p:cNvPr id="23557" name="Title 1"/>
          <p:cNvSpPr>
            <a:spLocks/>
          </p:cNvSpPr>
          <p:nvPr/>
        </p:nvSpPr>
        <p:spPr bwMode="auto">
          <a:xfrm>
            <a:off x="236637" y="1605857"/>
            <a:ext cx="8572500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Improve Customer Service</a:t>
            </a:r>
          </a:p>
          <a:p>
            <a:pPr defTabSz="905878"/>
            <a:r>
              <a:rPr lang="en-US" sz="2250" b="1" i="1" dirty="0">
                <a:solidFill>
                  <a:schemeClr val="bg2"/>
                </a:solidFill>
              </a:rPr>
              <a:t>The Public-Private Partnership project provides a fresh look of Central Concourse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8" y="4526658"/>
            <a:ext cx="3857669" cy="2206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729" y="4526658"/>
            <a:ext cx="3913322" cy="220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736" y="2269630"/>
            <a:ext cx="4122549" cy="20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46320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9"/>
          <p:cNvSpPr>
            <a:spLocks noChangeArrowheads="1"/>
          </p:cNvSpPr>
          <p:nvPr/>
        </p:nvSpPr>
        <p:spPr bwMode="auto">
          <a:xfrm>
            <a:off x="3" y="5"/>
            <a:ext cx="9171214" cy="1151929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543459" tIns="40789" rIns="81579" bIns="40789" anchor="ctr"/>
          <a:lstStyle/>
          <a:p>
            <a:pPr defTabSz="816015"/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7045" name="Rectangle 11"/>
          <p:cNvSpPr>
            <a:spLocks noChangeArrowheads="1"/>
          </p:cNvSpPr>
          <p:nvPr/>
        </p:nvSpPr>
        <p:spPr bwMode="auto">
          <a:xfrm>
            <a:off x="1859649" y="46150"/>
            <a:ext cx="7284357" cy="81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180" tIns="38589" rIns="77180" bIns="38589">
            <a:spAutoFit/>
          </a:bodyPr>
          <a:lstStyle/>
          <a:p>
            <a:pPr defTabSz="816015"/>
            <a:r>
              <a:rPr lang="en-US" sz="2400" dirty="0">
                <a:solidFill>
                  <a:schemeClr val="bg2"/>
                </a:solidFill>
              </a:rPr>
              <a:t>Flight Information Display (FIDS) Replacement</a:t>
            </a:r>
          </a:p>
          <a:p>
            <a:pPr defTabSz="816015"/>
            <a:r>
              <a:rPr lang="en-US" sz="2400" dirty="0">
                <a:solidFill>
                  <a:schemeClr val="bg2"/>
                </a:solidFill>
              </a:rPr>
              <a:t>Honolulu International Airport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5362" y="4503987"/>
            <a:ext cx="1938615" cy="570419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just"/>
            <a:r>
              <a:rPr lang="en-US" sz="1600" b="1" dirty="0">
                <a:latin typeface="Arial" pitchFamily="34" charset="0"/>
                <a:cs typeface="Arial" pitchFamily="34" charset="0"/>
              </a:rPr>
              <a:t>Start: March 2017</a:t>
            </a:r>
          </a:p>
          <a:p>
            <a:pPr algn="just"/>
            <a:r>
              <a:rPr lang="en-US" sz="1600" b="1" dirty="0">
                <a:latin typeface="Arial" pitchFamily="34" charset="0"/>
                <a:cs typeface="Arial" pitchFamily="34" charset="0"/>
              </a:rPr>
              <a:t>End:  Feb 2018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907121" y="1886763"/>
            <a:ext cx="2008280" cy="24324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7180" tIns="38589" rIns="77180" bIns="38589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1700" b="1" dirty="0"/>
              <a:t>Public Benefit:  Large, easy to read, state of the art Flight Information Display boards for Lobbies and 4, 6, 7 and 8 (2 and 3 completed)</a:t>
            </a:r>
            <a:endParaRPr lang="en-US" sz="1700" b="0" i="1" dirty="0">
              <a:solidFill>
                <a:srgbClr val="FFFF00"/>
              </a:solidFill>
            </a:endParaRP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17" y="50804"/>
            <a:ext cx="1087507" cy="10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198079"/>
            <a:ext cx="681990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4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/>
          </p:cNvSpPr>
          <p:nvPr/>
        </p:nvSpPr>
        <p:spPr bwMode="auto">
          <a:xfrm>
            <a:off x="703212" y="1605857"/>
            <a:ext cx="7737575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98" tIns="38300" rIns="76598" bIns="38300"/>
          <a:lstStyle/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Both concessionaires have started renovating advertising equipment, which also improves wayfinding throughout the terminal</a:t>
            </a: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</p:txBody>
      </p:sp>
      <p:sp>
        <p:nvSpPr>
          <p:cNvPr id="23557" name="Title 1"/>
          <p:cNvSpPr>
            <a:spLocks/>
          </p:cNvSpPr>
          <p:nvPr/>
        </p:nvSpPr>
        <p:spPr bwMode="auto">
          <a:xfrm>
            <a:off x="236637" y="1605857"/>
            <a:ext cx="8572500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Improve Customer Service</a:t>
            </a:r>
          </a:p>
          <a:p>
            <a:pPr defTabSz="905878"/>
            <a:r>
              <a:rPr lang="en-US" sz="2250" b="1" i="1" dirty="0">
                <a:solidFill>
                  <a:schemeClr val="bg2"/>
                </a:solidFill>
              </a:rPr>
              <a:t>DOTA has selected advertising contractors for HNL and other neighbor island airports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46" y="2269630"/>
            <a:ext cx="812292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47648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Implement Major Capital Projects</a:t>
            </a:r>
          </a:p>
        </p:txBody>
      </p:sp>
    </p:spTree>
    <p:extLst>
      <p:ext uri="{BB962C8B-B14F-4D97-AF65-F5344CB8AC3E}">
        <p14:creationId xmlns:p14="http://schemas.microsoft.com/office/powerpoint/2010/main" val="35212184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8" y="1277823"/>
            <a:ext cx="5667375" cy="4362450"/>
          </a:xfrm>
          <a:prstGeom prst="rect">
            <a:avLst/>
          </a:prstGeom>
        </p:spPr>
      </p:pic>
      <p:sp>
        <p:nvSpPr>
          <p:cNvPr id="11" name="Rectangle 59"/>
          <p:cNvSpPr>
            <a:spLocks noChangeArrowheads="1"/>
          </p:cNvSpPr>
          <p:nvPr/>
        </p:nvSpPr>
        <p:spPr bwMode="auto">
          <a:xfrm>
            <a:off x="0" y="2"/>
            <a:ext cx="9171214" cy="1151929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534407" tIns="40551" rIns="81095" bIns="40551" anchor="ctr"/>
          <a:lstStyle/>
          <a:p>
            <a:pPr defTabSz="811228"/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5239" name="Rectangle 11"/>
          <p:cNvSpPr>
            <a:spLocks noChangeArrowheads="1"/>
          </p:cNvSpPr>
          <p:nvPr/>
        </p:nvSpPr>
        <p:spPr bwMode="auto">
          <a:xfrm>
            <a:off x="1850580" y="46179"/>
            <a:ext cx="7293429" cy="118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22" tIns="38361" rIns="76722" bIns="38361">
            <a:spAutoFit/>
          </a:bodyPr>
          <a:lstStyle/>
          <a:p>
            <a:pPr defTabSz="811228"/>
            <a:r>
              <a:rPr lang="en-US" sz="2400" b="1" dirty="0">
                <a:solidFill>
                  <a:schemeClr val="bg2"/>
                </a:solidFill>
              </a:rPr>
              <a:t>Implementing Major Capital Projects</a:t>
            </a:r>
          </a:p>
          <a:p>
            <a:pPr defTabSz="811228"/>
            <a:r>
              <a:rPr lang="en-US" sz="2400" b="1" i="1" dirty="0">
                <a:solidFill>
                  <a:schemeClr val="bg2"/>
                </a:solidFill>
              </a:rPr>
              <a:t>Three major projects are Mauka Concourse, and HNL and OGG rental car facilities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2178" y="1584790"/>
            <a:ext cx="2792272" cy="2770559"/>
          </a:xfrm>
          <a:prstGeom prst="rect">
            <a:avLst/>
          </a:prstGeom>
          <a:noFill/>
        </p:spPr>
        <p:txBody>
          <a:bodyPr wrap="square" lIns="76763" tIns="38382" rIns="76763" bIns="38382" rtlCol="0">
            <a:spAutoFit/>
          </a:bodyPr>
          <a:lstStyle/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Public Benefit:  Increases gate capacity adding a combination of 6 wide body or 11 narrow body aircrafts.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  <a:p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Construction: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  Start: 2017 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  End (Est): 2020</a:t>
            </a:r>
          </a:p>
          <a:p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0" descr="State_Seal_TRANSPARENT_Sma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18" y="50804"/>
            <a:ext cx="1087507" cy="10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776" y="5057775"/>
            <a:ext cx="2524125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178" y="4867275"/>
            <a:ext cx="2981325" cy="19907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/>
          </p:cNvSpPr>
          <p:nvPr/>
        </p:nvSpPr>
        <p:spPr bwMode="auto">
          <a:xfrm>
            <a:off x="71438" y="1486794"/>
            <a:ext cx="9001125" cy="72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/>
            <a:r>
              <a:rPr lang="en-US" sz="2625" dirty="0">
                <a:solidFill>
                  <a:srgbClr val="FFFF00"/>
                </a:solidFill>
              </a:rPr>
              <a:t>DOTA Continues Major Initiatives in 2016/2017</a:t>
            </a:r>
          </a:p>
        </p:txBody>
      </p:sp>
      <p:sp>
        <p:nvSpPr>
          <p:cNvPr id="23554" name="Content Placeholder 3"/>
          <p:cNvSpPr>
            <a:spLocks/>
          </p:cNvSpPr>
          <p:nvPr/>
        </p:nvSpPr>
        <p:spPr bwMode="auto">
          <a:xfrm>
            <a:off x="638260" y="2350846"/>
            <a:ext cx="7737575" cy="369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98" tIns="38300" rIns="76598" bIns="38300"/>
          <a:lstStyle/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Enhance financial performance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Strengthen air service development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KOA as 2</a:t>
            </a:r>
            <a:r>
              <a:rPr lang="en-US" sz="1688" baseline="30000" dirty="0">
                <a:latin typeface="Arial"/>
                <a:cs typeface="Arial"/>
              </a:rPr>
              <a:t>nd</a:t>
            </a:r>
            <a:r>
              <a:rPr lang="en-US" sz="1688" dirty="0">
                <a:latin typeface="Arial"/>
                <a:cs typeface="Arial"/>
              </a:rPr>
              <a:t> port of entry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Additional overseas service 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Improve customer experience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Diamond Head Concourse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Other holdroom and restroom renovation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Automated passport control (APC) kiosks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Wayfinding and Wi-Fi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Capital Improvement Projects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Airport Corporation</a:t>
            </a: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</p:txBody>
      </p:sp>
      <p:sp>
        <p:nvSpPr>
          <p:cNvPr id="23557" name="Title 1"/>
          <p:cNvSpPr>
            <a:spLocks/>
          </p:cNvSpPr>
          <p:nvPr/>
        </p:nvSpPr>
        <p:spPr bwMode="auto">
          <a:xfrm>
            <a:off x="236637" y="1605857"/>
            <a:ext cx="8572500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Department of Transportation</a:t>
            </a:r>
          </a:p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AIRPORTS DIVISION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454949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0" y="1347722"/>
            <a:ext cx="4210050" cy="3143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3771900"/>
            <a:ext cx="4400550" cy="3086100"/>
          </a:xfrm>
          <a:prstGeom prst="rect">
            <a:avLst/>
          </a:prstGeom>
        </p:spPr>
      </p:pic>
      <p:sp>
        <p:nvSpPr>
          <p:cNvPr id="16" name="Rectangle 59"/>
          <p:cNvSpPr>
            <a:spLocks noChangeArrowheads="1"/>
          </p:cNvSpPr>
          <p:nvPr/>
        </p:nvSpPr>
        <p:spPr bwMode="auto">
          <a:xfrm>
            <a:off x="0" y="2"/>
            <a:ext cx="9171214" cy="1151929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534407" tIns="40551" rIns="81095" bIns="40551" anchor="ctr"/>
          <a:lstStyle/>
          <a:p>
            <a:pPr defTabSz="811228"/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2984" y="1347722"/>
            <a:ext cx="4558390" cy="2170394"/>
          </a:xfrm>
          <a:prstGeom prst="rect">
            <a:avLst/>
          </a:prstGeom>
          <a:noFill/>
        </p:spPr>
        <p:txBody>
          <a:bodyPr wrap="square" lIns="76763" tIns="38382" rIns="76763" bIns="38382" rtlCol="0">
            <a:spAutoFit/>
          </a:bodyPr>
          <a:lstStyle/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Public Benefit:  Consolidates most of the rental car companies into one facility, including common shuttle buses,  carwash, fueling, quick turn-around.</a:t>
            </a:r>
          </a:p>
          <a:p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Construction:</a:t>
            </a:r>
          </a:p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Start: November 2016  </a:t>
            </a:r>
          </a:p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End (est): Jul 2020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713" y="1347722"/>
            <a:ext cx="9828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Before</a:t>
            </a:r>
          </a:p>
        </p:txBody>
      </p:sp>
      <p:pic>
        <p:nvPicPr>
          <p:cNvPr id="12" name="Picture 60" descr="State_Seal_TRANSPARENT_Smal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18" y="50804"/>
            <a:ext cx="1087507" cy="10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753234" y="3806261"/>
            <a:ext cx="1025060" cy="338504"/>
          </a:xfrm>
          <a:prstGeom prst="rect">
            <a:avLst/>
          </a:prstGeom>
          <a:solidFill>
            <a:srgbClr val="FFFF0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1391" tIns="45695" rIns="91391" bIns="45695"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850580" y="46179"/>
            <a:ext cx="7293429" cy="81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22" tIns="38361" rIns="76722" bIns="38361">
            <a:spAutoFit/>
          </a:bodyPr>
          <a:lstStyle/>
          <a:p>
            <a:pPr defTabSz="811228"/>
            <a:r>
              <a:rPr lang="en-US" sz="2400" b="1" dirty="0">
                <a:solidFill>
                  <a:schemeClr val="bg2"/>
                </a:solidFill>
              </a:rPr>
              <a:t>Implementing Major Capital Projects</a:t>
            </a:r>
          </a:p>
          <a:p>
            <a:pPr defTabSz="811228"/>
            <a:r>
              <a:rPr lang="en-US" sz="2400" b="1" i="1" dirty="0">
                <a:solidFill>
                  <a:schemeClr val="bg2"/>
                </a:solidFill>
              </a:rPr>
              <a:t>HNL ConRAC is 10% complete</a:t>
            </a:r>
          </a:p>
        </p:txBody>
      </p:sp>
    </p:spTree>
    <p:extLst>
      <p:ext uri="{BB962C8B-B14F-4D97-AF65-F5344CB8AC3E}">
        <p14:creationId xmlns:p14="http://schemas.microsoft.com/office/powerpoint/2010/main" val="26004411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9"/>
          <p:cNvSpPr>
            <a:spLocks noChangeArrowheads="1"/>
          </p:cNvSpPr>
          <p:nvPr/>
        </p:nvSpPr>
        <p:spPr bwMode="auto">
          <a:xfrm>
            <a:off x="0" y="2"/>
            <a:ext cx="9171214" cy="1151929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534407" tIns="40551" rIns="81095" bIns="40551" anchor="ctr"/>
          <a:lstStyle/>
          <a:p>
            <a:pPr defTabSz="811228"/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2984" y="1347722"/>
            <a:ext cx="4558390" cy="2170394"/>
          </a:xfrm>
          <a:prstGeom prst="rect">
            <a:avLst/>
          </a:prstGeom>
          <a:noFill/>
        </p:spPr>
        <p:txBody>
          <a:bodyPr wrap="square" lIns="76763" tIns="38382" rIns="76763" bIns="38382" rtlCol="0">
            <a:spAutoFit/>
          </a:bodyPr>
          <a:lstStyle/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Public Benefit:  Consolidates most of the rental car companies into one facility, including common shuttle buses,  carwash, fueling, quick turn-around.</a:t>
            </a:r>
          </a:p>
          <a:p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Construction:</a:t>
            </a:r>
          </a:p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Start: July 2016</a:t>
            </a:r>
          </a:p>
          <a:p>
            <a:r>
              <a:rPr lang="en-US" sz="1700" b="1" dirty="0">
                <a:latin typeface="Arial" pitchFamily="34" charset="0"/>
                <a:cs typeface="Arial" pitchFamily="34" charset="0"/>
              </a:rPr>
              <a:t>End (est): October 2018</a:t>
            </a:r>
          </a:p>
        </p:txBody>
      </p:sp>
      <p:pic>
        <p:nvPicPr>
          <p:cNvPr id="12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18" y="50804"/>
            <a:ext cx="1087507" cy="10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850580" y="46179"/>
            <a:ext cx="7293429" cy="81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22" tIns="38361" rIns="76722" bIns="38361">
            <a:spAutoFit/>
          </a:bodyPr>
          <a:lstStyle/>
          <a:p>
            <a:pPr defTabSz="811228"/>
            <a:r>
              <a:rPr lang="en-US" sz="2400" b="1" dirty="0">
                <a:solidFill>
                  <a:schemeClr val="bg2"/>
                </a:solidFill>
              </a:rPr>
              <a:t>Implementing Major Capital Projects</a:t>
            </a:r>
          </a:p>
          <a:p>
            <a:pPr defTabSz="811228"/>
            <a:r>
              <a:rPr lang="en-US" sz="2400" b="1" i="1" dirty="0">
                <a:solidFill>
                  <a:schemeClr val="bg2"/>
                </a:solidFill>
              </a:rPr>
              <a:t>OGG ConRAC is 30% complete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984" y="3928997"/>
            <a:ext cx="4495800" cy="2615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5" y="1347721"/>
            <a:ext cx="4292390" cy="51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299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9"/>
          <p:cNvSpPr>
            <a:spLocks noChangeArrowheads="1"/>
          </p:cNvSpPr>
          <p:nvPr/>
        </p:nvSpPr>
        <p:spPr bwMode="auto">
          <a:xfrm>
            <a:off x="0" y="2"/>
            <a:ext cx="9171214" cy="1151929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534407" tIns="40551" rIns="81095" bIns="40551" anchor="ctr"/>
          <a:lstStyle/>
          <a:p>
            <a:pPr defTabSz="811228"/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12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18" y="50804"/>
            <a:ext cx="1087507" cy="10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850580" y="46179"/>
            <a:ext cx="7293429" cy="81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22" tIns="38361" rIns="76722" bIns="38361">
            <a:spAutoFit/>
          </a:bodyPr>
          <a:lstStyle/>
          <a:p>
            <a:pPr defTabSz="811228"/>
            <a:r>
              <a:rPr lang="en-US" sz="2400" b="1" dirty="0">
                <a:solidFill>
                  <a:schemeClr val="bg2"/>
                </a:solidFill>
              </a:rPr>
              <a:t>Implementing Major Capital Projects</a:t>
            </a:r>
          </a:p>
          <a:p>
            <a:pPr defTabSz="811228"/>
            <a:r>
              <a:rPr lang="en-US" sz="2400" b="1" i="1" dirty="0">
                <a:solidFill>
                  <a:schemeClr val="bg2"/>
                </a:solidFill>
              </a:rPr>
              <a:t>OGG ConRAC is 30% complete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0D2B9-5EE6-4741-B092-B3EE7C89B59F}"/>
              </a:ext>
            </a:extLst>
          </p:cNvPr>
          <p:cNvSpPr txBox="1"/>
          <p:nvPr/>
        </p:nvSpPr>
        <p:spPr>
          <a:xfrm>
            <a:off x="3790036" y="3716323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deleted</a:t>
            </a:r>
          </a:p>
        </p:txBody>
      </p:sp>
    </p:spTree>
    <p:extLst>
      <p:ext uri="{BB962C8B-B14F-4D97-AF65-F5344CB8AC3E}">
        <p14:creationId xmlns:p14="http://schemas.microsoft.com/office/powerpoint/2010/main" val="27667131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/>
          </p:cNvSpPr>
          <p:nvPr/>
        </p:nvSpPr>
        <p:spPr bwMode="auto">
          <a:xfrm>
            <a:off x="44649" y="1284388"/>
            <a:ext cx="9001125" cy="7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/>
            <a:r>
              <a:rPr lang="en-US" sz="2625" dirty="0">
                <a:solidFill>
                  <a:srgbClr val="FFFF00"/>
                </a:solidFill>
              </a:rPr>
              <a:t>AIRPORT CORPORATION</a:t>
            </a:r>
          </a:p>
        </p:txBody>
      </p:sp>
      <p:sp>
        <p:nvSpPr>
          <p:cNvPr id="23554" name="Content Placeholder 3"/>
          <p:cNvSpPr>
            <a:spLocks/>
          </p:cNvSpPr>
          <p:nvPr/>
        </p:nvSpPr>
        <p:spPr bwMode="auto">
          <a:xfrm>
            <a:off x="654099" y="1828800"/>
            <a:ext cx="7737575" cy="49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98" tIns="38300" rIns="76598" bIns="38300"/>
          <a:lstStyle/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Background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Legislative Bills Introduced Twice - 2016 and 2017 and deferred</a:t>
            </a:r>
          </a:p>
          <a:p>
            <a:pPr marL="383631" lvl="2">
              <a:spcBef>
                <a:spcPts val="563"/>
              </a:spcBef>
              <a:buClr>
                <a:srgbClr val="FFFF00"/>
              </a:buClr>
            </a:pPr>
            <a:endParaRPr lang="en-US" sz="1688" dirty="0">
              <a:latin typeface="Arial"/>
              <a:cs typeface="Arial"/>
            </a:endParaRP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Future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Resurrect bill from community leaders and organizations</a:t>
            </a:r>
          </a:p>
          <a:p>
            <a:pPr marL="383631" lvl="2">
              <a:spcBef>
                <a:spcPts val="563"/>
              </a:spcBef>
              <a:buClr>
                <a:srgbClr val="FFFF00"/>
              </a:buClr>
            </a:pPr>
            <a:endParaRPr lang="en-US" sz="1688" dirty="0">
              <a:latin typeface="Arial"/>
              <a:cs typeface="Arial"/>
            </a:endParaRP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Reasons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Legislative (open 4 months; must wait for 1 year for new request (A380)) &amp; Procurement Process (low bid vs best value; bid protests); E.g.: Act 46 Central and </a:t>
            </a:r>
            <a:r>
              <a:rPr lang="en-US" sz="1688" dirty="0" err="1">
                <a:latin typeface="Arial"/>
                <a:cs typeface="Arial"/>
              </a:rPr>
              <a:t>Ewa</a:t>
            </a:r>
            <a:r>
              <a:rPr lang="en-US" sz="1688" dirty="0">
                <a:latin typeface="Arial"/>
                <a:cs typeface="Arial"/>
              </a:rPr>
              <a:t> Concourse; Airlines wanting to invest; build first and be reimbursed (flow thru rates and charges either way)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Expedite Capital Improvement Projects to promote operational efficiency for  airlines and the improved service to the travelling public. 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Timely implementation of improvement projects to maintain competition with other US and International Airports </a:t>
            </a:r>
            <a:br>
              <a:rPr lang="en-US" sz="1688" dirty="0">
                <a:latin typeface="Arial"/>
                <a:cs typeface="Arial"/>
              </a:rPr>
            </a:br>
            <a:endParaRPr lang="en-US" sz="1688" dirty="0">
              <a:latin typeface="Arial"/>
              <a:cs typeface="Arial"/>
            </a:endParaRP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endParaRPr lang="en-US" sz="1688" dirty="0">
              <a:latin typeface="Arial"/>
              <a:cs typeface="Arial"/>
            </a:endParaRPr>
          </a:p>
          <a:p>
            <a:pPr marL="0" lvl="1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</p:txBody>
      </p:sp>
      <p:sp>
        <p:nvSpPr>
          <p:cNvPr id="23557" name="Title 1"/>
          <p:cNvSpPr>
            <a:spLocks/>
          </p:cNvSpPr>
          <p:nvPr/>
        </p:nvSpPr>
        <p:spPr bwMode="auto">
          <a:xfrm>
            <a:off x="236637" y="1419183"/>
            <a:ext cx="8572500" cy="5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Department of Transportation</a:t>
            </a:r>
          </a:p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AIRPORTS DIVISION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861592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 CARGO 2014 Title BACKGROUND sl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Hawaiian Air Plane graphic.png"/>
          <p:cNvPicPr>
            <a:picLocks noChangeAspect="1"/>
          </p:cNvPicPr>
          <p:nvPr/>
        </p:nvPicPr>
        <p:blipFill>
          <a:blip r:embed="rId3" cstate="email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" y="6260068"/>
            <a:ext cx="914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STATE OF HAWAII DEPARTMENT OF TRANSPORTATION </a:t>
            </a:r>
          </a:p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AIRPORTS DIVISION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421752"/>
            <a:ext cx="9144000" cy="1986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1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ush Script MT" charset="0"/>
                <a:cs typeface="Arial" charset="0"/>
              </a:rPr>
              <a:t>Mahal</a:t>
            </a:r>
            <a:r>
              <a:rPr lang="en-US" sz="9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rush Script MT" charset="0"/>
                <a:cs typeface="Arial" charset="0"/>
              </a:rPr>
              <a:t>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/>
          </p:cNvSpPr>
          <p:nvPr/>
        </p:nvSpPr>
        <p:spPr bwMode="auto">
          <a:xfrm>
            <a:off x="654099" y="2027166"/>
            <a:ext cx="7737575" cy="16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98" tIns="38300" rIns="76598" bIns="38300"/>
          <a:lstStyle/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The State of Hawaii</a:t>
            </a:r>
            <a:r>
              <a:rPr lang="ja-JP" altLang="en-US" sz="1688" dirty="0">
                <a:latin typeface="Arial"/>
                <a:cs typeface="Arial"/>
              </a:rPr>
              <a:t>’</a:t>
            </a:r>
            <a:r>
              <a:rPr lang="en-US" altLang="ja-JP" sz="1688" dirty="0">
                <a:latin typeface="Arial"/>
                <a:cs typeface="Arial"/>
              </a:rPr>
              <a:t>s General Fund (tax revenues) </a:t>
            </a:r>
            <a:r>
              <a:rPr lang="en-US" altLang="ja-JP" sz="1688" u="sng" dirty="0">
                <a:solidFill>
                  <a:srgbClr val="FFFF00"/>
                </a:solidFill>
                <a:latin typeface="Arial"/>
                <a:cs typeface="Arial"/>
              </a:rPr>
              <a:t>does not</a:t>
            </a:r>
            <a:r>
              <a:rPr lang="en-US" altLang="ja-JP" sz="168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altLang="ja-JP" sz="1688" dirty="0">
                <a:latin typeface="Arial"/>
                <a:cs typeface="Arial"/>
              </a:rPr>
              <a:t>fund the operation of the Airports System.</a:t>
            </a:r>
          </a:p>
          <a:p>
            <a:pPr marL="212825" indent="-212825"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Rather, the Airports System generates its own revenues and pays for its own expenses from concession and airline revenues.</a:t>
            </a:r>
          </a:p>
          <a:p>
            <a:pPr marL="212825" indent="-212825"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The Airports System is a Special/Enterprise Fund similar to a private sector entity.</a:t>
            </a: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</p:txBody>
      </p:sp>
      <p:sp>
        <p:nvSpPr>
          <p:cNvPr id="23557" name="Title 1"/>
          <p:cNvSpPr>
            <a:spLocks/>
          </p:cNvSpPr>
          <p:nvPr/>
        </p:nvSpPr>
        <p:spPr bwMode="auto">
          <a:xfrm>
            <a:off x="236637" y="1605857"/>
            <a:ext cx="8572500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graphicFrame>
        <p:nvGraphicFramePr>
          <p:cNvPr id="17" name="Group 24"/>
          <p:cNvGraphicFramePr>
            <a:graphicFrameLocks noGrp="1"/>
          </p:cNvGraphicFramePr>
          <p:nvPr>
            <p:extLst/>
          </p:nvPr>
        </p:nvGraphicFramePr>
        <p:xfrm>
          <a:off x="699492" y="4233990"/>
          <a:ext cx="7762876" cy="2030784"/>
        </p:xfrm>
        <a:graphic>
          <a:graphicData uri="http://schemas.openxmlformats.org/drawingml/2006/table">
            <a:tbl>
              <a:tblPr/>
              <a:tblGrid>
                <a:gridCol w="388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Primary Sources of Funds</a:t>
                      </a:r>
                    </a:p>
                  </a:txBody>
                  <a:tcPr marL="85719" marR="85719" marT="42876" marB="428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Primary Uses of Funds</a:t>
                      </a:r>
                    </a:p>
                  </a:txBody>
                  <a:tcPr marL="85719" marR="85719" marT="42876" marB="428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77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Airline revenues: landing fees, terminal rentals, etc.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Nonairline revenues: passenger concession fees, parking revenues, etc.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Federal grants and Passenger Facility Charge revenues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5719" marR="85719" marT="42876" marB="428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Operating expenses (personnel, contractual services, utilities, etc.)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Debt service payments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Capital expenditures (facilities, equipment, etc.)</a:t>
                      </a:r>
                    </a:p>
                  </a:txBody>
                  <a:tcPr marL="85719" marR="85719" marT="42876" marB="4287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Enhance Financial Performance</a:t>
            </a:r>
          </a:p>
          <a:p>
            <a:pPr defTabSz="905878"/>
            <a:r>
              <a:rPr lang="en-US" sz="2250" b="1" i="1" dirty="0">
                <a:solidFill>
                  <a:schemeClr val="bg2"/>
                </a:solidFill>
              </a:rPr>
              <a:t>The Hawaii Airports System is self-supporting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6406203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531341" y="1495167"/>
          <a:ext cx="8118389" cy="509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3" y="0"/>
            <a:ext cx="9171214" cy="11011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543459" tIns="40789" rIns="81579" bIns="40789" anchor="ctr"/>
          <a:lstStyle/>
          <a:p>
            <a:pPr defTabSz="816015"/>
            <a:r>
              <a:rPr lang="en-US" sz="2400" b="1" dirty="0">
                <a:solidFill>
                  <a:schemeClr val="bg2"/>
                </a:solidFill>
              </a:rPr>
              <a:t>Enhance Financial Performance</a:t>
            </a:r>
          </a:p>
          <a:p>
            <a:pPr defTabSz="816015"/>
            <a:r>
              <a:rPr lang="en-US" sz="2400" b="1" i="1" dirty="0">
                <a:solidFill>
                  <a:schemeClr val="bg2"/>
                </a:solidFill>
              </a:rPr>
              <a:t>DOTA’s CPE compares favorably to peers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5428" y="3311610"/>
            <a:ext cx="2706129" cy="1285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HNL FY2017 = Est. $9-$10   </a:t>
            </a:r>
          </a:p>
          <a:p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CPE is estimated to be $12 to $13 after implementation of the capital program, well below CPEs of many peer airports.</a:t>
            </a:r>
          </a:p>
        </p:txBody>
      </p:sp>
      <p:pic>
        <p:nvPicPr>
          <p:cNvPr id="7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18" y="50804"/>
            <a:ext cx="1087507" cy="10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88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/>
          </p:cNvSpPr>
          <p:nvPr/>
        </p:nvSpPr>
        <p:spPr bwMode="auto">
          <a:xfrm>
            <a:off x="703212" y="1605857"/>
            <a:ext cx="7737575" cy="19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98" tIns="38300" rIns="76598" bIns="38300"/>
          <a:lstStyle/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Airport Bond rating maintained per July 2017 review 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Rental Car Bonds assigned the highest ratings in the nation our HNL and OGG facilities. Savings of $24.8 million due to the positive rating.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Higher nonairline revenues due to lease extension, facility development, and contract negotiations, including duty free, retail, food and beverage, advertising and Wi-Fi, totaling more than $100 million in the next 5 years</a:t>
            </a: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0" lvl="1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0" lvl="1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</p:txBody>
      </p:sp>
      <p:sp>
        <p:nvSpPr>
          <p:cNvPr id="23557" name="Title 1"/>
          <p:cNvSpPr>
            <a:spLocks/>
          </p:cNvSpPr>
          <p:nvPr/>
        </p:nvSpPr>
        <p:spPr bwMode="auto">
          <a:xfrm>
            <a:off x="236637" y="1605857"/>
            <a:ext cx="8572500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Enhance Financial Performance</a:t>
            </a:r>
          </a:p>
          <a:p>
            <a:pPr defTabSz="905878"/>
            <a:r>
              <a:rPr lang="en-US" sz="2250" b="1" i="1" dirty="0">
                <a:solidFill>
                  <a:schemeClr val="bg2"/>
                </a:solidFill>
              </a:rPr>
              <a:t>DOTA’s continuing efforts are recognized by bond rating agencies and enhanced revenues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52638011"/>
              </p:ext>
            </p:extLst>
          </p:nvPr>
        </p:nvGraphicFramePr>
        <p:xfrm>
          <a:off x="2388671" y="3417863"/>
          <a:ext cx="4268431" cy="291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2" descr="http://news.pages.tcnj.edu/files/2011/12/Fitch-Ratings-Primary-Logo-jpeg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760" y="5866512"/>
            <a:ext cx="1072877" cy="25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www.nyblackmba.org/images/nbmbaa_corporate_logos/logo_moodys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167" y="5232969"/>
            <a:ext cx="1170744" cy="41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upload.wikimedia.org/wikipedia/commons/thumb/d/d2/Standard%26Poors.svg/1000px-Standard%26Poors.svg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682" y="4786386"/>
            <a:ext cx="859284" cy="3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415635" y="3627117"/>
            <a:ext cx="1685246" cy="2633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307306" y="4872982"/>
            <a:ext cx="1017105" cy="2633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187" tIns="0" rIns="0" bIns="0" numCol="1" spcCol="1270" anchor="t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/>
              <a:t>A to A+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55582" y="5337068"/>
            <a:ext cx="1241007" cy="3690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187" tIns="0" rIns="0" bIns="0" numCol="1" spcCol="1270" anchor="t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/>
              <a:t>A2 to A1</a:t>
            </a:r>
          </a:p>
        </p:txBody>
      </p:sp>
    </p:spTree>
    <p:extLst>
      <p:ext uri="{BB962C8B-B14F-4D97-AF65-F5344CB8AC3E}">
        <p14:creationId xmlns:p14="http://schemas.microsoft.com/office/powerpoint/2010/main" val="3843314765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Strengthen Air Service Development</a:t>
            </a:r>
          </a:p>
        </p:txBody>
      </p:sp>
    </p:spTree>
    <p:extLst>
      <p:ext uri="{BB962C8B-B14F-4D97-AF65-F5344CB8AC3E}">
        <p14:creationId xmlns:p14="http://schemas.microsoft.com/office/powerpoint/2010/main" val="35757552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itle 1"/>
          <p:cNvSpPr>
            <a:spLocks/>
          </p:cNvSpPr>
          <p:nvPr/>
        </p:nvSpPr>
        <p:spPr bwMode="auto">
          <a:xfrm>
            <a:off x="236637" y="1605857"/>
            <a:ext cx="8572500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Strengthen Air Service Development</a:t>
            </a:r>
          </a:p>
          <a:p>
            <a:pPr defTabSz="905878"/>
            <a:r>
              <a:rPr lang="en-US" sz="2250" b="1" i="1" dirty="0">
                <a:solidFill>
                  <a:schemeClr val="bg2"/>
                </a:solidFill>
              </a:rPr>
              <a:t>DOTA expects enplaned passengers to exceed 2007 peak this year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89840520"/>
              </p:ext>
            </p:extLst>
          </p:nvPr>
        </p:nvGraphicFramePr>
        <p:xfrm>
          <a:off x="1530385" y="1937743"/>
          <a:ext cx="6727375" cy="467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2900267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/>
          </p:cNvSpPr>
          <p:nvPr/>
        </p:nvSpPr>
        <p:spPr bwMode="auto">
          <a:xfrm>
            <a:off x="703212" y="1605856"/>
            <a:ext cx="7737575" cy="183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98" tIns="38300" rIns="76598" bIns="38300"/>
          <a:lstStyle/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Both Hawaiian Airlines and Japan Airlines will operate non-stop international flights to KOA, adding an estimated $150M in visitor spending to the Big Island economy and $20M in tax revenues annually.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The KOA FIS serves as the 2</a:t>
            </a:r>
            <a:r>
              <a:rPr lang="en-US" sz="1688" baseline="30000" dirty="0">
                <a:latin typeface="Arial"/>
                <a:cs typeface="Arial"/>
              </a:rPr>
              <a:t>nd</a:t>
            </a:r>
            <a:r>
              <a:rPr lang="en-US" sz="1688" dirty="0">
                <a:latin typeface="Arial"/>
                <a:cs typeface="Arial"/>
              </a:rPr>
              <a:t> port of entry, in case our HNL facility is not available due to an unforeseen event.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A permanent facility is being planned for completion within 4 years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endParaRPr lang="en-US" sz="1688" dirty="0">
              <a:latin typeface="Arial"/>
              <a:cs typeface="Arial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</p:txBody>
      </p:sp>
      <p:sp>
        <p:nvSpPr>
          <p:cNvPr id="23557" name="Title 1"/>
          <p:cNvSpPr>
            <a:spLocks/>
          </p:cNvSpPr>
          <p:nvPr/>
        </p:nvSpPr>
        <p:spPr bwMode="auto">
          <a:xfrm>
            <a:off x="236637" y="1605857"/>
            <a:ext cx="8572500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Strengthen Air Service Development</a:t>
            </a:r>
          </a:p>
          <a:p>
            <a:pPr defTabSz="905878"/>
            <a:r>
              <a:rPr lang="en-US" sz="2250" b="1" i="1" dirty="0">
                <a:solidFill>
                  <a:schemeClr val="bg2"/>
                </a:solidFill>
              </a:rPr>
              <a:t>Reopening KOA FIS has major implications to the economy on the Big Island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099" y="3594887"/>
            <a:ext cx="6781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5542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/>
          </p:cNvSpPr>
          <p:nvPr/>
        </p:nvSpPr>
        <p:spPr bwMode="auto">
          <a:xfrm>
            <a:off x="703212" y="1605856"/>
            <a:ext cx="7737575" cy="494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98" tIns="38300" rIns="76598" bIns="38300"/>
          <a:lstStyle/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AirAsia X started service to Hawaii in June 2017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United Airlines recently announced a major expansion of service to Hawaii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Daily, year-around flights from Denver to KOA/LIH/OGG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Daily, year-around flights from Chicago to OGG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One more daily flight from Los Angeles to KOA/LIH/OGG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One more daily flight from San Francisco to KOA/LIH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Two more daily flights from San Francisco to OGG</a:t>
            </a:r>
          </a:p>
          <a:p>
            <a:pPr marL="596456" lvl="2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This expansion plan would make United Airlines the largest airline flying to Hawaii with an estimated 400,000 added passengers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ANA announced plan to upgauge aircraft to A380 in March 2019</a:t>
            </a:r>
          </a:p>
          <a:p>
            <a:pPr marL="212825" lvl="1" indent="-212825">
              <a:spcBef>
                <a:spcPts val="563"/>
              </a:spcBef>
              <a:buClr>
                <a:srgbClr val="FFFF00"/>
              </a:buClr>
              <a:buFontTx/>
              <a:buChar char="•"/>
            </a:pPr>
            <a:r>
              <a:rPr lang="en-US" sz="1688" dirty="0">
                <a:latin typeface="Arial"/>
                <a:cs typeface="Arial"/>
              </a:rPr>
              <a:t>Other major airlines may consider Hawaii for competition purposes</a:t>
            </a: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  <a:p>
            <a:pPr marL="212825" lvl="1" indent="-212825">
              <a:spcBef>
                <a:spcPct val="20000"/>
              </a:spcBef>
              <a:buClr>
                <a:srgbClr val="FFFF00"/>
              </a:buClr>
            </a:pPr>
            <a:endParaRPr lang="en-US" sz="1688" dirty="0">
              <a:latin typeface="Calibri" charset="0"/>
            </a:endParaRPr>
          </a:p>
        </p:txBody>
      </p:sp>
      <p:sp>
        <p:nvSpPr>
          <p:cNvPr id="23557" name="Title 1"/>
          <p:cNvSpPr>
            <a:spLocks/>
          </p:cNvSpPr>
          <p:nvPr/>
        </p:nvSpPr>
        <p:spPr bwMode="auto">
          <a:xfrm>
            <a:off x="236637" y="1605857"/>
            <a:ext cx="8572500" cy="6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20" tIns="43161" rIns="86320" bIns="43161" anchor="ctr"/>
          <a:lstStyle/>
          <a:p>
            <a:pPr algn="ctr" eaLnBrk="0" hangingPunct="0"/>
            <a:endParaRPr lang="en-US" dirty="0"/>
          </a:p>
        </p:txBody>
      </p:sp>
      <p:sp>
        <p:nvSpPr>
          <p:cNvPr id="23569" name="TextBox 9"/>
          <p:cNvSpPr txBox="1">
            <a:spLocks noChangeArrowheads="1"/>
          </p:cNvSpPr>
          <p:nvPr/>
        </p:nvSpPr>
        <p:spPr bwMode="auto">
          <a:xfrm>
            <a:off x="71438" y="119062"/>
            <a:ext cx="900112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742950" indent="-28575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eaLnBrk="0" hangingPunct="0"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25" dirty="0"/>
              <a:t>AIRPORTS DIVISION</a:t>
            </a:r>
            <a:endParaRPr lang="en-US" sz="2625" dirty="0">
              <a:solidFill>
                <a:srgbClr val="FFFF00"/>
              </a:solidFill>
            </a:endParaRP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44649" y="1"/>
            <a:ext cx="9027914" cy="1366242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713431" tIns="45281" rIns="90563" bIns="45281" anchor="ctr"/>
          <a:lstStyle/>
          <a:p>
            <a:pPr defTabSz="905878"/>
            <a:r>
              <a:rPr lang="en-US" sz="2250" b="1" dirty="0">
                <a:solidFill>
                  <a:schemeClr val="bg2"/>
                </a:solidFill>
              </a:rPr>
              <a:t>Strengthen Air Service Development</a:t>
            </a:r>
          </a:p>
          <a:p>
            <a:pPr defTabSz="905878"/>
            <a:r>
              <a:rPr lang="en-US" sz="2250" b="1" i="1" dirty="0">
                <a:solidFill>
                  <a:schemeClr val="bg2"/>
                </a:solidFill>
              </a:rPr>
              <a:t>New carriers and routes imply traffic returning to 2000 level</a:t>
            </a:r>
          </a:p>
        </p:txBody>
      </p:sp>
      <p:pic>
        <p:nvPicPr>
          <p:cNvPr id="8" name="Picture 60" descr="State_Seal_TRANSPARENT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28" y="1"/>
            <a:ext cx="1275457" cy="12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626525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51988</TotalTime>
  <Words>1250</Words>
  <Application>Microsoft Office PowerPoint</Application>
  <PresentationFormat>On-screen Show (4:3)</PresentationFormat>
  <Paragraphs>227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ＭＳ Ｐゴシック</vt:lpstr>
      <vt:lpstr>Arial</vt:lpstr>
      <vt:lpstr>Arial Black</vt:lpstr>
      <vt:lpstr>Book Antiqua</vt:lpstr>
      <vt:lpstr>Brush Script MT</vt:lpstr>
      <vt:lpstr>Calibri</vt:lpstr>
      <vt:lpstr>Constantia</vt:lpstr>
      <vt:lpstr>Lucida Sans</vt:lpstr>
      <vt:lpstr>Times New Roman</vt:lpstr>
      <vt:lpstr>Wingdings</vt:lpstr>
      <vt:lpstr>Wingdings 2</vt:lpstr>
      <vt:lpstr>Wingdings 3</vt:lpstr>
      <vt:lpstr>Flow</vt:lpstr>
      <vt:lpstr>Apex</vt:lpstr>
      <vt:lpstr>10_Apex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Wilson Okamoto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2010_01_19_HWY-D_H-1_Improvements</dc:title>
  <dc:creator>Derek Inoshita</dc:creator>
  <cp:lastModifiedBy>Jennifer Chun</cp:lastModifiedBy>
  <cp:revision>3327</cp:revision>
  <cp:lastPrinted>2017-07-20T17:48:02Z</cp:lastPrinted>
  <dcterms:created xsi:type="dcterms:W3CDTF">2009-12-07T01:09:28Z</dcterms:created>
  <dcterms:modified xsi:type="dcterms:W3CDTF">2017-09-12T00:26:49Z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TC102037581033</vt:lpwstr>
  </property>
</Properties>
</file>