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47" r:id="rId2"/>
    <p:sldMasterId id="2147483889" r:id="rId3"/>
  </p:sldMasterIdLst>
  <p:notesMasterIdLst>
    <p:notesMasterId r:id="rId34"/>
  </p:notesMasterIdLst>
  <p:handoutMasterIdLst>
    <p:handoutMasterId r:id="rId35"/>
  </p:handoutMasterIdLst>
  <p:sldIdLst>
    <p:sldId id="707" r:id="rId4"/>
    <p:sldId id="739" r:id="rId5"/>
    <p:sldId id="728" r:id="rId6"/>
    <p:sldId id="564" r:id="rId7"/>
    <p:sldId id="519" r:id="rId8"/>
    <p:sldId id="722" r:id="rId9"/>
    <p:sldId id="584" r:id="rId10"/>
    <p:sldId id="659" r:id="rId11"/>
    <p:sldId id="569" r:id="rId12"/>
    <p:sldId id="625" r:id="rId13"/>
    <p:sldId id="566" r:id="rId14"/>
    <p:sldId id="726" r:id="rId15"/>
    <p:sldId id="727" r:id="rId16"/>
    <p:sldId id="680" r:id="rId17"/>
    <p:sldId id="724" r:id="rId18"/>
    <p:sldId id="567" r:id="rId19"/>
    <p:sldId id="729" r:id="rId20"/>
    <p:sldId id="730" r:id="rId21"/>
    <p:sldId id="731" r:id="rId22"/>
    <p:sldId id="732" r:id="rId23"/>
    <p:sldId id="733" r:id="rId24"/>
    <p:sldId id="734" r:id="rId25"/>
    <p:sldId id="660" r:id="rId26"/>
    <p:sldId id="704" r:id="rId27"/>
    <p:sldId id="703" r:id="rId28"/>
    <p:sldId id="737" r:id="rId29"/>
    <p:sldId id="717" r:id="rId30"/>
    <p:sldId id="718" r:id="rId31"/>
    <p:sldId id="698" r:id="rId32"/>
    <p:sldId id="736" r:id="rId33"/>
  </p:sldIdLst>
  <p:sldSz cx="9144000" cy="5143500" type="screen16x9"/>
  <p:notesSz cx="7102475" cy="9388475"/>
  <p:defaultTextStyle>
    <a:defPPr>
      <a:defRPr lang="en-US"/>
    </a:defPPr>
    <a:lvl1pPr marL="0" algn="l" defTabSz="408176" rtl="0" eaLnBrk="1" latinLnBrk="0" hangingPunct="1">
      <a:defRPr sz="1600" kern="1200">
        <a:solidFill>
          <a:schemeClr val="tx1"/>
        </a:solidFill>
        <a:latin typeface="+mn-lt"/>
        <a:ea typeface="+mn-ea"/>
        <a:cs typeface="+mn-cs"/>
      </a:defRPr>
    </a:lvl1pPr>
    <a:lvl2pPr marL="408176" algn="l" defTabSz="408176" rtl="0" eaLnBrk="1" latinLnBrk="0" hangingPunct="1">
      <a:defRPr sz="1600" kern="1200">
        <a:solidFill>
          <a:schemeClr val="tx1"/>
        </a:solidFill>
        <a:latin typeface="+mn-lt"/>
        <a:ea typeface="+mn-ea"/>
        <a:cs typeface="+mn-cs"/>
      </a:defRPr>
    </a:lvl2pPr>
    <a:lvl3pPr marL="816351" algn="l" defTabSz="408176" rtl="0" eaLnBrk="1" latinLnBrk="0" hangingPunct="1">
      <a:defRPr sz="1600" kern="1200">
        <a:solidFill>
          <a:schemeClr val="tx1"/>
        </a:solidFill>
        <a:latin typeface="+mn-lt"/>
        <a:ea typeface="+mn-ea"/>
        <a:cs typeface="+mn-cs"/>
      </a:defRPr>
    </a:lvl3pPr>
    <a:lvl4pPr marL="1224527" algn="l" defTabSz="408176" rtl="0" eaLnBrk="1" latinLnBrk="0" hangingPunct="1">
      <a:defRPr sz="1600" kern="1200">
        <a:solidFill>
          <a:schemeClr val="tx1"/>
        </a:solidFill>
        <a:latin typeface="+mn-lt"/>
        <a:ea typeface="+mn-ea"/>
        <a:cs typeface="+mn-cs"/>
      </a:defRPr>
    </a:lvl4pPr>
    <a:lvl5pPr marL="1632703" algn="l" defTabSz="408176" rtl="0" eaLnBrk="1" latinLnBrk="0" hangingPunct="1">
      <a:defRPr sz="1600" kern="1200">
        <a:solidFill>
          <a:schemeClr val="tx1"/>
        </a:solidFill>
        <a:latin typeface="+mn-lt"/>
        <a:ea typeface="+mn-ea"/>
        <a:cs typeface="+mn-cs"/>
      </a:defRPr>
    </a:lvl5pPr>
    <a:lvl6pPr marL="2040878" algn="l" defTabSz="408176" rtl="0" eaLnBrk="1" latinLnBrk="0" hangingPunct="1">
      <a:defRPr sz="1600" kern="1200">
        <a:solidFill>
          <a:schemeClr val="tx1"/>
        </a:solidFill>
        <a:latin typeface="+mn-lt"/>
        <a:ea typeface="+mn-ea"/>
        <a:cs typeface="+mn-cs"/>
      </a:defRPr>
    </a:lvl6pPr>
    <a:lvl7pPr marL="2449054" algn="l" defTabSz="408176" rtl="0" eaLnBrk="1" latinLnBrk="0" hangingPunct="1">
      <a:defRPr sz="1600" kern="1200">
        <a:solidFill>
          <a:schemeClr val="tx1"/>
        </a:solidFill>
        <a:latin typeface="+mn-lt"/>
        <a:ea typeface="+mn-ea"/>
        <a:cs typeface="+mn-cs"/>
      </a:defRPr>
    </a:lvl7pPr>
    <a:lvl8pPr marL="2857229" algn="l" defTabSz="408176" rtl="0" eaLnBrk="1" latinLnBrk="0" hangingPunct="1">
      <a:defRPr sz="1600" kern="1200">
        <a:solidFill>
          <a:schemeClr val="tx1"/>
        </a:solidFill>
        <a:latin typeface="+mn-lt"/>
        <a:ea typeface="+mn-ea"/>
        <a:cs typeface="+mn-cs"/>
      </a:defRPr>
    </a:lvl8pPr>
    <a:lvl9pPr marL="3265405" algn="l" defTabSz="408176" rtl="0" eaLnBrk="1" latinLnBrk="0" hangingPunct="1">
      <a:defRPr sz="1600" kern="1200">
        <a:solidFill>
          <a:schemeClr val="tx1"/>
        </a:solidFill>
        <a:latin typeface="+mn-lt"/>
        <a:ea typeface="+mn-ea"/>
        <a:cs typeface="+mn-cs"/>
      </a:defRPr>
    </a:lvl9pPr>
  </p:defaultTextStyle>
  <p:extLst>
    <p:ext uri="{521415D9-36F7-43E2-AB2F-B90AF26B5E84}">
      <p14:sectionLst xmlns:p14="http://schemas.microsoft.com/office/powerpoint/2010/main">
        <p14:section name="Overall AS/VX Story" id="{2BD7E88D-CCBC-4990-A686-00EF4C839E5E}">
          <p14:sldIdLst>
            <p14:sldId id="707"/>
            <p14:sldId id="739"/>
            <p14:sldId id="728"/>
            <p14:sldId id="564"/>
          </p14:sldIdLst>
        </p14:section>
        <p14:section name="More flights" id="{92B04585-6C64-4C28-AF0C-00F90D32F188}">
          <p14:sldIdLst>
            <p14:sldId id="519"/>
            <p14:sldId id="722"/>
            <p14:sldId id="584"/>
            <p14:sldId id="659"/>
          </p14:sldIdLst>
        </p14:section>
        <p14:section name="Low Fares" id="{18D9F5B0-100D-4D43-BE26-FCB7FCEC9AFF}">
          <p14:sldIdLst>
            <p14:sldId id="569"/>
            <p14:sldId id="625"/>
          </p14:sldIdLst>
        </p14:section>
        <p14:section name="More rewards" id="{0B757001-594C-40FC-87EF-C6EE07204C1B}">
          <p14:sldIdLst>
            <p14:sldId id="566"/>
            <p14:sldId id="726"/>
            <p14:sldId id="727"/>
            <p14:sldId id="680"/>
            <p14:sldId id="724"/>
          </p14:sldIdLst>
        </p14:section>
        <p14:section name="More to love" id="{FCB7E54D-2C08-47FF-947D-501E61C5065C}">
          <p14:sldIdLst>
            <p14:sldId id="567"/>
            <p14:sldId id="729"/>
            <p14:sldId id="730"/>
            <p14:sldId id="731"/>
            <p14:sldId id="732"/>
            <p14:sldId id="733"/>
            <p14:sldId id="734"/>
            <p14:sldId id="660"/>
            <p14:sldId id="704"/>
            <p14:sldId id="703"/>
            <p14:sldId id="737"/>
            <p14:sldId id="717"/>
            <p14:sldId id="718"/>
            <p14:sldId id="698"/>
            <p14:sldId id="736"/>
          </p14:sldIdLst>
        </p14:section>
      </p14:sectionLst>
    </p:ext>
    <p:ext uri="{EFAFB233-063F-42B5-8137-9DF3F51BA10A}">
      <p15:sldGuideLst xmlns:p15="http://schemas.microsoft.com/office/powerpoint/2012/main">
        <p15:guide id="1" orient="horz" pos="2268" userDrawn="1">
          <p15:clr>
            <a:srgbClr val="A4A3A4"/>
          </p15:clr>
        </p15:guide>
        <p15:guide id="2" pos="2136" userDrawn="1">
          <p15:clr>
            <a:srgbClr val="A4A3A4"/>
          </p15:clr>
        </p15:guide>
        <p15:guide id="3" pos="36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l Moudy" initials="LM" lastIdx="85" clrIdx="0">
    <p:extLst/>
  </p:cmAuthor>
  <p:cmAuthor id="2" name="Judi Lee" initials="JL" lastIdx="9" clrIdx="1">
    <p:extLst/>
  </p:cmAuthor>
  <p:cmAuthor id="3" name="Caitlyn Ryan" initials="CR" lastIdx="4" clrIdx="2">
    <p:extLst/>
  </p:cmAuthor>
  <p:cmAuthor id="4" name="Shelley Williams" initials="SW" lastIdx="1" clrIdx="3">
    <p:extLst/>
  </p:cmAuthor>
  <p:cmAuthor id="5" name="Shelley Williams" initials="SW [2]" lastIdx="1" clrIdx="4">
    <p:extLst/>
  </p:cmAuthor>
  <p:cmAuthor id="6" name="Shelley Williams" initials="SW [3]" lastIdx="1" clrIdx="5">
    <p:extLst/>
  </p:cmAuthor>
  <p:cmAuthor id="7" name="Shelley Williams" initials="SW [4]" lastIdx="1" clrIdx="6">
    <p:extLst/>
  </p:cmAuthor>
  <p:cmAuthor id="8" name="Shelley Williams" initials="SW [5]" lastIdx="1" clrIdx="7">
    <p:extLst/>
  </p:cmAuthor>
  <p:cmAuthor id="9" name="Shelley Williams" initials="SW [6]" lastIdx="1" clrIdx="8">
    <p:extLst/>
  </p:cmAuthor>
  <p:cmAuthor id="10" name="Shelley Williams" initials="SW [7]" lastIdx="1" clrIdx="9">
    <p:extLst/>
  </p:cmAuthor>
  <p:cmAuthor id="11" name="Shelley Williams" initials="SW [8]" lastIdx="1" clrIdx="10">
    <p:extLst/>
  </p:cmAuthor>
  <p:cmAuthor id="12" name="Shelley Williams" initials="SW [9]" lastIdx="1" clrIdx="11">
    <p:extLst/>
  </p:cmAuthor>
  <p:cmAuthor id="13" name="Shelley Williams" initials="SW [10]" lastIdx="1" clrIdx="12">
    <p:extLst/>
  </p:cmAuthor>
  <p:cmAuthor id="14" name="Shelley Williams" initials="SW [11]" lastIdx="1" clrIdx="13">
    <p:extLst/>
  </p:cmAuthor>
  <p:cmAuthor id="15" name="Shelley Williams" initials="SW [12]" lastIdx="1" clrIdx="14">
    <p:extLst/>
  </p:cmAuthor>
  <p:cmAuthor id="16" name="Shelley Williams" initials="SW [13]" lastIdx="1" clrIdx="15">
    <p:extLst/>
  </p:cmAuthor>
  <p:cmAuthor id="17" name="Shelley Williams" initials="SW [14]" lastIdx="1" clrIdx="16">
    <p:extLst/>
  </p:cmAuthor>
  <p:cmAuthor id="18" name="Shelley Williams" initials="SW [15]" lastIdx="1" clrIdx="17">
    <p:extLst/>
  </p:cmAuthor>
  <p:cmAuthor id="19" name="Shelley Williams" initials="SW [16]" lastIdx="1" clrIdx="18">
    <p:extLst/>
  </p:cmAuthor>
  <p:cmAuthor id="20" name="Shelley Williams" initials="SW [17]" lastIdx="1" clrIdx="19">
    <p:extLst/>
  </p:cmAuthor>
  <p:cmAuthor id="21" name="Shelley Williams" initials="SW [18]" lastIdx="1" clrIdx="20">
    <p:extLst/>
  </p:cmAuthor>
  <p:cmAuthor id="22" name="Shelley Williams" initials="SW [19]" lastIdx="0" clrIdx="21">
    <p:extLst/>
  </p:cmAuthor>
  <p:cmAuthor id="23" name="Shelley Williams" initials="SW [20]" lastIdx="1" clrIdx="22">
    <p:extLst/>
  </p:cmAuthor>
  <p:cmAuthor id="24" name="Laurel Weisert" initials="LW" lastIdx="10" clrIdx="23">
    <p:extLst>
      <p:ext uri="{19B8F6BF-5375-455C-9EA6-DF929625EA0E}">
        <p15:presenceInfo xmlns:p15="http://schemas.microsoft.com/office/powerpoint/2012/main" userId="S-1-5-21-156851720-5275418-1982612992-299284" providerId="AD"/>
      </p:ext>
    </p:extLst>
  </p:cmAuthor>
  <p:cmAuthor id="25" name="Sylvia Tedjo" initials="ST" lastIdx="8" clrIdx="24">
    <p:extLst>
      <p:ext uri="{19B8F6BF-5375-455C-9EA6-DF929625EA0E}">
        <p15:presenceInfo xmlns:p15="http://schemas.microsoft.com/office/powerpoint/2012/main" userId="S-1-5-21-383413107-1061881802-891584314-8984" providerId="AD"/>
      </p:ext>
    </p:extLst>
  </p:cmAuthor>
  <p:cmAuthor id="26" name="Todd Arbuckle" initials="TA" lastIdx="1" clrIdx="25">
    <p:extLst>
      <p:ext uri="{19B8F6BF-5375-455C-9EA6-DF929625EA0E}">
        <p15:presenceInfo xmlns:p15="http://schemas.microsoft.com/office/powerpoint/2012/main" userId="S-1-5-21-383413107-1061881802-891584314-4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4AE"/>
    <a:srgbClr val="000000"/>
    <a:srgbClr val="CDD0D5"/>
    <a:srgbClr val="C2C2C2"/>
    <a:srgbClr val="7F7F7F"/>
    <a:srgbClr val="656565"/>
    <a:srgbClr val="A6A6A6"/>
    <a:srgbClr val="0D5479"/>
    <a:srgbClr val="DE1F26"/>
    <a:srgbClr val="8200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268"/>
        <p:guide pos="2136"/>
        <p:guide pos="360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SLA Avg fare</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9769-44C8-BD07-BD710F42FE11}"/>
              </c:ext>
            </c:extLst>
          </c:dPt>
          <c:dLbls>
            <c:dLbl>
              <c:idx val="0"/>
              <c:layout>
                <c:manualLayout>
                  <c:x val="-1.565276250105762E-2"/>
                  <c:y val="0.31633043234742897"/>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0053348533360644"/>
                      <c:h val="0.26092985933090629"/>
                    </c:manualLayout>
                  </c15:layout>
                </c:ext>
                <c:ext xmlns:c16="http://schemas.microsoft.com/office/drawing/2014/chart" uri="{C3380CC4-5D6E-409C-BE32-E72D297353CC}">
                  <c16:uniqueId val="{00000002-9769-44C8-BD07-BD710F42FE11}"/>
                </c:ext>
              </c:extLst>
            </c:dLbl>
            <c:dLbl>
              <c:idx val="1"/>
              <c:layout>
                <c:manualLayout>
                  <c:x val="9.9972835888689493E-3"/>
                  <c:y val="0.25220939876349069"/>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fld id="{F8C07F2F-BC2F-4507-BBA5-BC3DD2C1EAD9}" type="VALUE">
                      <a:rPr lang="en-US" smtClean="0"/>
                      <a:pPr>
                        <a:defRPr sz="1100" b="1">
                          <a:solidFill>
                            <a:schemeClr val="bg1"/>
                          </a:solidFill>
                        </a:defRPr>
                      </a:pPr>
                      <a:t>[VALUE]</a:t>
                    </a:fld>
                    <a:endParaRPr lang="en-US"/>
                  </a:p>
                </c:rich>
              </c:tx>
              <c:numFmt formatCode="&quot;$&quot;#,##0" sourceLinked="0"/>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235383704205093"/>
                      <c:h val="0.35497404192068244"/>
                    </c:manualLayout>
                  </c15:layout>
                  <c15:dlblFieldTable/>
                  <c15:showDataLabelsRange val="0"/>
                </c:ext>
                <c:ext xmlns:c16="http://schemas.microsoft.com/office/drawing/2014/chart" uri="{C3380CC4-5D6E-409C-BE32-E72D297353CC}">
                  <c16:uniqueId val="{00000001-9769-44C8-BD07-BD710F42FE11}"/>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AS/VX</c:v>
                </c:pt>
                <c:pt idx="1">
                  <c:v>AA</c:v>
                </c:pt>
              </c:strCache>
            </c:strRef>
          </c:cat>
          <c:val>
            <c:numRef>
              <c:f>Sheet1!$B$2:$B$3</c:f>
              <c:numCache>
                <c:formatCode>General</c:formatCode>
                <c:ptCount val="2"/>
                <c:pt idx="0">
                  <c:v>404</c:v>
                </c:pt>
                <c:pt idx="1">
                  <c:v>472</c:v>
                </c:pt>
              </c:numCache>
            </c:numRef>
          </c:val>
          <c:extLst>
            <c:ext xmlns:c16="http://schemas.microsoft.com/office/drawing/2014/chart" uri="{C3380CC4-5D6E-409C-BE32-E72D297353CC}">
              <c16:uniqueId val="{00000003-9769-44C8-BD07-BD710F42FE11}"/>
            </c:ext>
          </c:extLst>
        </c:ser>
        <c:dLbls>
          <c:showLegendKey val="0"/>
          <c:showVal val="0"/>
          <c:showCatName val="0"/>
          <c:showSerName val="0"/>
          <c:showPercent val="0"/>
          <c:showBubbleSize val="0"/>
        </c:dLbls>
        <c:gapWidth val="0"/>
        <c:overlap val="-30"/>
        <c:axId val="377394104"/>
        <c:axId val="218994384"/>
      </c:barChart>
      <c:catAx>
        <c:axId val="377394104"/>
        <c:scaling>
          <c:orientation val="minMax"/>
        </c:scaling>
        <c:delete val="1"/>
        <c:axPos val="b"/>
        <c:numFmt formatCode="General" sourceLinked="1"/>
        <c:majorTickMark val="none"/>
        <c:minorTickMark val="none"/>
        <c:tickLblPos val="nextTo"/>
        <c:crossAx val="218994384"/>
        <c:crosses val="autoZero"/>
        <c:auto val="1"/>
        <c:lblAlgn val="ctr"/>
        <c:lblOffset val="100"/>
        <c:noMultiLvlLbl val="0"/>
      </c:catAx>
      <c:valAx>
        <c:axId val="218994384"/>
        <c:scaling>
          <c:orientation val="minMax"/>
        </c:scaling>
        <c:delete val="1"/>
        <c:axPos val="l"/>
        <c:numFmt formatCode="General" sourceLinked="1"/>
        <c:majorTickMark val="none"/>
        <c:minorTickMark val="none"/>
        <c:tickLblPos val="nextTo"/>
        <c:crossAx val="377394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SLA Avg fare</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82AB-41E3-A488-E7893BF9DEBB}"/>
              </c:ext>
            </c:extLst>
          </c:dPt>
          <c:dLbls>
            <c:dLbl>
              <c:idx val="0"/>
              <c:layout>
                <c:manualLayout>
                  <c:x val="-1.565276250105762E-2"/>
                  <c:y val="0.31633043234742897"/>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0053348533360644"/>
                      <c:h val="0.26092985933090629"/>
                    </c:manualLayout>
                  </c15:layout>
                </c:ext>
                <c:ext xmlns:c16="http://schemas.microsoft.com/office/drawing/2014/chart" uri="{C3380CC4-5D6E-409C-BE32-E72D297353CC}">
                  <c16:uniqueId val="{00000002-82AB-41E3-A488-E7893BF9DEBB}"/>
                </c:ext>
              </c:extLst>
            </c:dLbl>
            <c:dLbl>
              <c:idx val="1"/>
              <c:layout>
                <c:manualLayout>
                  <c:x val="9.9972835888689493E-3"/>
                  <c:y val="0.25220939876349069"/>
                </c:manualLayout>
              </c:layout>
              <c:numFmt formatCode="&quot;$&quot;#,##0" sourceLinked="0"/>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235383704205093"/>
                      <c:h val="0.35497404192068244"/>
                    </c:manualLayout>
                  </c15:layout>
                </c:ext>
                <c:ext xmlns:c16="http://schemas.microsoft.com/office/drawing/2014/chart" uri="{C3380CC4-5D6E-409C-BE32-E72D297353CC}">
                  <c16:uniqueId val="{00000001-82AB-41E3-A488-E7893BF9DEBB}"/>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AS/VX</c:v>
                </c:pt>
                <c:pt idx="1">
                  <c:v>AA</c:v>
                </c:pt>
              </c:strCache>
            </c:strRef>
          </c:cat>
          <c:val>
            <c:numRef>
              <c:f>Sheet1!$B$2:$B$3</c:f>
              <c:numCache>
                <c:formatCode>General</c:formatCode>
                <c:ptCount val="2"/>
                <c:pt idx="0">
                  <c:v>371</c:v>
                </c:pt>
                <c:pt idx="1">
                  <c:v>408</c:v>
                </c:pt>
              </c:numCache>
            </c:numRef>
          </c:val>
          <c:extLst>
            <c:ext xmlns:c16="http://schemas.microsoft.com/office/drawing/2014/chart" uri="{C3380CC4-5D6E-409C-BE32-E72D297353CC}">
              <c16:uniqueId val="{00000003-82AB-41E3-A488-E7893BF9DEBB}"/>
            </c:ext>
          </c:extLst>
        </c:ser>
        <c:dLbls>
          <c:showLegendKey val="0"/>
          <c:showVal val="0"/>
          <c:showCatName val="0"/>
          <c:showSerName val="0"/>
          <c:showPercent val="0"/>
          <c:showBubbleSize val="0"/>
        </c:dLbls>
        <c:gapWidth val="0"/>
        <c:overlap val="-30"/>
        <c:axId val="377394104"/>
        <c:axId val="218994384"/>
      </c:barChart>
      <c:catAx>
        <c:axId val="377394104"/>
        <c:scaling>
          <c:orientation val="minMax"/>
        </c:scaling>
        <c:delete val="1"/>
        <c:axPos val="b"/>
        <c:numFmt formatCode="General" sourceLinked="1"/>
        <c:majorTickMark val="none"/>
        <c:minorTickMark val="none"/>
        <c:tickLblPos val="nextTo"/>
        <c:crossAx val="218994384"/>
        <c:crosses val="autoZero"/>
        <c:auto val="1"/>
        <c:lblAlgn val="ctr"/>
        <c:lblOffset val="100"/>
        <c:noMultiLvlLbl val="0"/>
      </c:catAx>
      <c:valAx>
        <c:axId val="218994384"/>
        <c:scaling>
          <c:orientation val="minMax"/>
        </c:scaling>
        <c:delete val="1"/>
        <c:axPos val="l"/>
        <c:numFmt formatCode="General" sourceLinked="1"/>
        <c:majorTickMark val="none"/>
        <c:minorTickMark val="none"/>
        <c:tickLblPos val="nextTo"/>
        <c:crossAx val="377394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SLA Avg fare</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3DAC-4594-BAC1-2C319DD329AF}"/>
              </c:ext>
            </c:extLst>
          </c:dPt>
          <c:dLbls>
            <c:dLbl>
              <c:idx val="0"/>
              <c:layout>
                <c:manualLayout>
                  <c:x val="-4.3418046766802781E-3"/>
                  <c:y val="0.25648413433575329"/>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0053348533360644"/>
                      <c:h val="0.26092985933090629"/>
                    </c:manualLayout>
                  </c15:layout>
                </c:ext>
                <c:ext xmlns:c16="http://schemas.microsoft.com/office/drawing/2014/chart" uri="{C3380CC4-5D6E-409C-BE32-E72D297353CC}">
                  <c16:uniqueId val="{00000002-3DAC-4594-BAC1-2C319DD329AF}"/>
                </c:ext>
              </c:extLst>
            </c:dLbl>
            <c:dLbl>
              <c:idx val="1"/>
              <c:layout>
                <c:manualLayout>
                  <c:x val="9.9972835888689493E-3"/>
                  <c:y val="0.25220939876349069"/>
                </c:manualLayout>
              </c:layout>
              <c:numFmt formatCode="&quot;$&quot;#,##0" sourceLinked="0"/>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235383704205093"/>
                      <c:h val="0.35497404192068244"/>
                    </c:manualLayout>
                  </c15:layout>
                </c:ext>
                <c:ext xmlns:c16="http://schemas.microsoft.com/office/drawing/2014/chart" uri="{C3380CC4-5D6E-409C-BE32-E72D297353CC}">
                  <c16:uniqueId val="{00000001-3DAC-4594-BAC1-2C319DD329AF}"/>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AS/VX</c:v>
                </c:pt>
                <c:pt idx="1">
                  <c:v>AA</c:v>
                </c:pt>
              </c:strCache>
            </c:strRef>
          </c:cat>
          <c:val>
            <c:numRef>
              <c:f>Sheet1!$B$2:$B$3</c:f>
              <c:numCache>
                <c:formatCode>General</c:formatCode>
                <c:ptCount val="2"/>
                <c:pt idx="0">
                  <c:v>382</c:v>
                </c:pt>
                <c:pt idx="1">
                  <c:v>419</c:v>
                </c:pt>
              </c:numCache>
            </c:numRef>
          </c:val>
          <c:extLst>
            <c:ext xmlns:c16="http://schemas.microsoft.com/office/drawing/2014/chart" uri="{C3380CC4-5D6E-409C-BE32-E72D297353CC}">
              <c16:uniqueId val="{00000003-3DAC-4594-BAC1-2C319DD329AF}"/>
            </c:ext>
          </c:extLst>
        </c:ser>
        <c:dLbls>
          <c:showLegendKey val="0"/>
          <c:showVal val="0"/>
          <c:showCatName val="0"/>
          <c:showSerName val="0"/>
          <c:showPercent val="0"/>
          <c:showBubbleSize val="0"/>
        </c:dLbls>
        <c:gapWidth val="0"/>
        <c:overlap val="-30"/>
        <c:axId val="377394104"/>
        <c:axId val="218994384"/>
      </c:barChart>
      <c:catAx>
        <c:axId val="377394104"/>
        <c:scaling>
          <c:orientation val="minMax"/>
        </c:scaling>
        <c:delete val="1"/>
        <c:axPos val="b"/>
        <c:numFmt formatCode="General" sourceLinked="1"/>
        <c:majorTickMark val="none"/>
        <c:minorTickMark val="none"/>
        <c:tickLblPos val="nextTo"/>
        <c:crossAx val="218994384"/>
        <c:crosses val="autoZero"/>
        <c:auto val="1"/>
        <c:lblAlgn val="ctr"/>
        <c:lblOffset val="100"/>
        <c:noMultiLvlLbl val="0"/>
      </c:catAx>
      <c:valAx>
        <c:axId val="218994384"/>
        <c:scaling>
          <c:orientation val="minMax"/>
        </c:scaling>
        <c:delete val="1"/>
        <c:axPos val="l"/>
        <c:numFmt formatCode="General" sourceLinked="1"/>
        <c:majorTickMark val="none"/>
        <c:minorTickMark val="none"/>
        <c:tickLblPos val="nextTo"/>
        <c:crossAx val="377394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SLA Avg fare</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571A-49E9-93CB-98F510361F29}"/>
              </c:ext>
            </c:extLst>
          </c:dPt>
          <c:dLbls>
            <c:dLbl>
              <c:idx val="0"/>
              <c:layout>
                <c:manualLayout>
                  <c:x val="-1.565276250105762E-2"/>
                  <c:y val="0.31633043234742897"/>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0053348533360644"/>
                      <c:h val="0.26092985933090629"/>
                    </c:manualLayout>
                  </c15:layout>
                </c:ext>
                <c:ext xmlns:c16="http://schemas.microsoft.com/office/drawing/2014/chart" uri="{C3380CC4-5D6E-409C-BE32-E72D297353CC}">
                  <c16:uniqueId val="{00000002-571A-49E9-93CB-98F510361F29}"/>
                </c:ext>
              </c:extLst>
            </c:dLbl>
            <c:dLbl>
              <c:idx val="1"/>
              <c:layout>
                <c:manualLayout>
                  <c:x val="9.9972835888689493E-3"/>
                  <c:y val="0.25220939876349069"/>
                </c:manualLayout>
              </c:layout>
              <c:numFmt formatCode="&quot;$&quot;#,##0" sourceLinked="0"/>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42235383704205093"/>
                      <c:h val="0.35497404192068244"/>
                    </c:manualLayout>
                  </c15:layout>
                </c:ext>
                <c:ext xmlns:c16="http://schemas.microsoft.com/office/drawing/2014/chart" uri="{C3380CC4-5D6E-409C-BE32-E72D297353CC}">
                  <c16:uniqueId val="{00000001-571A-49E9-93CB-98F510361F29}"/>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AS/VX</c:v>
                </c:pt>
                <c:pt idx="1">
                  <c:v>AA</c:v>
                </c:pt>
              </c:strCache>
            </c:strRef>
          </c:cat>
          <c:val>
            <c:numRef>
              <c:f>Sheet1!$B$2:$B$3</c:f>
              <c:numCache>
                <c:formatCode>General</c:formatCode>
                <c:ptCount val="2"/>
                <c:pt idx="0">
                  <c:v>396</c:v>
                </c:pt>
                <c:pt idx="1">
                  <c:v>437</c:v>
                </c:pt>
              </c:numCache>
            </c:numRef>
          </c:val>
          <c:extLst>
            <c:ext xmlns:c16="http://schemas.microsoft.com/office/drawing/2014/chart" uri="{C3380CC4-5D6E-409C-BE32-E72D297353CC}">
              <c16:uniqueId val="{00000003-571A-49E9-93CB-98F510361F29}"/>
            </c:ext>
          </c:extLst>
        </c:ser>
        <c:dLbls>
          <c:showLegendKey val="0"/>
          <c:showVal val="0"/>
          <c:showCatName val="0"/>
          <c:showSerName val="0"/>
          <c:showPercent val="0"/>
          <c:showBubbleSize val="0"/>
        </c:dLbls>
        <c:gapWidth val="0"/>
        <c:overlap val="-30"/>
        <c:axId val="377394104"/>
        <c:axId val="218994384"/>
      </c:barChart>
      <c:catAx>
        <c:axId val="377394104"/>
        <c:scaling>
          <c:orientation val="minMax"/>
        </c:scaling>
        <c:delete val="1"/>
        <c:axPos val="b"/>
        <c:numFmt formatCode="General" sourceLinked="1"/>
        <c:majorTickMark val="none"/>
        <c:minorTickMark val="none"/>
        <c:tickLblPos val="nextTo"/>
        <c:crossAx val="218994384"/>
        <c:crosses val="autoZero"/>
        <c:auto val="1"/>
        <c:lblAlgn val="ctr"/>
        <c:lblOffset val="100"/>
        <c:noMultiLvlLbl val="0"/>
      </c:catAx>
      <c:valAx>
        <c:axId val="218994384"/>
        <c:scaling>
          <c:orientation val="minMax"/>
        </c:scaling>
        <c:delete val="1"/>
        <c:axPos val="l"/>
        <c:numFmt formatCode="General" sourceLinked="1"/>
        <c:majorTickMark val="none"/>
        <c:minorTickMark val="none"/>
        <c:tickLblPos val="nextTo"/>
        <c:crossAx val="377394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0" tIns="47110" rIns="94220" bIns="47110" rtlCol="0"/>
          <a:lstStyle>
            <a:lvl1pPr algn="l">
              <a:defRPr sz="1200"/>
            </a:lvl1pPr>
          </a:lstStyle>
          <a:p>
            <a:endParaRPr lang="en-US"/>
          </a:p>
        </p:txBody>
      </p:sp>
      <p:sp>
        <p:nvSpPr>
          <p:cNvPr id="3" name="Date Placeholder 2"/>
          <p:cNvSpPr>
            <a:spLocks noGrp="1"/>
          </p:cNvSpPr>
          <p:nvPr>
            <p:ph type="dt" sz="quarter" idx="1"/>
          </p:nvPr>
        </p:nvSpPr>
        <p:spPr>
          <a:xfrm>
            <a:off x="4023094" y="0"/>
            <a:ext cx="3077739" cy="469424"/>
          </a:xfrm>
          <a:prstGeom prst="rect">
            <a:avLst/>
          </a:prstGeom>
        </p:spPr>
        <p:txBody>
          <a:bodyPr vert="horz" lIns="94220" tIns="47110" rIns="94220" bIns="47110" rtlCol="0"/>
          <a:lstStyle>
            <a:lvl1pPr algn="r">
              <a:defRPr sz="1200"/>
            </a:lvl1pPr>
          </a:lstStyle>
          <a:p>
            <a:fld id="{CB97EE61-C6D4-8E47-A68E-D466C20E9ED5}" type="datetimeFigureOut">
              <a:rPr lang="en-US" smtClean="0"/>
              <a:t>9/11/2017</a:t>
            </a:fld>
            <a:endParaRPr lang="en-US"/>
          </a:p>
        </p:txBody>
      </p:sp>
      <p:sp>
        <p:nvSpPr>
          <p:cNvPr id="4" name="Footer Placeholder 3"/>
          <p:cNvSpPr>
            <a:spLocks noGrp="1"/>
          </p:cNvSpPr>
          <p:nvPr>
            <p:ph type="ftr" sz="quarter" idx="2"/>
          </p:nvPr>
        </p:nvSpPr>
        <p:spPr>
          <a:xfrm>
            <a:off x="0" y="8917423"/>
            <a:ext cx="3077739" cy="469424"/>
          </a:xfrm>
          <a:prstGeom prst="rect">
            <a:avLst/>
          </a:prstGeom>
        </p:spPr>
        <p:txBody>
          <a:bodyPr vert="horz" lIns="94220" tIns="47110" rIns="94220" bIns="47110" rtlCol="0" anchor="b"/>
          <a:lstStyle>
            <a:lvl1pPr algn="l">
              <a:defRPr sz="1200"/>
            </a:lvl1pPr>
          </a:lstStyle>
          <a:p>
            <a:endParaRPr lang="en-US"/>
          </a:p>
        </p:txBody>
      </p:sp>
      <p:sp>
        <p:nvSpPr>
          <p:cNvPr id="5" name="Slide Number Placeholder 4"/>
          <p:cNvSpPr>
            <a:spLocks noGrp="1"/>
          </p:cNvSpPr>
          <p:nvPr>
            <p:ph type="sldNum" sz="quarter" idx="3"/>
          </p:nvPr>
        </p:nvSpPr>
        <p:spPr>
          <a:xfrm>
            <a:off x="4023094" y="8917423"/>
            <a:ext cx="3077739" cy="469424"/>
          </a:xfrm>
          <a:prstGeom prst="rect">
            <a:avLst/>
          </a:prstGeom>
        </p:spPr>
        <p:txBody>
          <a:bodyPr vert="horz" lIns="94220" tIns="47110" rIns="94220" bIns="47110" rtlCol="0" anchor="b"/>
          <a:lstStyle>
            <a:lvl1pPr algn="r">
              <a:defRPr sz="1200"/>
            </a:lvl1pPr>
          </a:lstStyle>
          <a:p>
            <a:fld id="{41F5ACB0-B897-6E41-B9D6-9D17F392AAA4}" type="slidenum">
              <a:rPr lang="en-US" smtClean="0"/>
              <a:t>‹#›</a:t>
            </a:fld>
            <a:endParaRPr lang="en-US"/>
          </a:p>
        </p:txBody>
      </p:sp>
    </p:spTree>
    <p:extLst>
      <p:ext uri="{BB962C8B-B14F-4D97-AF65-F5344CB8AC3E}">
        <p14:creationId xmlns:p14="http://schemas.microsoft.com/office/powerpoint/2010/main" val="2874307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0" tIns="47110" rIns="94220" bIns="47110" rtlCol="0"/>
          <a:lstStyle>
            <a:lvl1pPr algn="l">
              <a:defRPr sz="1200"/>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20" tIns="47110" rIns="94220" bIns="47110" rtlCol="0"/>
          <a:lstStyle>
            <a:lvl1pPr algn="r">
              <a:defRPr sz="1200"/>
            </a:lvl1pPr>
          </a:lstStyle>
          <a:p>
            <a:fld id="{C290BBF4-9B8E-6042-9251-6086AE8410FD}" type="datetimeFigureOut">
              <a:rPr lang="en-US" smtClean="0"/>
              <a:t>9/11/2017</a:t>
            </a:fld>
            <a:endParaRPr lang="en-US"/>
          </a:p>
        </p:txBody>
      </p:sp>
      <p:sp>
        <p:nvSpPr>
          <p:cNvPr id="4" name="Slide Image Placeholder 3"/>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4220" tIns="47110" rIns="94220" bIns="47110" rtlCol="0" anchor="ctr"/>
          <a:lstStyle/>
          <a:p>
            <a:endParaRPr lang="en-US"/>
          </a:p>
        </p:txBody>
      </p:sp>
      <p:sp>
        <p:nvSpPr>
          <p:cNvPr id="5" name="Notes Placeholder 4"/>
          <p:cNvSpPr>
            <a:spLocks noGrp="1"/>
          </p:cNvSpPr>
          <p:nvPr>
            <p:ph type="body" sz="quarter" idx="3"/>
          </p:nvPr>
        </p:nvSpPr>
        <p:spPr>
          <a:xfrm>
            <a:off x="710248" y="4459528"/>
            <a:ext cx="5681980" cy="4224814"/>
          </a:xfrm>
          <a:prstGeom prst="rect">
            <a:avLst/>
          </a:prstGeom>
        </p:spPr>
        <p:txBody>
          <a:bodyPr vert="horz" lIns="94220" tIns="47110" rIns="94220" bIns="471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220" tIns="47110" rIns="94220" bIns="47110" rtlCol="0" anchor="b"/>
          <a:lstStyle>
            <a:lvl1pPr algn="l">
              <a:defRPr sz="1200"/>
            </a:lvl1pPr>
          </a:lstStyle>
          <a:p>
            <a:endParaRPr lang="en-US"/>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220" tIns="47110" rIns="94220" bIns="47110" rtlCol="0" anchor="b"/>
          <a:lstStyle>
            <a:lvl1pPr algn="r">
              <a:defRPr sz="1200"/>
            </a:lvl1pPr>
          </a:lstStyle>
          <a:p>
            <a:fld id="{10B12590-1DA7-7C43-9336-05C222DAFEE7}" type="slidenum">
              <a:rPr lang="en-US" smtClean="0"/>
              <a:t>‹#›</a:t>
            </a:fld>
            <a:endParaRPr lang="en-US"/>
          </a:p>
        </p:txBody>
      </p:sp>
    </p:spTree>
    <p:extLst>
      <p:ext uri="{BB962C8B-B14F-4D97-AF65-F5344CB8AC3E}">
        <p14:creationId xmlns:p14="http://schemas.microsoft.com/office/powerpoint/2010/main" val="19743871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113" indent="-173113">
              <a:buFont typeface="Arial" panose="020B0604020202020204" pitchFamily="34" charset="0"/>
              <a:buChar char="•"/>
            </a:pPr>
            <a:r>
              <a:rPr lang="en-US"/>
              <a:t>As of X</a:t>
            </a:r>
            <a:r>
              <a:rPr lang="en-US" baseline="0"/>
              <a:t> date</a:t>
            </a:r>
            <a:r>
              <a:rPr lang="en-US"/>
              <a:t>,</a:t>
            </a:r>
            <a:r>
              <a:rPr lang="en-US" baseline="0"/>
              <a:t> we closed the acquisition of Virgin America. </a:t>
            </a:r>
          </a:p>
          <a:p>
            <a:pPr marL="173113" indent="-173113">
              <a:buFont typeface="Arial" panose="020B0604020202020204" pitchFamily="34" charset="0"/>
              <a:buChar char="•"/>
            </a:pPr>
            <a:r>
              <a:rPr lang="en-US" baseline="0"/>
              <a:t>There’s strength in numbers. That means </a:t>
            </a:r>
            <a:r>
              <a:rPr lang="en-US"/>
              <a:t>together, our flight options, award power, and incredible service puts us on a whole new level to serve your business.</a:t>
            </a:r>
          </a:p>
          <a:p>
            <a:pPr marL="173113" indent="-173113">
              <a:buFont typeface="Arial" panose="020B0604020202020204" pitchFamily="34" charset="0"/>
              <a:buChar char="•"/>
            </a:pPr>
            <a:r>
              <a:rPr lang="en-US" baseline="0"/>
              <a:t>"Different works" is about recognizing that while Alaska Airlines and Virgin America may seem different on the surface, fundamentally we are similar. Both airlines have always been about doing things a bit differently to offer something better for travelers. Alaska and Virgin America have built outstanding reputations for low fares, on-time performance, innovative products and experiences and award-winning customer service. Together, we equal more than the sum of our parts. Now with a bigger network, more flights and better rewards, we’re looking forward to showing all travelers how different works.</a:t>
            </a:r>
          </a:p>
        </p:txBody>
      </p:sp>
      <p:sp>
        <p:nvSpPr>
          <p:cNvPr id="4" name="Slide Number Placeholder 3"/>
          <p:cNvSpPr>
            <a:spLocks noGrp="1"/>
          </p:cNvSpPr>
          <p:nvPr>
            <p:ph type="sldNum" sz="quarter" idx="10"/>
          </p:nvPr>
        </p:nvSpPr>
        <p:spPr/>
        <p:txBody>
          <a:bodyPr/>
          <a:lstStyle/>
          <a:p>
            <a:pPr defTabSz="923270">
              <a:defRPr/>
            </a:pPr>
            <a:fld id="{10B12590-1DA7-7C43-9336-05C222DAFEE7}" type="slidenum">
              <a:rPr lang="en-US" sz="1800" kern="0">
                <a:solidFill>
                  <a:sysClr val="windowText" lastClr="000000"/>
                </a:solidFill>
              </a:rPr>
              <a:pPr defTabSz="923270">
                <a:defRPr/>
              </a:pPr>
              <a:t>1</a:t>
            </a:fld>
            <a:endParaRPr lang="en-US" sz="1800" kern="0">
              <a:solidFill>
                <a:sysClr val="windowText" lastClr="000000"/>
              </a:solidFill>
            </a:endParaRPr>
          </a:p>
        </p:txBody>
      </p:sp>
    </p:spTree>
    <p:extLst>
      <p:ext uri="{BB962C8B-B14F-4D97-AF65-F5344CB8AC3E}">
        <p14:creationId xmlns:p14="http://schemas.microsoft.com/office/powerpoint/2010/main" val="425928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10</a:t>
            </a:fld>
            <a:endParaRPr lang="en-US"/>
          </a:p>
        </p:txBody>
      </p:sp>
    </p:spTree>
    <p:extLst>
      <p:ext uri="{BB962C8B-B14F-4D97-AF65-F5344CB8AC3E}">
        <p14:creationId xmlns:p14="http://schemas.microsoft.com/office/powerpoint/2010/main" val="419293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11</a:t>
            </a:fld>
            <a:endParaRPr lang="en-US"/>
          </a:p>
        </p:txBody>
      </p:sp>
    </p:spTree>
    <p:extLst>
      <p:ext uri="{BB962C8B-B14F-4D97-AF65-F5344CB8AC3E}">
        <p14:creationId xmlns:p14="http://schemas.microsoft.com/office/powerpoint/2010/main" val="298903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911225"/>
            <a:ext cx="8093075" cy="4552950"/>
          </a:xfrm>
        </p:spPr>
      </p:sp>
      <p:sp>
        <p:nvSpPr>
          <p:cNvPr id="3" name="Notes Placeholder 2"/>
          <p:cNvSpPr>
            <a:spLocks noGrp="1"/>
          </p:cNvSpPr>
          <p:nvPr>
            <p:ph type="body" idx="1"/>
          </p:nvPr>
        </p:nvSpPr>
        <p:spPr/>
        <p:txBody>
          <a:bodyPr/>
          <a:lstStyle/>
          <a:p>
            <a:r>
              <a:rPr lang="en-US"/>
              <a:t>Alaska’s MP program is the only major domestic US airline program that still awards travelers based on the miles flown</a:t>
            </a:r>
            <a:r>
              <a:rPr lang="en-US" baseline="0"/>
              <a:t> very the dollars spent.  This more favorably impacts travelers booking in competitive fare levels.  As you, the buyer want to encourage the lowest logical fare, this can help keep compliance because guests are still awarded miles for the distance, even on the lowest priced fares.  </a:t>
            </a:r>
          </a:p>
          <a:p>
            <a:endParaRPr lang="en-US" baseline="0"/>
          </a:p>
          <a:p>
            <a:r>
              <a:rPr lang="en-US" baseline="0"/>
              <a:t>When time comes to redeem for awards, a shorter haul trip like SEASFO, one way, starts at 5,000 miles.  Very generous award levels.  </a:t>
            </a:r>
            <a:endParaRPr lang="en-US"/>
          </a:p>
        </p:txBody>
      </p:sp>
    </p:spTree>
    <p:extLst>
      <p:ext uri="{BB962C8B-B14F-4D97-AF65-F5344CB8AC3E}">
        <p14:creationId xmlns:p14="http://schemas.microsoft.com/office/powerpoint/2010/main" val="29225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911225"/>
            <a:ext cx="8093075" cy="4552950"/>
          </a:xfrm>
        </p:spPr>
      </p:sp>
      <p:sp>
        <p:nvSpPr>
          <p:cNvPr id="3" name="Notes Placeholder 2"/>
          <p:cNvSpPr>
            <a:spLocks noGrp="1"/>
          </p:cNvSpPr>
          <p:nvPr>
            <p:ph type="body" idx="1"/>
          </p:nvPr>
        </p:nvSpPr>
        <p:spPr/>
        <p:txBody>
          <a:bodyPr/>
          <a:lstStyle/>
          <a:p>
            <a:r>
              <a:rPr lang="en-US"/>
              <a:t>It’s easy to earn elite</a:t>
            </a:r>
            <a:r>
              <a:rPr lang="en-US" baseline="0"/>
              <a:t> status on Alaska Airlines.  Just four trans-con round trips earns MVP status, which comes with perks like better seats, early boarding and free checked bags.  </a:t>
            </a:r>
          </a:p>
          <a:p>
            <a:endParaRPr lang="en-US" baseline="0"/>
          </a:p>
          <a:p>
            <a:r>
              <a:rPr lang="en-US" baseline="0"/>
              <a:t>MVP Gold level would take 8 trans-con round trips and has the unique benefit of all change fees waived.  This offers your company substantial savings when compared to OA programs and fees.  </a:t>
            </a:r>
            <a:endParaRPr lang="en-US"/>
          </a:p>
        </p:txBody>
      </p:sp>
    </p:spTree>
    <p:extLst>
      <p:ext uri="{BB962C8B-B14F-4D97-AF65-F5344CB8AC3E}">
        <p14:creationId xmlns:p14="http://schemas.microsoft.com/office/powerpoint/2010/main" val="25493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14</a:t>
            </a:fld>
            <a:endParaRPr lang="en-US"/>
          </a:p>
        </p:txBody>
      </p:sp>
    </p:spTree>
    <p:extLst>
      <p:ext uri="{BB962C8B-B14F-4D97-AF65-F5344CB8AC3E}">
        <p14:creationId xmlns:p14="http://schemas.microsoft.com/office/powerpoint/2010/main" val="1166074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8388" cy="34575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1774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16</a:t>
            </a:fld>
            <a:endParaRPr lang="en-US"/>
          </a:p>
        </p:txBody>
      </p:sp>
    </p:spTree>
    <p:extLst>
      <p:ext uri="{BB962C8B-B14F-4D97-AF65-F5344CB8AC3E}">
        <p14:creationId xmlns:p14="http://schemas.microsoft.com/office/powerpoint/2010/main" val="1599872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17</a:t>
            </a:fld>
            <a:endParaRPr lang="en-US" sz="1800" kern="0">
              <a:solidFill>
                <a:prstClr val="black"/>
              </a:solidFill>
            </a:endParaRPr>
          </a:p>
        </p:txBody>
      </p:sp>
    </p:spTree>
    <p:extLst>
      <p:ext uri="{BB962C8B-B14F-4D97-AF65-F5344CB8AC3E}">
        <p14:creationId xmlns:p14="http://schemas.microsoft.com/office/powerpoint/2010/main" val="2305822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9504" indent="-119504" defTabSz="553622">
              <a:lnSpc>
                <a:spcPct val="90000"/>
              </a:lnSpc>
              <a:spcBef>
                <a:spcPts val="611"/>
              </a:spcBef>
              <a:buFont typeface="Arial" panose="020B0604020202020204" pitchFamily="34" charset="0"/>
              <a:buChar char="•"/>
            </a:pPr>
            <a:endParaRPr lang="en-US" spc="54">
              <a:solidFill>
                <a:schemeClr val="accent5">
                  <a:lumMod val="75000"/>
                  <a:lumOff val="25000"/>
                </a:schemeClr>
              </a:solidFill>
            </a:endParaRPr>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18</a:t>
            </a:fld>
            <a:endParaRPr lang="en-US" sz="1800" kern="0">
              <a:solidFill>
                <a:prstClr val="black"/>
              </a:solidFill>
            </a:endParaRPr>
          </a:p>
        </p:txBody>
      </p:sp>
    </p:spTree>
    <p:extLst>
      <p:ext uri="{BB962C8B-B14F-4D97-AF65-F5344CB8AC3E}">
        <p14:creationId xmlns:p14="http://schemas.microsoft.com/office/powerpoint/2010/main" val="174854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19</a:t>
            </a:fld>
            <a:endParaRPr lang="en-US" sz="1800" kern="0">
              <a:solidFill>
                <a:prstClr val="black"/>
              </a:solidFill>
            </a:endParaRPr>
          </a:p>
        </p:txBody>
      </p:sp>
    </p:spTree>
    <p:extLst>
      <p:ext uri="{BB962C8B-B14F-4D97-AF65-F5344CB8AC3E}">
        <p14:creationId xmlns:p14="http://schemas.microsoft.com/office/powerpoint/2010/main" val="42553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2</a:t>
            </a:fld>
            <a:endParaRPr lang="en-US"/>
          </a:p>
        </p:txBody>
      </p:sp>
    </p:spTree>
    <p:extLst>
      <p:ext uri="{BB962C8B-B14F-4D97-AF65-F5344CB8AC3E}">
        <p14:creationId xmlns:p14="http://schemas.microsoft.com/office/powerpoint/2010/main" val="92136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20</a:t>
            </a:fld>
            <a:endParaRPr lang="en-US" sz="1800" kern="0">
              <a:solidFill>
                <a:prstClr val="black"/>
              </a:solidFill>
            </a:endParaRPr>
          </a:p>
        </p:txBody>
      </p:sp>
    </p:spTree>
    <p:extLst>
      <p:ext uri="{BB962C8B-B14F-4D97-AF65-F5344CB8AC3E}">
        <p14:creationId xmlns:p14="http://schemas.microsoft.com/office/powerpoint/2010/main" val="1574651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21</a:t>
            </a:fld>
            <a:endParaRPr lang="en-US" sz="1800" kern="0">
              <a:solidFill>
                <a:prstClr val="black"/>
              </a:solidFill>
            </a:endParaRPr>
          </a:p>
        </p:txBody>
      </p:sp>
    </p:spTree>
    <p:extLst>
      <p:ext uri="{BB962C8B-B14F-4D97-AF65-F5344CB8AC3E}">
        <p14:creationId xmlns:p14="http://schemas.microsoft.com/office/powerpoint/2010/main" val="353807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22</a:t>
            </a:fld>
            <a:endParaRPr lang="en-US" sz="1800" kern="0">
              <a:solidFill>
                <a:prstClr val="black"/>
              </a:solidFill>
            </a:endParaRPr>
          </a:p>
        </p:txBody>
      </p:sp>
    </p:spTree>
    <p:extLst>
      <p:ext uri="{BB962C8B-B14F-4D97-AF65-F5344CB8AC3E}">
        <p14:creationId xmlns:p14="http://schemas.microsoft.com/office/powerpoint/2010/main" val="1437641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Separately, the two companies are strong. We each consistently win awards for customer service and performance, and are known for our low fares, innovative approaches and caring employees. </a:t>
            </a:r>
          </a:p>
          <a:p>
            <a:endParaRPr lang="en-US"/>
          </a:p>
          <a:p>
            <a:r>
              <a:rPr lang="en-US"/>
              <a:t>And we’ll continue taking care of your travelers since Alaska and Virgin America bring a shared passion for consistently delivering award-winning service. </a:t>
            </a:r>
          </a:p>
          <a:p>
            <a:endParaRPr lang="en-US"/>
          </a:p>
          <a:p>
            <a:endParaRPr lang="en-US"/>
          </a:p>
          <a:p>
            <a:r>
              <a:rPr lang="en-US"/>
              <a:t> </a:t>
            </a:r>
          </a:p>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23</a:t>
            </a:fld>
            <a:endParaRPr lang="en-US"/>
          </a:p>
        </p:txBody>
      </p:sp>
    </p:spTree>
    <p:extLst>
      <p:ext uri="{BB962C8B-B14F-4D97-AF65-F5344CB8AC3E}">
        <p14:creationId xmlns:p14="http://schemas.microsoft.com/office/powerpoint/2010/main" val="1459137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defRPr/>
            </a:pPr>
            <a:fld id="{10B12590-1DA7-7C43-9336-05C222DAFEE7}" type="slidenum">
              <a:rPr lang="en-US" sz="1800" kern="0">
                <a:solidFill>
                  <a:sysClr val="windowText" lastClr="000000"/>
                </a:solidFill>
              </a:rPr>
              <a:pPr defTabSz="923270">
                <a:defRPr/>
              </a:pPr>
              <a:t>24</a:t>
            </a:fld>
            <a:endParaRPr lang="en-US" sz="1800" kern="0">
              <a:solidFill>
                <a:sysClr val="windowText" lastClr="000000"/>
              </a:solidFill>
            </a:endParaRPr>
          </a:p>
        </p:txBody>
      </p:sp>
    </p:spTree>
    <p:extLst>
      <p:ext uri="{BB962C8B-B14F-4D97-AF65-F5344CB8AC3E}">
        <p14:creationId xmlns:p14="http://schemas.microsoft.com/office/powerpoint/2010/main" val="1400914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a:t>
            </a:r>
            <a:r>
              <a:rPr lang="en-US" baseline="0"/>
              <a:t>a mileage based loyalty program with means your travelers earn miles for miles flown and not dollars spent. </a:t>
            </a:r>
          </a:p>
          <a:p>
            <a:endParaRPr lang="en-US" baseline="0"/>
          </a:p>
          <a:p>
            <a:pPr defTabSz="461587">
              <a:defRPr/>
            </a:pPr>
            <a:r>
              <a:rPr lang="en-US" baseline="0"/>
              <a:t>And we </a:t>
            </a:r>
            <a:r>
              <a:rPr lang="en-US">
                <a:gradFill>
                  <a:gsLst>
                    <a:gs pos="0">
                      <a:schemeClr val="accent5"/>
                    </a:gs>
                    <a:gs pos="100000">
                      <a:schemeClr val="accent5"/>
                    </a:gs>
                  </a:gsLst>
                  <a:lin ang="0" scaled="0"/>
                </a:gradFill>
              </a:rPr>
              <a:t>are ranked #1 for the most reward travel availability which means your travelers will have an easy time redeeming miles for award travel. </a:t>
            </a:r>
          </a:p>
          <a:p>
            <a:endParaRPr lang="en-US"/>
          </a:p>
          <a:p>
            <a:pPr defTabSz="461635">
              <a:defRPr/>
            </a:pPr>
            <a:r>
              <a:rPr lang="en-US" b="1"/>
              <a:t>Source: </a:t>
            </a:r>
            <a:r>
              <a:rPr lang="en-US" err="1"/>
              <a:t>Switchfly</a:t>
            </a:r>
            <a:r>
              <a:rPr lang="en-US"/>
              <a:t> Reward Seat Availability Survey,</a:t>
            </a:r>
            <a:r>
              <a:rPr lang="en-US" baseline="0"/>
              <a:t> </a:t>
            </a:r>
            <a:r>
              <a:rPr lang="en-US">
                <a:solidFill>
                  <a:schemeClr val="bg1">
                    <a:lumMod val="50000"/>
                  </a:schemeClr>
                </a:solidFill>
                <a:latin typeface="AS Circular Light" panose="020B0404020101020102" pitchFamily="34" charset="0"/>
                <a:cs typeface="AS Circular Light" panose="020B0404020101020102" pitchFamily="34" charset="0"/>
              </a:rPr>
              <a:t>Seat availability June-October 2015 </a:t>
            </a:r>
            <a:endParaRPr lang="en-US"/>
          </a:p>
          <a:p>
            <a:r>
              <a:rPr lang="en-US"/>
              <a:t>Overall Reward Availability Ranked High to Low – Seat Availability June through October, 2015 </a:t>
            </a:r>
            <a:endParaRPr lang="en-US">
              <a:latin typeface="Calibri" charset="0"/>
              <a:ea typeface="MS PGothic" charset="0"/>
            </a:endParaRPr>
          </a:p>
          <a:p>
            <a:r>
              <a:rPr lang="en-US">
                <a:latin typeface="Calibri" charset="0"/>
                <a:ea typeface="MS PGothic" charset="0"/>
              </a:rPr>
              <a:t>http://www.ideaworkscompany.com/wp-content/uploads/2015/05/Press-Release-97-Reward-Seat-Report-2015.pdf</a:t>
            </a:r>
          </a:p>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25</a:t>
            </a:fld>
            <a:endParaRPr lang="en-US"/>
          </a:p>
        </p:txBody>
      </p:sp>
    </p:spTree>
    <p:extLst>
      <p:ext uri="{BB962C8B-B14F-4D97-AF65-F5344CB8AC3E}">
        <p14:creationId xmlns:p14="http://schemas.microsoft.com/office/powerpoint/2010/main" val="4091563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Values and focus areas are important, but not</a:t>
            </a:r>
            <a:r>
              <a:rPr lang="en-US" baseline="0"/>
              <a:t> going to talk a lot about them – want to let you judge how we do</a:t>
            </a:r>
          </a:p>
        </p:txBody>
      </p:sp>
      <p:sp>
        <p:nvSpPr>
          <p:cNvPr id="4" name="Slide Number Placeholder 3"/>
          <p:cNvSpPr>
            <a:spLocks noGrp="1"/>
          </p:cNvSpPr>
          <p:nvPr>
            <p:ph type="sldNum" sz="quarter" idx="10"/>
          </p:nvPr>
        </p:nvSpPr>
        <p:spPr/>
        <p:txBody>
          <a:bodyPr/>
          <a:lstStyle/>
          <a:p>
            <a:fld id="{8401DB91-96B2-47F2-9AA6-626AFA179211}" type="slidenum">
              <a:rPr lang="en-US" smtClean="0"/>
              <a:t>26</a:t>
            </a:fld>
            <a:endParaRPr lang="en-US"/>
          </a:p>
        </p:txBody>
      </p:sp>
    </p:spTree>
    <p:extLst>
      <p:ext uri="{BB962C8B-B14F-4D97-AF65-F5344CB8AC3E}">
        <p14:creationId xmlns:p14="http://schemas.microsoft.com/office/powerpoint/2010/main" val="1828161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care deeply. By showing genuine kindness to our guests and one another, we continually earn our reputation of being an airline people love.</a:t>
            </a:r>
          </a:p>
        </p:txBody>
      </p:sp>
      <p:sp>
        <p:nvSpPr>
          <p:cNvPr id="4" name="Slide Number Placeholder 3"/>
          <p:cNvSpPr>
            <a:spLocks noGrp="1"/>
          </p:cNvSpPr>
          <p:nvPr>
            <p:ph type="sldNum" sz="quarter" idx="10"/>
          </p:nvPr>
        </p:nvSpPr>
        <p:spPr/>
        <p:txBody>
          <a:bodyPr/>
          <a:lstStyle/>
          <a:p>
            <a:pPr defTabSz="923270">
              <a:defRPr/>
            </a:pPr>
            <a:fld id="{10B12590-1DA7-7C43-9336-05C222DAFEE7}" type="slidenum">
              <a:rPr lang="en-US" sz="1800" kern="0">
                <a:solidFill>
                  <a:sysClr val="windowText" lastClr="000000"/>
                </a:solidFill>
              </a:rPr>
              <a:pPr defTabSz="923270">
                <a:defRPr/>
              </a:pPr>
              <a:t>27</a:t>
            </a:fld>
            <a:endParaRPr lang="en-US" sz="1800" kern="0">
              <a:solidFill>
                <a:sysClr val="windowText" lastClr="000000"/>
              </a:solidFill>
            </a:endParaRPr>
          </a:p>
        </p:txBody>
      </p:sp>
    </p:spTree>
    <p:extLst>
      <p:ext uri="{BB962C8B-B14F-4D97-AF65-F5344CB8AC3E}">
        <p14:creationId xmlns:p14="http://schemas.microsoft.com/office/powerpoint/2010/main" val="1375273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defRPr/>
            </a:pPr>
            <a:fld id="{10B12590-1DA7-7C43-9336-05C222DAFEE7}" type="slidenum">
              <a:rPr lang="en-US" sz="1800" kern="0">
                <a:solidFill>
                  <a:sysClr val="windowText" lastClr="000000"/>
                </a:solidFill>
              </a:rPr>
              <a:pPr defTabSz="923270">
                <a:defRPr/>
              </a:pPr>
              <a:t>28</a:t>
            </a:fld>
            <a:endParaRPr lang="en-US" sz="1800" kern="0">
              <a:solidFill>
                <a:sysClr val="windowText" lastClr="000000"/>
              </a:solidFill>
            </a:endParaRPr>
          </a:p>
        </p:txBody>
      </p:sp>
    </p:spTree>
    <p:extLst>
      <p:ext uri="{BB962C8B-B14F-4D97-AF65-F5344CB8AC3E}">
        <p14:creationId xmlns:p14="http://schemas.microsoft.com/office/powerpoint/2010/main" val="380882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29</a:t>
            </a:fld>
            <a:endParaRPr lang="en-US"/>
          </a:p>
        </p:txBody>
      </p:sp>
    </p:spTree>
    <p:extLst>
      <p:ext uri="{BB962C8B-B14F-4D97-AF65-F5344CB8AC3E}">
        <p14:creationId xmlns:p14="http://schemas.microsoft.com/office/powerpoint/2010/main" val="51058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23270"/>
            <a:fld id="{10B12590-1DA7-7C43-9336-05C222DAFEE7}" type="slidenum">
              <a:rPr lang="en-US" sz="1800" kern="0">
                <a:solidFill>
                  <a:prstClr val="black"/>
                </a:solidFill>
              </a:rPr>
              <a:pPr defTabSz="923270"/>
              <a:t>3</a:t>
            </a:fld>
            <a:endParaRPr lang="en-US" sz="1800" kern="0">
              <a:solidFill>
                <a:prstClr val="black"/>
              </a:solidFill>
            </a:endParaRPr>
          </a:p>
        </p:txBody>
      </p:sp>
    </p:spTree>
    <p:extLst>
      <p:ext uri="{BB962C8B-B14F-4D97-AF65-F5344CB8AC3E}">
        <p14:creationId xmlns:p14="http://schemas.microsoft.com/office/powerpoint/2010/main" val="1279880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701675"/>
            <a:ext cx="6245225" cy="3513138"/>
          </a:xfrm>
        </p:spPr>
      </p:sp>
      <p:sp>
        <p:nvSpPr>
          <p:cNvPr id="3" name="Notes Placeholder 2"/>
          <p:cNvSpPr>
            <a:spLocks noGrp="1"/>
          </p:cNvSpPr>
          <p:nvPr>
            <p:ph type="body" idx="1"/>
          </p:nvPr>
        </p:nvSpPr>
        <p:spPr/>
        <p:txBody>
          <a:bodyPr/>
          <a:lstStyle/>
          <a:p>
            <a:r>
              <a:rPr lang="en-US"/>
              <a:t>Talked</a:t>
            </a:r>
            <a:r>
              <a:rPr lang="en-US" baseline="0"/>
              <a:t> about aligned employees – aligned around culture</a:t>
            </a:r>
          </a:p>
          <a:p>
            <a:r>
              <a:rPr lang="en-US" baseline="0"/>
              <a:t>Love, not like</a:t>
            </a:r>
          </a:p>
          <a:p>
            <a:r>
              <a:rPr lang="en-US" baseline="0"/>
              <a:t>ING – creating, always working on </a:t>
            </a:r>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30</a:t>
            </a:fld>
            <a:endParaRPr lang="en-US"/>
          </a:p>
        </p:txBody>
      </p:sp>
    </p:spTree>
    <p:extLst>
      <p:ext uri="{BB962C8B-B14F-4D97-AF65-F5344CB8AC3E}">
        <p14:creationId xmlns:p14="http://schemas.microsoft.com/office/powerpoint/2010/main" val="121058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 5</a:t>
            </a:r>
            <a:r>
              <a:rPr lang="en-US" baseline="30000"/>
              <a:t>th</a:t>
            </a:r>
            <a:r>
              <a:rPr lang="en-US"/>
              <a:t> largest US carrier. </a:t>
            </a:r>
          </a:p>
        </p:txBody>
      </p:sp>
      <p:sp>
        <p:nvSpPr>
          <p:cNvPr id="4" name="Slide Number Placeholder 3"/>
          <p:cNvSpPr>
            <a:spLocks noGrp="1"/>
          </p:cNvSpPr>
          <p:nvPr>
            <p:ph type="sldNum" sz="quarter" idx="10"/>
          </p:nvPr>
        </p:nvSpPr>
        <p:spPr/>
        <p:txBody>
          <a:bodyPr/>
          <a:lstStyle/>
          <a:p>
            <a:fld id="{10B12590-1DA7-7C43-9336-05C222DAFEE7}" type="slidenum">
              <a:rPr lang="en-US" smtClean="0"/>
              <a:t>4</a:t>
            </a:fld>
            <a:endParaRPr lang="en-US"/>
          </a:p>
        </p:txBody>
      </p:sp>
    </p:spTree>
    <p:extLst>
      <p:ext uri="{BB962C8B-B14F-4D97-AF65-F5344CB8AC3E}">
        <p14:creationId xmlns:p14="http://schemas.microsoft.com/office/powerpoint/2010/main" val="1809561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5</a:t>
            </a:fld>
            <a:endParaRPr lang="en-US"/>
          </a:p>
        </p:txBody>
      </p:sp>
    </p:spTree>
    <p:extLst>
      <p:ext uri="{BB962C8B-B14F-4D97-AF65-F5344CB8AC3E}">
        <p14:creationId xmlns:p14="http://schemas.microsoft.com/office/powerpoint/2010/main" val="153200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700" y="692150"/>
            <a:ext cx="6148388" cy="34575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027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7</a:t>
            </a:fld>
            <a:endParaRPr lang="en-US"/>
          </a:p>
        </p:txBody>
      </p:sp>
    </p:spTree>
    <p:extLst>
      <p:ext uri="{BB962C8B-B14F-4D97-AF65-F5344CB8AC3E}">
        <p14:creationId xmlns:p14="http://schemas.microsoft.com/office/powerpoint/2010/main" val="428520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587">
              <a:defRPr/>
            </a:pPr>
            <a:r>
              <a:rPr lang="en-US" baseline="0"/>
              <a:t>When business takes you abroad you can fly to over 800 international destinations with our expansive global partner network or give your employees/travelers the ability to b</a:t>
            </a:r>
            <a:r>
              <a:rPr lang="en-US"/>
              <a:t>ook award travel on our partner network, to travel to exciting new places in the U.S. and internationally. </a:t>
            </a:r>
          </a:p>
          <a:p>
            <a:endParaRPr lang="en-US" baseline="0"/>
          </a:p>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8</a:t>
            </a:fld>
            <a:endParaRPr lang="en-US"/>
          </a:p>
        </p:txBody>
      </p:sp>
    </p:spTree>
    <p:extLst>
      <p:ext uri="{BB962C8B-B14F-4D97-AF65-F5344CB8AC3E}">
        <p14:creationId xmlns:p14="http://schemas.microsoft.com/office/powerpoint/2010/main" val="351252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2590-1DA7-7C43-9336-05C222DAFEE7}" type="slidenum">
              <a:rPr lang="en-US" smtClean="0"/>
              <a:t>9</a:t>
            </a:fld>
            <a:endParaRPr lang="en-US"/>
          </a:p>
        </p:txBody>
      </p:sp>
    </p:spTree>
    <p:extLst>
      <p:ext uri="{BB962C8B-B14F-4D97-AF65-F5344CB8AC3E}">
        <p14:creationId xmlns:p14="http://schemas.microsoft.com/office/powerpoint/2010/main" val="250573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04913" y="1452564"/>
            <a:ext cx="7304192" cy="1174755"/>
          </a:xfrm>
        </p:spPr>
        <p:txBody>
          <a:bodyPr anchor="b" anchorCtr="0"/>
          <a:lstStyle>
            <a:lvl1pPr>
              <a:lnSpc>
                <a:spcPts val="4400"/>
              </a:lnSpc>
              <a:defRPr sz="4000" baseline="0">
                <a:solidFill>
                  <a:schemeClr val="bg1"/>
                </a:solidFill>
              </a:defRPr>
            </a:lvl1pPr>
          </a:lstStyle>
          <a:p>
            <a:r>
              <a:rPr lang="en-US"/>
              <a:t>Presentation title</a:t>
            </a:r>
            <a:br>
              <a:rPr lang="en-US"/>
            </a:br>
            <a:r>
              <a:rPr lang="en-US"/>
              <a:t>AS Circular medium 40 </a:t>
            </a:r>
            <a:r>
              <a:rPr lang="en-US" err="1"/>
              <a:t>Pt</a:t>
            </a:r>
            <a:endParaRPr lang="en-US"/>
          </a:p>
        </p:txBody>
      </p:sp>
      <p:sp>
        <p:nvSpPr>
          <p:cNvPr id="7" name="Text Placeholder 6"/>
          <p:cNvSpPr>
            <a:spLocks noGrp="1"/>
          </p:cNvSpPr>
          <p:nvPr>
            <p:ph type="body" sz="quarter" idx="14" hasCustomPrompt="1"/>
          </p:nvPr>
        </p:nvSpPr>
        <p:spPr>
          <a:xfrm>
            <a:off x="1204917" y="3016127"/>
            <a:ext cx="7304983" cy="395789"/>
          </a:xfrm>
          <a:prstGeom prst="rect">
            <a:avLst/>
          </a:prstGeom>
        </p:spPr>
        <p:txBody>
          <a:bodyPr tIns="0"/>
          <a:lstStyle>
            <a:lvl1pPr>
              <a:defRPr sz="2000" baseline="0">
                <a:solidFill>
                  <a:srgbClr val="FFFFFF"/>
                </a:solidFill>
              </a:defRPr>
            </a:lvl1pPr>
          </a:lstStyle>
          <a:p>
            <a:pPr lvl="0"/>
            <a:r>
              <a:rPr lang="en-US"/>
              <a:t>Speaker name, title – AS Circular book 20 </a:t>
            </a:r>
            <a:r>
              <a:rPr lang="en-US" err="1"/>
              <a:t>Pt</a:t>
            </a:r>
            <a:endParaRPr lang="en-US"/>
          </a:p>
        </p:txBody>
      </p:sp>
      <p:sp>
        <p:nvSpPr>
          <p:cNvPr id="14" name="Text Placeholder 6"/>
          <p:cNvSpPr>
            <a:spLocks noGrp="1"/>
          </p:cNvSpPr>
          <p:nvPr>
            <p:ph type="body" sz="quarter" idx="15" hasCustomPrompt="1"/>
          </p:nvPr>
        </p:nvSpPr>
        <p:spPr>
          <a:xfrm>
            <a:off x="1204913" y="3399836"/>
            <a:ext cx="4456112" cy="410467"/>
          </a:xfrm>
          <a:prstGeom prst="rect">
            <a:avLst/>
          </a:prstGeom>
        </p:spPr>
        <p:txBody>
          <a:bodyPr/>
          <a:lstStyle>
            <a:lvl1pPr>
              <a:defRPr sz="1400" baseline="0">
                <a:solidFill>
                  <a:srgbClr val="FFFFFF"/>
                </a:solidFill>
              </a:defRPr>
            </a:lvl1pPr>
          </a:lstStyle>
          <a:p>
            <a:pPr lvl="0"/>
            <a:r>
              <a:rPr lang="en-US"/>
              <a:t>Date – AS Circular book 14 </a:t>
            </a:r>
            <a:r>
              <a:rPr lang="en-US" err="1"/>
              <a:t>pt</a:t>
            </a:r>
            <a:endParaRPr lang="en-US"/>
          </a:p>
        </p:txBody>
      </p:sp>
      <p:pic>
        <p:nvPicPr>
          <p:cNvPr id="8" name="Picture 7"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4081399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Clouds">
    <p:spTree>
      <p:nvGrpSpPr>
        <p:cNvPr id="1" name=""/>
        <p:cNvGrpSpPr/>
        <p:nvPr/>
      </p:nvGrpSpPr>
      <p:grpSpPr>
        <a:xfrm>
          <a:off x="0" y="0"/>
          <a:ext cx="0" cy="0"/>
          <a:chOff x="0" y="0"/>
          <a:chExt cx="0" cy="0"/>
        </a:xfrm>
      </p:grpSpPr>
      <p:pic>
        <p:nvPicPr>
          <p:cNvPr id="5" name="Background_Clouds"/>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Slide Number Placeholder 2"/>
          <p:cNvSpPr>
            <a:spLocks noGrp="1"/>
          </p:cNvSpPr>
          <p:nvPr>
            <p:ph type="sldNum" sz="quarter" idx="10"/>
          </p:nvPr>
        </p:nvSpPr>
        <p:spPr/>
        <p:txBody>
          <a:body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p>
            <a:pPr algn="ctr"/>
            <a:r>
              <a:rPr lang="en-US"/>
              <a:t>© 2016 Alaska Airlines - Confidential</a:t>
            </a:r>
          </a:p>
        </p:txBody>
      </p:sp>
      <p:pic>
        <p:nvPicPr>
          <p:cNvPr id="6" name="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540" y="1641421"/>
            <a:ext cx="2026920" cy="878020"/>
          </a:xfrm>
          <a:prstGeom prst="rect">
            <a:avLst/>
          </a:prstGeom>
        </p:spPr>
      </p:pic>
      <p:sp>
        <p:nvSpPr>
          <p:cNvPr id="8" name="Title"/>
          <p:cNvSpPr>
            <a:spLocks noGrp="1"/>
          </p:cNvSpPr>
          <p:nvPr>
            <p:ph type="body" sz="quarter" idx="12" hasCustomPrompt="1"/>
          </p:nvPr>
        </p:nvSpPr>
        <p:spPr>
          <a:xfrm>
            <a:off x="190500" y="2898670"/>
            <a:ext cx="8764587" cy="914400"/>
          </a:xfrm>
        </p:spPr>
        <p:txBody>
          <a:bodyPr>
            <a:normAutofit/>
          </a:bodyPr>
          <a:lstStyle>
            <a:lvl1pPr marL="0" algn="ctr" defTabSz="408176" rtl="0" eaLnBrk="1" latinLnBrk="0" hangingPunct="1">
              <a:lnSpc>
                <a:spcPct val="90000"/>
              </a:lnSpc>
              <a:spcBef>
                <a:spcPct val="0"/>
              </a:spcBef>
              <a:buNone/>
              <a:defRPr lang="en-US" sz="4000" b="0" i="0" kern="1200" spc="40" baseline="0" dirty="0" smtClean="0">
                <a:solidFill>
                  <a:schemeClr val="accent5"/>
                </a:solidFill>
                <a:latin typeface="+mj-lt"/>
                <a:ea typeface="+mj-ea"/>
                <a:cs typeface="Trebuchet MS"/>
              </a:defRPr>
            </a:lvl1pPr>
          </a:lstStyle>
          <a:p>
            <a:pPr lvl="0"/>
            <a:r>
              <a:rPr lang="en-US"/>
              <a:t>Presentation title.</a:t>
            </a:r>
          </a:p>
        </p:txBody>
      </p:sp>
      <p:sp>
        <p:nvSpPr>
          <p:cNvPr id="17" name="Subtitle"/>
          <p:cNvSpPr>
            <a:spLocks noGrp="1"/>
          </p:cNvSpPr>
          <p:nvPr>
            <p:ph type="body" sz="quarter" idx="13"/>
          </p:nvPr>
        </p:nvSpPr>
        <p:spPr>
          <a:xfrm>
            <a:off x="190501" y="3453967"/>
            <a:ext cx="8764586" cy="277177"/>
          </a:xfrm>
        </p:spPr>
        <p:txBody>
          <a:bodyPr>
            <a:normAutofit/>
          </a:bodyPr>
          <a:lstStyle>
            <a:lvl1pPr marL="0" indent="0" algn="ctr" defTabSz="408176" rtl="0" eaLnBrk="1" latinLnBrk="0" hangingPunct="1">
              <a:lnSpc>
                <a:spcPct val="90000"/>
              </a:lnSpc>
              <a:spcBef>
                <a:spcPct val="20000"/>
              </a:spcBef>
              <a:buClr>
                <a:schemeClr val="accent5">
                  <a:lumMod val="75000"/>
                  <a:lumOff val="25000"/>
                </a:schemeClr>
              </a:buClr>
              <a:buSzPct val="80000"/>
              <a:buFont typeface="Arial"/>
              <a:buNone/>
              <a:defRPr lang="en-US" sz="1400" b="0" i="0" kern="1200" spc="40" baseline="0" dirty="0" smtClean="0">
                <a:solidFill>
                  <a:schemeClr val="accent6">
                    <a:lumMod val="50000"/>
                  </a:schemeClr>
                </a:solidFill>
                <a:latin typeface="+mn-lt"/>
                <a:ea typeface="+mn-ea"/>
                <a:cs typeface="Calibri"/>
              </a:defRPr>
            </a:lvl1pPr>
          </a:lstStyle>
          <a:p>
            <a:pPr lvl="0"/>
            <a:r>
              <a:rPr lang="en-US"/>
              <a:t>Edit Master text styles</a:t>
            </a:r>
          </a:p>
        </p:txBody>
      </p:sp>
    </p:spTree>
    <p:extLst>
      <p:ext uri="{BB962C8B-B14F-4D97-AF65-F5344CB8AC3E}">
        <p14:creationId xmlns:p14="http://schemas.microsoft.com/office/powerpoint/2010/main" val="4057815681"/>
      </p:ext>
    </p:extLst>
  </p:cSld>
  <p:clrMapOvr>
    <a:masterClrMapping/>
  </p:clrMapOvr>
  <p:extLst>
    <p:ext uri="{DCECCB84-F9BA-43D5-87BE-67443E8EF086}">
      <p15:sldGuideLst xmlns:p15="http://schemas.microsoft.com/office/powerpoint/2012/main">
        <p15:guide id="1" orient="horz" pos="111" userDrawn="1">
          <p15:clr>
            <a:srgbClr val="FBAE40"/>
          </p15:clr>
        </p15:guide>
        <p15:guide id="2" pos="2880" userDrawn="1">
          <p15:clr>
            <a:srgbClr val="A4A3A4"/>
          </p15:clr>
        </p15:guide>
        <p15:guide id="3" pos="120" userDrawn="1">
          <p15:clr>
            <a:srgbClr val="FBAE40"/>
          </p15:clr>
        </p15:guide>
        <p15:guide id="4" pos="5641" userDrawn="1">
          <p15:clr>
            <a:srgbClr val="FBAE40"/>
          </p15:clr>
        </p15:guide>
        <p15:guide id="5" orient="horz" pos="3119" userDrawn="1">
          <p15:clr>
            <a:srgbClr val="FBAE40"/>
          </p15:clr>
        </p15:guide>
        <p15:guide id="6" orient="horz" pos="1620" userDrawn="1">
          <p15:clr>
            <a:srgbClr val="A4A3A4"/>
          </p15:clr>
        </p15:guide>
        <p15:guide id="7" orient="horz" userDrawn="1">
          <p15:clr>
            <a:srgbClr val="A4A3A4"/>
          </p15:clr>
        </p15:guide>
        <p15:guide id="8" orient="horz" pos="3234" userDrawn="1">
          <p15:clr>
            <a:srgbClr val="A4A3A4"/>
          </p15:clr>
        </p15:guide>
        <p15:guide id="9" userDrawn="1">
          <p15:clr>
            <a:srgbClr val="A4A3A4"/>
          </p15:clr>
        </p15:guide>
        <p15:guide id="10" pos="5760" userDrawn="1">
          <p15:clr>
            <a:srgbClr val="A4A3A4"/>
          </p15:clr>
        </p15:guide>
        <p15:guide id="11" orient="horz" pos="1075" userDrawn="1">
          <p15:clr>
            <a:srgbClr val="FBAE40"/>
          </p15:clr>
        </p15:guide>
        <p15:guide id="12" orient="horz" pos="2155" userDrawn="1">
          <p15:clr>
            <a:srgbClr val="FBAE40"/>
          </p15:clr>
        </p15:guide>
        <p15:guide id="13" pos="3840" userDrawn="1">
          <p15:clr>
            <a:srgbClr val="FBAE40"/>
          </p15:clr>
        </p15:guide>
        <p15:guide id="14" pos="192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reserve="1">
  <p:cSld name="Title and bod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
        <p:cNvGrpSpPr/>
        <p:nvPr/>
      </p:nvGrpSpPr>
      <p:grpSpPr>
        <a:xfrm>
          <a:off x="0" y="0"/>
          <a:ext cx="0" cy="0"/>
          <a:chOff x="0" y="0"/>
          <a:chExt cx="0" cy="0"/>
        </a:xfrm>
      </p:grpSpPr>
      <p:sp>
        <p:nvSpPr>
          <p:cNvPr id="12" name="Shape 12"/>
          <p:cNvSpPr txBox="1">
            <a:spLocks noGrp="1"/>
          </p:cNvSpPr>
          <p:nvPr>
            <p:ph type="title"/>
          </p:nvPr>
        </p:nvSpPr>
        <p:spPr>
          <a:xfrm>
            <a:off x="311700" y="509825"/>
            <a:ext cx="8520600" cy="572700"/>
          </a:xfrm>
          <a:prstGeom prst="rect">
            <a:avLst/>
          </a:prstGeom>
        </p:spPr>
        <p:txBody>
          <a:bodyPr lIns="91425" tIns="91425" rIns="91425" bIns="91425" anchor="t" anchorCtr="0"/>
          <a:lstStyle>
            <a:lvl1pPr lvl="0" algn="ctr">
              <a:spcBef>
                <a:spcPts val="0"/>
              </a:spcBef>
              <a:buFont typeface="Century Gothic"/>
              <a:defRPr>
                <a:latin typeface="Century Gothic"/>
                <a:ea typeface="Century Gothic"/>
                <a:cs typeface="Century Gothic"/>
                <a:sym typeface="Century Gothic"/>
              </a:defRPr>
            </a:lvl1pPr>
            <a:lvl2pPr lvl="1" algn="ctr">
              <a:spcBef>
                <a:spcPts val="0"/>
              </a:spcBef>
              <a:buFont typeface="Century Gothic"/>
              <a:defRPr>
                <a:latin typeface="Century Gothic"/>
                <a:ea typeface="Century Gothic"/>
                <a:cs typeface="Century Gothic"/>
                <a:sym typeface="Century Gothic"/>
              </a:defRPr>
            </a:lvl2pPr>
            <a:lvl3pPr lvl="2" algn="ctr">
              <a:spcBef>
                <a:spcPts val="0"/>
              </a:spcBef>
              <a:buFont typeface="Century Gothic"/>
              <a:defRPr>
                <a:latin typeface="Century Gothic"/>
                <a:ea typeface="Century Gothic"/>
                <a:cs typeface="Century Gothic"/>
                <a:sym typeface="Century Gothic"/>
              </a:defRPr>
            </a:lvl3pPr>
            <a:lvl4pPr lvl="3" algn="ctr">
              <a:spcBef>
                <a:spcPts val="0"/>
              </a:spcBef>
              <a:buFont typeface="Century Gothic"/>
              <a:defRPr>
                <a:latin typeface="Century Gothic"/>
                <a:ea typeface="Century Gothic"/>
                <a:cs typeface="Century Gothic"/>
                <a:sym typeface="Century Gothic"/>
              </a:defRPr>
            </a:lvl4pPr>
            <a:lvl5pPr lvl="4" algn="ctr">
              <a:spcBef>
                <a:spcPts val="0"/>
              </a:spcBef>
              <a:buFont typeface="Century Gothic"/>
              <a:defRPr>
                <a:latin typeface="Century Gothic"/>
                <a:ea typeface="Century Gothic"/>
                <a:cs typeface="Century Gothic"/>
                <a:sym typeface="Century Gothic"/>
              </a:defRPr>
            </a:lvl5pPr>
            <a:lvl6pPr lvl="5" algn="ctr">
              <a:spcBef>
                <a:spcPts val="0"/>
              </a:spcBef>
              <a:buFont typeface="Century Gothic"/>
              <a:defRPr>
                <a:latin typeface="Century Gothic"/>
                <a:ea typeface="Century Gothic"/>
                <a:cs typeface="Century Gothic"/>
                <a:sym typeface="Century Gothic"/>
              </a:defRPr>
            </a:lvl6pPr>
            <a:lvl7pPr lvl="6" algn="ctr">
              <a:spcBef>
                <a:spcPts val="0"/>
              </a:spcBef>
              <a:buFont typeface="Century Gothic"/>
              <a:defRPr>
                <a:latin typeface="Century Gothic"/>
                <a:ea typeface="Century Gothic"/>
                <a:cs typeface="Century Gothic"/>
                <a:sym typeface="Century Gothic"/>
              </a:defRPr>
            </a:lvl7pPr>
            <a:lvl8pPr lvl="7" algn="ctr">
              <a:spcBef>
                <a:spcPts val="0"/>
              </a:spcBef>
              <a:buFont typeface="Century Gothic"/>
              <a:defRPr>
                <a:latin typeface="Century Gothic"/>
                <a:ea typeface="Century Gothic"/>
                <a:cs typeface="Century Gothic"/>
                <a:sym typeface="Century Gothic"/>
              </a:defRPr>
            </a:lvl8pPr>
            <a:lvl9pPr lvl="8" algn="ctr">
              <a:spcBef>
                <a:spcPts val="0"/>
              </a:spcBef>
              <a:buFont typeface="Century Gothic"/>
              <a:defRPr>
                <a:latin typeface="Century Gothic"/>
                <a:ea typeface="Century Gothic"/>
                <a:cs typeface="Century Gothic"/>
                <a:sym typeface="Century Gothic"/>
              </a:defRPr>
            </a:lvl9pPr>
          </a:lstStyle>
          <a:p>
            <a:endParaRPr/>
          </a:p>
        </p:txBody>
      </p:sp>
      <p:sp>
        <p:nvSpPr>
          <p:cNvPr id="13" name="Shape 13"/>
          <p:cNvSpPr txBox="1">
            <a:spLocks noGrp="1"/>
          </p:cNvSpPr>
          <p:nvPr>
            <p:ph type="body" idx="1"/>
          </p:nvPr>
        </p:nvSpPr>
        <p:spPr>
          <a:xfrm>
            <a:off x="311700" y="1217275"/>
            <a:ext cx="8520600" cy="3416400"/>
          </a:xfrm>
          <a:prstGeom prst="rect">
            <a:avLst/>
          </a:prstGeom>
        </p:spPr>
        <p:txBody>
          <a:bodyPr lIns="91425" tIns="91425" rIns="91425" bIns="91425" anchor="t" anchorCtr="0"/>
          <a:lstStyle>
            <a:lvl1pPr lvl="0" algn="ctr">
              <a:spcBef>
                <a:spcPts val="0"/>
              </a:spcBef>
              <a:buFont typeface="Century Gothic"/>
              <a:defRPr>
                <a:latin typeface="Century Gothic"/>
                <a:ea typeface="Century Gothic"/>
                <a:cs typeface="Century Gothic"/>
                <a:sym typeface="Century Gothic"/>
              </a:defRPr>
            </a:lvl1pPr>
            <a:lvl2pPr lvl="1" algn="ctr">
              <a:spcBef>
                <a:spcPts val="0"/>
              </a:spcBef>
              <a:buFont typeface="Century Gothic"/>
              <a:defRPr>
                <a:latin typeface="Century Gothic"/>
                <a:ea typeface="Century Gothic"/>
                <a:cs typeface="Century Gothic"/>
                <a:sym typeface="Century Gothic"/>
              </a:defRPr>
            </a:lvl2pPr>
            <a:lvl3pPr lvl="2" algn="ctr">
              <a:spcBef>
                <a:spcPts val="0"/>
              </a:spcBef>
              <a:buFont typeface="Century Gothic"/>
              <a:defRPr>
                <a:latin typeface="Century Gothic"/>
                <a:ea typeface="Century Gothic"/>
                <a:cs typeface="Century Gothic"/>
                <a:sym typeface="Century Gothic"/>
              </a:defRPr>
            </a:lvl3pPr>
            <a:lvl4pPr lvl="3" algn="ctr">
              <a:spcBef>
                <a:spcPts val="0"/>
              </a:spcBef>
              <a:buFont typeface="Century Gothic"/>
              <a:defRPr>
                <a:latin typeface="Century Gothic"/>
                <a:ea typeface="Century Gothic"/>
                <a:cs typeface="Century Gothic"/>
                <a:sym typeface="Century Gothic"/>
              </a:defRPr>
            </a:lvl4pPr>
            <a:lvl5pPr lvl="4" algn="ctr">
              <a:spcBef>
                <a:spcPts val="0"/>
              </a:spcBef>
              <a:buFont typeface="Century Gothic"/>
              <a:defRPr>
                <a:latin typeface="Century Gothic"/>
                <a:ea typeface="Century Gothic"/>
                <a:cs typeface="Century Gothic"/>
                <a:sym typeface="Century Gothic"/>
              </a:defRPr>
            </a:lvl5pPr>
            <a:lvl6pPr lvl="5" algn="ctr">
              <a:spcBef>
                <a:spcPts val="0"/>
              </a:spcBef>
              <a:buFont typeface="Century Gothic"/>
              <a:defRPr>
                <a:latin typeface="Century Gothic"/>
                <a:ea typeface="Century Gothic"/>
                <a:cs typeface="Century Gothic"/>
                <a:sym typeface="Century Gothic"/>
              </a:defRPr>
            </a:lvl6pPr>
            <a:lvl7pPr lvl="6" algn="ctr">
              <a:spcBef>
                <a:spcPts val="0"/>
              </a:spcBef>
              <a:buFont typeface="Century Gothic"/>
              <a:defRPr>
                <a:latin typeface="Century Gothic"/>
                <a:ea typeface="Century Gothic"/>
                <a:cs typeface="Century Gothic"/>
                <a:sym typeface="Century Gothic"/>
              </a:defRPr>
            </a:lvl7pPr>
            <a:lvl8pPr lvl="7" algn="ctr">
              <a:spcBef>
                <a:spcPts val="0"/>
              </a:spcBef>
              <a:buFont typeface="Century Gothic"/>
              <a:defRPr>
                <a:latin typeface="Century Gothic"/>
                <a:ea typeface="Century Gothic"/>
                <a:cs typeface="Century Gothic"/>
                <a:sym typeface="Century Gothic"/>
              </a:defRPr>
            </a:lvl8pPr>
            <a:lvl9pPr lvl="8" algn="ctr">
              <a:spcBef>
                <a:spcPts val="0"/>
              </a:spcBef>
              <a:buFont typeface="Century Gothic"/>
              <a:defRPr>
                <a:latin typeface="Century Gothic"/>
                <a:ea typeface="Century Gothic"/>
                <a:cs typeface="Century Gothic"/>
                <a:sym typeface="Century Gothic"/>
              </a:defRPr>
            </a:lvl9pPr>
          </a:lstStyle>
          <a:p>
            <a:endParaRPr/>
          </a:p>
        </p:txBody>
      </p:sp>
      <p:pic>
        <p:nvPicPr>
          <p:cNvPr id="5" name="Picture 4" descr="ALASKA_003.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168519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bg>
      <p:bgPr>
        <a:solidFill>
          <a:srgbClr val="48A9D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532145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B3D57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52564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43704" y="4845068"/>
            <a:ext cx="538163" cy="130969"/>
          </a:xfrm>
          <a:prstGeom prst="rect">
            <a:avLst/>
          </a:prstGeom>
        </p:spPr>
        <p:txBody>
          <a:bodyPr vert="horz" wrap="square" lIns="0" tIns="0" rIns="0" bIns="0" numCol="1" anchor="t" anchorCtr="0" compatLnSpc="1">
            <a:prstTxWarp prst="textNoShape">
              <a:avLst/>
            </a:prstTxWarp>
          </a:bodyPr>
          <a:lstStyle>
            <a:defPPr>
              <a:defRPr lang="en-US"/>
            </a:defPPr>
            <a:lvl1pPr algn="r" rtl="0" eaLnBrk="1" fontAlgn="base" hangingPunct="1">
              <a:spcBef>
                <a:spcPct val="0"/>
              </a:spcBef>
              <a:spcAft>
                <a:spcPct val="0"/>
              </a:spcAft>
              <a:defRPr sz="1100" kern="1200" smtClean="0">
                <a:solidFill>
                  <a:srgbClr val="5C5C5C"/>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a:defRPr/>
            </a:pPr>
            <a:fld id="{B873E407-6720-4939-AF07-C611DC96D55A}" type="slidenum">
              <a:rPr lang="en-US" sz="825" smtClean="0"/>
              <a:pPr>
                <a:defRPr/>
              </a:pPr>
              <a:t>‹#›</a:t>
            </a:fld>
            <a:endParaRPr lang="en-US" sz="825"/>
          </a:p>
        </p:txBody>
      </p:sp>
    </p:spTree>
    <p:extLst>
      <p:ext uri="{BB962C8B-B14F-4D97-AF65-F5344CB8AC3E}">
        <p14:creationId xmlns:p14="http://schemas.microsoft.com/office/powerpoint/2010/main" val="1736695514"/>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Section header">
    <p:bg>
      <p:bgPr>
        <a:gradFill>
          <a:gsLst>
            <a:gs pos="30000">
              <a:srgbClr val="236697"/>
            </a:gs>
            <a:gs pos="80000">
              <a:srgbClr val="1CABD2"/>
            </a:gs>
            <a:gs pos="100000">
              <a:srgbClr val="A6C781"/>
            </a:gs>
          </a:gsLst>
          <a:lin ang="2700000" scaled="1"/>
        </a:gradFill>
        <a:effectLst/>
      </p:bgPr>
    </p:bg>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49394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6_Section header">
    <p:bg>
      <p:bgPr>
        <a:gradFill>
          <a:gsLst>
            <a:gs pos="30000">
              <a:srgbClr val="236697"/>
            </a:gs>
            <a:gs pos="80000">
              <a:srgbClr val="1CABD2"/>
            </a:gs>
            <a:gs pos="100000">
              <a:srgbClr val="A6C781"/>
            </a:gs>
          </a:gsLst>
          <a:lin ang="2700000" scaled="1"/>
        </a:gradFill>
        <a:effectLst/>
      </p:bgPr>
    </p:bg>
    <p:spTree>
      <p:nvGrpSpPr>
        <p:cNvPr id="1" name="Shape 8"/>
        <p:cNvGrpSpPr/>
        <p:nvPr/>
      </p:nvGrpSpPr>
      <p:grpSpPr>
        <a:xfrm>
          <a:off x="0" y="0"/>
          <a:ext cx="0" cy="0"/>
          <a:chOff x="0" y="0"/>
          <a:chExt cx="0" cy="0"/>
        </a:xfrm>
      </p:grpSpPr>
      <p:sp>
        <p:nvSpPr>
          <p:cNvPr id="3" name="Title 1"/>
          <p:cNvSpPr>
            <a:spLocks noGrp="1"/>
          </p:cNvSpPr>
          <p:nvPr>
            <p:ph type="title"/>
          </p:nvPr>
        </p:nvSpPr>
        <p:spPr>
          <a:xfrm>
            <a:off x="285750" y="342900"/>
            <a:ext cx="8520600" cy="572700"/>
          </a:xfrm>
        </p:spPr>
        <p:txBody>
          <a:bodyPr vert="horz"/>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382629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louds">
    <p:spTree>
      <p:nvGrpSpPr>
        <p:cNvPr id="1" name=""/>
        <p:cNvGrpSpPr/>
        <p:nvPr/>
      </p:nvGrpSpPr>
      <p:grpSpPr>
        <a:xfrm>
          <a:off x="0" y="0"/>
          <a:ext cx="0" cy="0"/>
          <a:chOff x="0" y="0"/>
          <a:chExt cx="0" cy="0"/>
        </a:xfrm>
      </p:grpSpPr>
      <p:pic>
        <p:nvPicPr>
          <p:cNvPr id="5" name="Background_Clouds"/>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Slide Number Placeholder 2"/>
          <p:cNvSpPr>
            <a:spLocks noGrp="1"/>
          </p:cNvSpPr>
          <p:nvPr>
            <p:ph type="sldNum" sz="quarter" idx="10"/>
          </p:nvPr>
        </p:nvSpPr>
        <p:spPr/>
        <p:txBody>
          <a:body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p>
            <a:pPr algn="ctr"/>
            <a:r>
              <a:rPr lang="en-US"/>
              <a:t>© 2016 Alaska Airlines - Confidential</a:t>
            </a:r>
          </a:p>
        </p:txBody>
      </p:sp>
    </p:spTree>
    <p:extLst>
      <p:ext uri="{BB962C8B-B14F-4D97-AF65-F5344CB8AC3E}">
        <p14:creationId xmlns:p14="http://schemas.microsoft.com/office/powerpoint/2010/main" val="1297612174"/>
      </p:ext>
    </p:extLst>
  </p:cSld>
  <p:clrMapOvr>
    <a:masterClrMapping/>
  </p:clrMapOvr>
  <p:extLst>
    <p:ext uri="{DCECCB84-F9BA-43D5-87BE-67443E8EF086}">
      <p15:sldGuideLst xmlns:p15="http://schemas.microsoft.com/office/powerpoint/2012/main">
        <p15:guide id="1" orient="horz" pos="111">
          <p15:clr>
            <a:srgbClr val="FBAE40"/>
          </p15:clr>
        </p15:guide>
        <p15:guide id="2" pos="2880">
          <p15:clr>
            <a:srgbClr val="A4A3A4"/>
          </p15:clr>
        </p15:guide>
        <p15:guide id="3" pos="120">
          <p15:clr>
            <a:srgbClr val="FBAE40"/>
          </p15:clr>
        </p15:guide>
        <p15:guide id="4" pos="5641">
          <p15:clr>
            <a:srgbClr val="FBAE40"/>
          </p15:clr>
        </p15:guide>
        <p15:guide id="5" orient="horz" pos="3119">
          <p15:clr>
            <a:srgbClr val="FBAE40"/>
          </p15:clr>
        </p15:guide>
        <p15:guide id="6" orient="horz" pos="1620">
          <p15:clr>
            <a:srgbClr val="A4A3A4"/>
          </p15:clr>
        </p15:guide>
        <p15:guide id="7" orient="horz">
          <p15:clr>
            <a:srgbClr val="A4A3A4"/>
          </p15:clr>
        </p15:guide>
        <p15:guide id="8" orient="horz" pos="3234">
          <p15:clr>
            <a:srgbClr val="A4A3A4"/>
          </p15:clr>
        </p15:guide>
        <p15:guide id="9">
          <p15:clr>
            <a:srgbClr val="A4A3A4"/>
          </p15:clr>
        </p15:guide>
        <p15:guide id="10" pos="5760">
          <p15:clr>
            <a:srgbClr val="A4A3A4"/>
          </p15:clr>
        </p15:guide>
        <p15:guide id="11" orient="horz" pos="1075">
          <p15:clr>
            <a:srgbClr val="FBAE40"/>
          </p15:clr>
        </p15:guide>
        <p15:guide id="12" orient="horz" pos="2155">
          <p15:clr>
            <a:srgbClr val="FBAE40"/>
          </p15:clr>
        </p15:guide>
        <p15:guide id="13" pos="3840">
          <p15:clr>
            <a:srgbClr val="FBAE40"/>
          </p15:clr>
        </p15:guide>
        <p15:guide id="14" pos="19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_thirdsGri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p>
            <a:pPr algn="ctr"/>
            <a:r>
              <a:rPr lang="en-US"/>
              <a:t>© 2016 Alaska Airlines - Confidential</a:t>
            </a:r>
          </a:p>
        </p:txBody>
      </p:sp>
    </p:spTree>
    <p:extLst>
      <p:ext uri="{BB962C8B-B14F-4D97-AF65-F5344CB8AC3E}">
        <p14:creationId xmlns:p14="http://schemas.microsoft.com/office/powerpoint/2010/main" val="1727396933"/>
      </p:ext>
    </p:extLst>
  </p:cSld>
  <p:clrMapOvr>
    <a:masterClrMapping/>
  </p:clrMapOvr>
  <p:extLst mod="1">
    <p:ext uri="{DCECCB84-F9BA-43D5-87BE-67443E8EF086}">
      <p15:sldGuideLst xmlns:p15="http://schemas.microsoft.com/office/powerpoint/2012/main">
        <p15:guide id="1" orient="horz" pos="111">
          <p15:clr>
            <a:srgbClr val="FBAE40"/>
          </p15:clr>
        </p15:guide>
        <p15:guide id="2" pos="2880">
          <p15:clr>
            <a:srgbClr val="A4A3A4"/>
          </p15:clr>
        </p15:guide>
        <p15:guide id="3" pos="120">
          <p15:clr>
            <a:srgbClr val="FBAE40"/>
          </p15:clr>
        </p15:guide>
        <p15:guide id="4" pos="5641">
          <p15:clr>
            <a:srgbClr val="FBAE40"/>
          </p15:clr>
        </p15:guide>
        <p15:guide id="5" orient="horz" pos="3119">
          <p15:clr>
            <a:srgbClr val="FBAE40"/>
          </p15:clr>
        </p15:guide>
        <p15:guide id="6" orient="horz" pos="1620">
          <p15:clr>
            <a:srgbClr val="A4A3A4"/>
          </p15:clr>
        </p15:guide>
        <p15:guide id="7" orient="horz">
          <p15:clr>
            <a:srgbClr val="A4A3A4"/>
          </p15:clr>
        </p15:guide>
        <p15:guide id="8" orient="horz" pos="3234">
          <p15:clr>
            <a:srgbClr val="A4A3A4"/>
          </p15:clr>
        </p15:guide>
        <p15:guide id="9">
          <p15:clr>
            <a:srgbClr val="A4A3A4"/>
          </p15:clr>
        </p15:guide>
        <p15:guide id="10" pos="5760">
          <p15:clr>
            <a:srgbClr val="A4A3A4"/>
          </p15:clr>
        </p15:guide>
        <p15:guide id="11" orient="horz" pos="1075">
          <p15:clr>
            <a:srgbClr val="FBAE40"/>
          </p15:clr>
        </p15:guide>
        <p15:guide id="12" orient="horz" pos="2155">
          <p15:clr>
            <a:srgbClr val="FBAE40"/>
          </p15:clr>
        </p15:guide>
        <p15:guide id="13" pos="3840">
          <p15:clr>
            <a:srgbClr val="FBAE40"/>
          </p15:clr>
        </p15:guide>
        <p15:guide id="14" pos="19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8" name="Title 5"/>
          <p:cNvSpPr>
            <a:spLocks noGrp="1"/>
          </p:cNvSpPr>
          <p:nvPr>
            <p:ph type="title"/>
          </p:nvPr>
        </p:nvSpPr>
        <p:spPr>
          <a:xfrm>
            <a:off x="697025" y="307094"/>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5" y="1105144"/>
            <a:ext cx="7856427"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755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8" name="Title 5"/>
          <p:cNvSpPr>
            <a:spLocks noGrp="1"/>
          </p:cNvSpPr>
          <p:nvPr>
            <p:ph type="title"/>
          </p:nvPr>
        </p:nvSpPr>
        <p:spPr>
          <a:xfrm>
            <a:off x="697025" y="307094"/>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5" y="1105144"/>
            <a:ext cx="7856427"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029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defRPr>
                <a:solidFill>
                  <a:srgbClr val="999999"/>
                </a:solidFill>
              </a:defRPr>
            </a:lvl1pPr>
          </a:lstStyle>
          <a:p>
            <a:pPr algn="ctr"/>
            <a:r>
              <a:rPr lang="en-US"/>
              <a:t>© 2016 Alaska Airlines - Confidential</a:t>
            </a:r>
          </a:p>
        </p:txBody>
      </p:sp>
      <p:sp>
        <p:nvSpPr>
          <p:cNvPr id="8" name="Title 5"/>
          <p:cNvSpPr>
            <a:spLocks noGrp="1"/>
          </p:cNvSpPr>
          <p:nvPr>
            <p:ph type="title"/>
          </p:nvPr>
        </p:nvSpPr>
        <p:spPr>
          <a:xfrm>
            <a:off x="697025" y="307094"/>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5" y="1105144"/>
            <a:ext cx="7856427"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04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defRPr>
                <a:solidFill>
                  <a:srgbClr val="999999"/>
                </a:solidFill>
              </a:defRPr>
            </a:lvl1pPr>
          </a:lstStyle>
          <a:p>
            <a:pPr algn="ctr"/>
            <a:r>
              <a:rPr lang="en-US"/>
              <a:t>© 2016 Alaska Airlines - Confidential</a:t>
            </a:r>
          </a:p>
        </p:txBody>
      </p:sp>
      <p:sp>
        <p:nvSpPr>
          <p:cNvPr id="8" name="Title 5"/>
          <p:cNvSpPr>
            <a:spLocks noGrp="1"/>
          </p:cNvSpPr>
          <p:nvPr>
            <p:ph type="title"/>
          </p:nvPr>
        </p:nvSpPr>
        <p:spPr>
          <a:xfrm>
            <a:off x="697025" y="307094"/>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5" y="1105144"/>
            <a:ext cx="7856427"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11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13" name="Picture 12"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8" name="Picture Placeholder 7"/>
          <p:cNvSpPr>
            <a:spLocks noGrp="1"/>
          </p:cNvSpPr>
          <p:nvPr>
            <p:ph type="pic" sz="quarter" idx="13"/>
          </p:nvPr>
        </p:nvSpPr>
        <p:spPr>
          <a:xfrm>
            <a:off x="5954431" y="0"/>
            <a:ext cx="3189572" cy="5143500"/>
          </a:xfrm>
          <a:prstGeom prst="rect">
            <a:avLst/>
          </a:prstGeom>
        </p:spPr>
        <p:txBody>
          <a:bodyPr/>
          <a:lstStyle/>
          <a:p>
            <a:endParaRPr lang="en-US"/>
          </a:p>
        </p:txBody>
      </p:sp>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8" y="307094"/>
            <a:ext cx="4470289" cy="716545"/>
          </a:xfrm>
        </p:spPr>
        <p:txBody>
          <a:bodyPr/>
          <a:lstStyle/>
          <a:p>
            <a:r>
              <a:rPr lang="en-US"/>
              <a:t>Click to edit Master title style</a:t>
            </a:r>
          </a:p>
        </p:txBody>
      </p:sp>
      <p:sp>
        <p:nvSpPr>
          <p:cNvPr id="10" name="Content Placeholder 9"/>
          <p:cNvSpPr>
            <a:spLocks noGrp="1"/>
          </p:cNvSpPr>
          <p:nvPr>
            <p:ph sz="quarter" idx="12"/>
          </p:nvPr>
        </p:nvSpPr>
        <p:spPr>
          <a:xfrm>
            <a:off x="697028" y="1105144"/>
            <a:ext cx="447028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985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600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12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1079500" y="566568"/>
            <a:ext cx="7304192" cy="1174755"/>
          </a:xfrm>
        </p:spPr>
        <p:txBody>
          <a:bodyPr anchor="b" anchorCtr="0"/>
          <a:lstStyle>
            <a:lvl1pPr>
              <a:lnSpc>
                <a:spcPts val="4400"/>
              </a:lnSpc>
              <a:defRPr sz="4000" baseline="0">
                <a:solidFill>
                  <a:schemeClr val="bg1"/>
                </a:solidFill>
              </a:defRPr>
            </a:lvl1pPr>
          </a:lstStyle>
          <a:p>
            <a:r>
              <a:rPr lang="en-US"/>
              <a:t>Presentation title</a:t>
            </a:r>
            <a:br>
              <a:rPr lang="en-US"/>
            </a:br>
            <a:r>
              <a:rPr lang="en-US"/>
              <a:t>AS Circular medium 40 </a:t>
            </a:r>
            <a:r>
              <a:rPr lang="en-US" err="1"/>
              <a:t>Pt</a:t>
            </a:r>
            <a:endParaRPr lang="en-US"/>
          </a:p>
        </p:txBody>
      </p:sp>
      <p:sp>
        <p:nvSpPr>
          <p:cNvPr id="6" name="Text Placeholder 6"/>
          <p:cNvSpPr>
            <a:spLocks noGrp="1"/>
          </p:cNvSpPr>
          <p:nvPr>
            <p:ph type="body" sz="quarter" idx="14" hasCustomPrompt="1"/>
          </p:nvPr>
        </p:nvSpPr>
        <p:spPr>
          <a:xfrm>
            <a:off x="1079503" y="2139539"/>
            <a:ext cx="7304983" cy="395789"/>
          </a:xfrm>
          <a:prstGeom prst="rect">
            <a:avLst/>
          </a:prstGeom>
        </p:spPr>
        <p:txBody>
          <a:bodyPr tIns="0"/>
          <a:lstStyle>
            <a:lvl1pPr>
              <a:defRPr sz="2000" baseline="0">
                <a:solidFill>
                  <a:srgbClr val="FFFFFF"/>
                </a:solidFill>
              </a:defRPr>
            </a:lvl1pPr>
          </a:lstStyle>
          <a:p>
            <a:pPr lvl="0"/>
            <a:r>
              <a:rPr lang="en-US"/>
              <a:t>Speaker name, title – AS Circular book 20 </a:t>
            </a:r>
            <a:r>
              <a:rPr lang="en-US" err="1"/>
              <a:t>Pt</a:t>
            </a:r>
            <a:endParaRPr lang="en-US"/>
          </a:p>
        </p:txBody>
      </p:sp>
      <p:sp>
        <p:nvSpPr>
          <p:cNvPr id="7" name="Text Placeholder 6"/>
          <p:cNvSpPr>
            <a:spLocks noGrp="1"/>
          </p:cNvSpPr>
          <p:nvPr>
            <p:ph type="body" sz="quarter" idx="15" hasCustomPrompt="1"/>
          </p:nvPr>
        </p:nvSpPr>
        <p:spPr>
          <a:xfrm>
            <a:off x="1079500" y="2523249"/>
            <a:ext cx="4456112" cy="410467"/>
          </a:xfrm>
          <a:prstGeom prst="rect">
            <a:avLst/>
          </a:prstGeom>
        </p:spPr>
        <p:txBody>
          <a:bodyPr/>
          <a:lstStyle>
            <a:lvl1pPr>
              <a:defRPr sz="1400" baseline="0">
                <a:solidFill>
                  <a:srgbClr val="FFFFFF"/>
                </a:solidFill>
              </a:defRPr>
            </a:lvl1pPr>
          </a:lstStyle>
          <a:p>
            <a:pPr lvl="0"/>
            <a:r>
              <a:rPr lang="en-US"/>
              <a:t>Date – AS Circular book 14 </a:t>
            </a:r>
            <a:r>
              <a:rPr lang="en-US" err="1"/>
              <a:t>pt</a:t>
            </a:r>
            <a:endParaRPr lang="en-US"/>
          </a:p>
        </p:txBody>
      </p:sp>
    </p:spTree>
    <p:extLst>
      <p:ext uri="{BB962C8B-B14F-4D97-AF65-F5344CB8AC3E}">
        <p14:creationId xmlns:p14="http://schemas.microsoft.com/office/powerpoint/2010/main" val="179282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72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Content 4">
    <p:bg>
      <p:bgPr>
        <a:solidFill>
          <a:schemeClr val="bg1"/>
        </a:solidFill>
        <a:effectLst/>
      </p:bgPr>
    </p:bg>
    <p:spTree>
      <p:nvGrpSpPr>
        <p:cNvPr id="1" name=""/>
        <p:cNvGrpSpPr/>
        <p:nvPr/>
      </p:nvGrpSpPr>
      <p:grpSpPr>
        <a:xfrm>
          <a:off x="0" y="0"/>
          <a:ext cx="0" cy="0"/>
          <a:chOff x="0" y="0"/>
          <a:chExt cx="0" cy="0"/>
        </a:xfrm>
      </p:grpSpPr>
      <p:pic>
        <p:nvPicPr>
          <p:cNvPr id="12" name="Picture 11"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266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Dark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8" y="1105144"/>
            <a:ext cx="7856425"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158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Dark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a:xfrm>
            <a:off x="3355628" y="4844482"/>
            <a:ext cx="2455864" cy="174773"/>
          </a:xfrm>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779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Dark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899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Dark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062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Dark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714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Dark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789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Dark 4">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5" y="1105144"/>
            <a:ext cx="7856427"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3366721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2 Columu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807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2" name="Picture 1" descr="8701_Corporate_ID_Kit_PlaneBackground_mbr_r2a.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9" name="Picture 8" descr="AKAir_Wordmark_Official_rgb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20913" y="4455957"/>
            <a:ext cx="1154663" cy="601795"/>
          </a:xfrm>
          <a:prstGeom prst="rect">
            <a:avLst/>
          </a:prstGeom>
        </p:spPr>
      </p:pic>
      <p:sp>
        <p:nvSpPr>
          <p:cNvPr id="7" name="Title 2"/>
          <p:cNvSpPr>
            <a:spLocks noGrp="1"/>
          </p:cNvSpPr>
          <p:nvPr>
            <p:ph type="title" hasCustomPrompt="1"/>
          </p:nvPr>
        </p:nvSpPr>
        <p:spPr>
          <a:xfrm>
            <a:off x="2871449" y="1174906"/>
            <a:ext cx="5997915" cy="1174755"/>
          </a:xfrm>
        </p:spPr>
        <p:txBody>
          <a:bodyPr anchor="b" anchorCtr="0"/>
          <a:lstStyle>
            <a:lvl1pPr>
              <a:lnSpc>
                <a:spcPts val="4400"/>
              </a:lnSpc>
              <a:defRPr sz="4000" baseline="0">
                <a:solidFill>
                  <a:srgbClr val="01426A"/>
                </a:solidFill>
              </a:defRPr>
            </a:lvl1pPr>
          </a:lstStyle>
          <a:p>
            <a:r>
              <a:rPr lang="en-US"/>
              <a:t>Presentation title</a:t>
            </a:r>
            <a:br>
              <a:rPr lang="en-US"/>
            </a:br>
            <a:r>
              <a:rPr lang="en-US"/>
              <a:t>AS Circular medium 40Pt</a:t>
            </a:r>
          </a:p>
        </p:txBody>
      </p:sp>
      <p:sp>
        <p:nvSpPr>
          <p:cNvPr id="8" name="Text Placeholder 6"/>
          <p:cNvSpPr>
            <a:spLocks noGrp="1"/>
          </p:cNvSpPr>
          <p:nvPr>
            <p:ph type="body" sz="quarter" idx="14" hasCustomPrompt="1"/>
          </p:nvPr>
        </p:nvSpPr>
        <p:spPr>
          <a:xfrm>
            <a:off x="2871451" y="2738470"/>
            <a:ext cx="5998564" cy="395789"/>
          </a:xfrm>
          <a:prstGeom prst="rect">
            <a:avLst/>
          </a:prstGeom>
        </p:spPr>
        <p:txBody>
          <a:bodyPr tIns="0"/>
          <a:lstStyle>
            <a:lvl1pPr>
              <a:defRPr sz="2000" baseline="0">
                <a:solidFill>
                  <a:srgbClr val="01426A"/>
                </a:solidFill>
              </a:defRPr>
            </a:lvl1pPr>
          </a:lstStyle>
          <a:p>
            <a:pPr lvl="0"/>
            <a:r>
              <a:rPr lang="en-US"/>
              <a:t>Speaker name, title – </a:t>
            </a:r>
            <a:r>
              <a:rPr lang="en-US" err="1"/>
              <a:t>ASCircular</a:t>
            </a:r>
            <a:r>
              <a:rPr lang="en-US"/>
              <a:t> book 20 </a:t>
            </a:r>
            <a:r>
              <a:rPr lang="en-US" err="1"/>
              <a:t>Pt</a:t>
            </a:r>
            <a:endParaRPr lang="en-US"/>
          </a:p>
        </p:txBody>
      </p:sp>
      <p:sp>
        <p:nvSpPr>
          <p:cNvPr id="13" name="Text Placeholder 6"/>
          <p:cNvSpPr>
            <a:spLocks noGrp="1"/>
          </p:cNvSpPr>
          <p:nvPr>
            <p:ph type="body" sz="quarter" idx="15" hasCustomPrompt="1"/>
          </p:nvPr>
        </p:nvSpPr>
        <p:spPr>
          <a:xfrm>
            <a:off x="2871448" y="3112773"/>
            <a:ext cx="4456112" cy="410467"/>
          </a:xfrm>
          <a:prstGeom prst="rect">
            <a:avLst/>
          </a:prstGeom>
        </p:spPr>
        <p:txBody>
          <a:bodyPr/>
          <a:lstStyle>
            <a:lvl1pPr>
              <a:defRPr sz="1400" baseline="0">
                <a:solidFill>
                  <a:srgbClr val="01426A"/>
                </a:solidFill>
              </a:defRPr>
            </a:lvl1pPr>
          </a:lstStyle>
          <a:p>
            <a:pPr lvl="0"/>
            <a:r>
              <a:rPr lang="en-US"/>
              <a:t>Date – AS Circular book 14 </a:t>
            </a:r>
            <a:r>
              <a:rPr lang="en-US" err="1"/>
              <a:t>pt</a:t>
            </a:r>
            <a:endParaRPr lang="en-US"/>
          </a:p>
        </p:txBody>
      </p:sp>
    </p:spTree>
    <p:extLst>
      <p:ext uri="{BB962C8B-B14F-4D97-AF65-F5344CB8AC3E}">
        <p14:creationId xmlns:p14="http://schemas.microsoft.com/office/powerpoint/2010/main" val="3020459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2 Columu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5">
                    <a:lumMod val="50000"/>
                    <a:lumOff val="50000"/>
                  </a:schemeClr>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405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2 Columu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090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ue 2 Columu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016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ue 2 Columu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981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ue 2 Columu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8462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2 Columun Content 4">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5" y="307094"/>
            <a:ext cx="7856427"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1" y="1105144"/>
            <a:ext cx="3854339"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2683344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5" name="Chart Placeholder 4"/>
          <p:cNvSpPr>
            <a:spLocks noGrp="1"/>
          </p:cNvSpPr>
          <p:nvPr>
            <p:ph type="chart" sz="quarter" idx="12" hasCustomPrompt="1"/>
          </p:nvPr>
        </p:nvSpPr>
        <p:spPr>
          <a:xfrm>
            <a:off x="697024" y="1152530"/>
            <a:ext cx="7765939" cy="3241675"/>
          </a:xfrm>
          <a:prstGeom prst="rect">
            <a:avLst/>
          </a:prstGeom>
        </p:spPr>
        <p:txBody>
          <a:bodyPr/>
          <a:lstStyle/>
          <a:p>
            <a:r>
              <a:rPr lang="en-US"/>
              <a:t>Click icon to insert chart</a:t>
            </a:r>
          </a:p>
        </p:txBody>
      </p:sp>
      <p:sp>
        <p:nvSpPr>
          <p:cNvPr id="7" name="Title 5"/>
          <p:cNvSpPr>
            <a:spLocks noGrp="1"/>
          </p:cNvSpPr>
          <p:nvPr>
            <p:ph type="title"/>
          </p:nvPr>
        </p:nvSpPr>
        <p:spPr>
          <a:xfrm>
            <a:off x="697024" y="307094"/>
            <a:ext cx="7765939" cy="716545"/>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51861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11" name="Table Placeholder 10"/>
          <p:cNvSpPr>
            <a:spLocks noGrp="1"/>
          </p:cNvSpPr>
          <p:nvPr>
            <p:ph type="tbl" sz="quarter" idx="12" hasCustomPrompt="1"/>
          </p:nvPr>
        </p:nvSpPr>
        <p:spPr>
          <a:xfrm>
            <a:off x="697024" y="1152530"/>
            <a:ext cx="7765939" cy="3241675"/>
          </a:xfrm>
          <a:prstGeom prst="rect">
            <a:avLst/>
          </a:prstGeom>
        </p:spPr>
        <p:txBody>
          <a:bodyPr/>
          <a:lstStyle/>
          <a:p>
            <a:r>
              <a:rPr lang="en-US"/>
              <a:t>Click icon to insert table</a:t>
            </a:r>
          </a:p>
        </p:txBody>
      </p:sp>
      <p:sp>
        <p:nvSpPr>
          <p:cNvPr id="7" name="Title 5"/>
          <p:cNvSpPr>
            <a:spLocks noGrp="1"/>
          </p:cNvSpPr>
          <p:nvPr>
            <p:ph type="title"/>
          </p:nvPr>
        </p:nvSpPr>
        <p:spPr>
          <a:xfrm>
            <a:off x="697024" y="307094"/>
            <a:ext cx="7765939" cy="716545"/>
          </a:xfrm>
        </p:spPr>
        <p:txBody>
          <a:bodyPr/>
          <a:lstStyle>
            <a:lvl1pPr>
              <a:defRPr>
                <a:solidFill>
                  <a:srgbClr val="01426A"/>
                </a:solidFill>
              </a:defRPr>
            </a:lvl1pPr>
          </a:lstStyle>
          <a:p>
            <a:r>
              <a:rPr lang="en-US"/>
              <a:t>Click to edit Master title style</a:t>
            </a:r>
          </a:p>
        </p:txBody>
      </p:sp>
    </p:spTree>
    <p:extLst>
      <p:ext uri="{BB962C8B-B14F-4D97-AF65-F5344CB8AC3E}">
        <p14:creationId xmlns:p14="http://schemas.microsoft.com/office/powerpoint/2010/main" val="325104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spc="-75" baseline="0"/>
            </a:lvl1pPr>
          </a:lstStyle>
          <a:p>
            <a:r>
              <a:rPr lang="en-US"/>
              <a:t>Click to edit Master title style</a:t>
            </a:r>
          </a:p>
        </p:txBody>
      </p:sp>
      <p:sp>
        <p:nvSpPr>
          <p:cNvPr id="5" name="Slide Number Placeholder 3"/>
          <p:cNvSpPr>
            <a:spLocks noGrp="1"/>
          </p:cNvSpPr>
          <p:nvPr>
            <p:ph type="sldNum" sz="quarter" idx="11"/>
          </p:nvPr>
        </p:nvSpPr>
        <p:spPr>
          <a:xfrm>
            <a:off x="704852" y="4738689"/>
            <a:ext cx="2338387" cy="154781"/>
          </a:xfrm>
        </p:spPr>
        <p:txBody>
          <a:bodyPr/>
          <a:lstStyle>
            <a:lvl1pPr>
              <a:defRPr b="1"/>
            </a:lvl1pPr>
          </a:lstStyle>
          <a:p>
            <a:pPr algn="l">
              <a:defRPr/>
            </a:pPr>
            <a:r>
              <a:rPr lang="en-US"/>
              <a:t>STRICTLY PRIVATE AND CONFIDENTIAL</a:t>
            </a:r>
          </a:p>
        </p:txBody>
      </p:sp>
      <p:sp>
        <p:nvSpPr>
          <p:cNvPr id="6" name="Slide Number Placeholder 5"/>
          <p:cNvSpPr txBox="1">
            <a:spLocks/>
          </p:cNvSpPr>
          <p:nvPr userDrawn="1"/>
        </p:nvSpPr>
        <p:spPr>
          <a:xfrm>
            <a:off x="8543705" y="4845069"/>
            <a:ext cx="538163" cy="130969"/>
          </a:xfrm>
          <a:prstGeom prst="rect">
            <a:avLst/>
          </a:prstGeom>
        </p:spPr>
        <p:txBody>
          <a:bodyPr vert="horz" wrap="square" lIns="0" tIns="0" rIns="0" bIns="0" numCol="1" anchor="t" anchorCtr="0" compatLnSpc="1">
            <a:prstTxWarp prst="textNoShape">
              <a:avLst/>
            </a:prstTxWarp>
          </a:bodyPr>
          <a:lstStyle>
            <a:defPPr>
              <a:defRPr lang="en-US"/>
            </a:defPPr>
            <a:lvl1pPr algn="r" rtl="0" eaLnBrk="1" fontAlgn="base" hangingPunct="1">
              <a:spcBef>
                <a:spcPct val="0"/>
              </a:spcBef>
              <a:spcAft>
                <a:spcPct val="0"/>
              </a:spcAft>
              <a:defRPr sz="1100" kern="1200" smtClean="0">
                <a:solidFill>
                  <a:srgbClr val="5C5C5C"/>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a:lstStyle>
          <a:p>
            <a:pPr defTabSz="685783">
              <a:defRPr/>
            </a:pPr>
            <a:fld id="{B873E407-6720-4939-AF07-C611DC96D55A}" type="slidenum">
              <a:rPr lang="en-US" sz="800"/>
              <a:pPr defTabSz="685783">
                <a:defRPr/>
              </a:pPr>
              <a:t>‹#›</a:t>
            </a:fld>
            <a:endParaRPr lang="en-US" sz="800"/>
          </a:p>
        </p:txBody>
      </p:sp>
      <p:sp>
        <p:nvSpPr>
          <p:cNvPr id="8" name="Rectangle 7"/>
          <p:cNvSpPr/>
          <p:nvPr userDrawn="1"/>
        </p:nvSpPr>
        <p:spPr>
          <a:xfrm>
            <a:off x="0" y="4976038"/>
            <a:ext cx="9144000" cy="167463"/>
          </a:xfrm>
          <a:prstGeom prst="rect">
            <a:avLst/>
          </a:prstGeom>
          <a:solidFill>
            <a:schemeClr val="bg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defTabSz="408166"/>
            <a:endParaRPr lang="en-US" err="1">
              <a:solidFill>
                <a:srgbClr val="FFFFFF"/>
              </a:solidFill>
            </a:endParaRPr>
          </a:p>
        </p:txBody>
      </p:sp>
    </p:spTree>
    <p:extLst>
      <p:ext uri="{BB962C8B-B14F-4D97-AF65-F5344CB8AC3E}">
        <p14:creationId xmlns:p14="http://schemas.microsoft.com/office/powerpoint/2010/main" val="156084568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04913" y="1452558"/>
            <a:ext cx="7304192" cy="1174755"/>
          </a:xfrm>
        </p:spPr>
        <p:txBody>
          <a:bodyPr anchor="b" anchorCtr="0"/>
          <a:lstStyle>
            <a:lvl1pPr>
              <a:lnSpc>
                <a:spcPts val="4400"/>
              </a:lnSpc>
              <a:defRPr sz="4000" baseline="0">
                <a:solidFill>
                  <a:schemeClr val="bg1"/>
                </a:solidFill>
              </a:defRPr>
            </a:lvl1pPr>
          </a:lstStyle>
          <a:p>
            <a:r>
              <a:rPr lang="en-US"/>
              <a:t>Presentation title</a:t>
            </a:r>
            <a:br>
              <a:rPr lang="en-US"/>
            </a:br>
            <a:r>
              <a:rPr lang="en-US"/>
              <a:t>AS Circular medium 40 </a:t>
            </a:r>
            <a:r>
              <a:rPr lang="en-US" err="1"/>
              <a:t>Pt</a:t>
            </a:r>
            <a:endParaRPr lang="en-US"/>
          </a:p>
        </p:txBody>
      </p:sp>
      <p:sp>
        <p:nvSpPr>
          <p:cNvPr id="7" name="Text Placeholder 6"/>
          <p:cNvSpPr>
            <a:spLocks noGrp="1"/>
          </p:cNvSpPr>
          <p:nvPr>
            <p:ph type="body" sz="quarter" idx="14" hasCustomPrompt="1"/>
          </p:nvPr>
        </p:nvSpPr>
        <p:spPr>
          <a:xfrm>
            <a:off x="1204913" y="3016122"/>
            <a:ext cx="7304982" cy="395789"/>
          </a:xfrm>
          <a:prstGeom prst="rect">
            <a:avLst/>
          </a:prstGeom>
        </p:spPr>
        <p:txBody>
          <a:bodyPr tIns="0"/>
          <a:lstStyle>
            <a:lvl1pPr>
              <a:defRPr sz="2000" baseline="0">
                <a:solidFill>
                  <a:srgbClr val="FFFFFF"/>
                </a:solidFill>
              </a:defRPr>
            </a:lvl1pPr>
          </a:lstStyle>
          <a:p>
            <a:pPr lvl="0"/>
            <a:r>
              <a:rPr lang="en-US"/>
              <a:t>Speaker name, title – AS Circular book 20 </a:t>
            </a:r>
            <a:r>
              <a:rPr lang="en-US" err="1"/>
              <a:t>Pt</a:t>
            </a:r>
            <a:endParaRPr lang="en-US"/>
          </a:p>
        </p:txBody>
      </p:sp>
      <p:sp>
        <p:nvSpPr>
          <p:cNvPr id="14" name="Text Placeholder 6"/>
          <p:cNvSpPr>
            <a:spLocks noGrp="1"/>
          </p:cNvSpPr>
          <p:nvPr>
            <p:ph type="body" sz="quarter" idx="15" hasCustomPrompt="1"/>
          </p:nvPr>
        </p:nvSpPr>
        <p:spPr>
          <a:xfrm>
            <a:off x="1204913" y="3399832"/>
            <a:ext cx="4456112" cy="410467"/>
          </a:xfrm>
          <a:prstGeom prst="rect">
            <a:avLst/>
          </a:prstGeom>
        </p:spPr>
        <p:txBody>
          <a:bodyPr/>
          <a:lstStyle>
            <a:lvl1pPr>
              <a:defRPr sz="1400" baseline="0">
                <a:solidFill>
                  <a:srgbClr val="FFFFFF"/>
                </a:solidFill>
              </a:defRPr>
            </a:lvl1pPr>
          </a:lstStyle>
          <a:p>
            <a:pPr lvl="0"/>
            <a:r>
              <a:rPr lang="en-US"/>
              <a:t>Date – AS Circular book 14 </a:t>
            </a:r>
            <a:r>
              <a:rPr lang="en-US" err="1"/>
              <a:t>pt</a:t>
            </a:r>
            <a:endParaRPr lang="en-US"/>
          </a:p>
        </p:txBody>
      </p:sp>
      <p:pic>
        <p:nvPicPr>
          <p:cNvPr id="8" name="Picture 7"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388691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2"/>
          <p:cNvSpPr>
            <a:spLocks noGrp="1"/>
          </p:cNvSpPr>
          <p:nvPr>
            <p:ph type="title" hasCustomPrompt="1"/>
          </p:nvPr>
        </p:nvSpPr>
        <p:spPr>
          <a:xfrm>
            <a:off x="687388" y="897223"/>
            <a:ext cx="7651168"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5" name="Picture 4"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2359834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Picture 1" descr="8701_Corporate_ID_Kit_PlaneBackground_mbr_r2a.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9" name="Picture 8" descr="AKAir_Wordmark_Official_rgb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20909" y="4455951"/>
            <a:ext cx="1154663" cy="601795"/>
          </a:xfrm>
          <a:prstGeom prst="rect">
            <a:avLst/>
          </a:prstGeom>
        </p:spPr>
      </p:pic>
      <p:sp>
        <p:nvSpPr>
          <p:cNvPr id="7" name="Title 2"/>
          <p:cNvSpPr>
            <a:spLocks noGrp="1"/>
          </p:cNvSpPr>
          <p:nvPr>
            <p:ph type="title" hasCustomPrompt="1"/>
          </p:nvPr>
        </p:nvSpPr>
        <p:spPr>
          <a:xfrm>
            <a:off x="2871448" y="1174900"/>
            <a:ext cx="5997915" cy="1174755"/>
          </a:xfrm>
        </p:spPr>
        <p:txBody>
          <a:bodyPr anchor="b" anchorCtr="0"/>
          <a:lstStyle>
            <a:lvl1pPr>
              <a:lnSpc>
                <a:spcPts val="4400"/>
              </a:lnSpc>
              <a:defRPr sz="4000" baseline="0">
                <a:solidFill>
                  <a:srgbClr val="01426A"/>
                </a:solidFill>
              </a:defRPr>
            </a:lvl1pPr>
          </a:lstStyle>
          <a:p>
            <a:r>
              <a:rPr lang="en-US"/>
              <a:t>Presentation title</a:t>
            </a:r>
            <a:br>
              <a:rPr lang="en-US"/>
            </a:br>
            <a:r>
              <a:rPr lang="en-US"/>
              <a:t>AS Circular medium 40Pt</a:t>
            </a:r>
          </a:p>
        </p:txBody>
      </p:sp>
      <p:sp>
        <p:nvSpPr>
          <p:cNvPr id="8" name="Text Placeholder 6"/>
          <p:cNvSpPr>
            <a:spLocks noGrp="1"/>
          </p:cNvSpPr>
          <p:nvPr>
            <p:ph type="body" sz="quarter" idx="14" hasCustomPrompt="1"/>
          </p:nvPr>
        </p:nvSpPr>
        <p:spPr>
          <a:xfrm>
            <a:off x="2871448" y="2738464"/>
            <a:ext cx="5998564" cy="395789"/>
          </a:xfrm>
          <a:prstGeom prst="rect">
            <a:avLst/>
          </a:prstGeom>
        </p:spPr>
        <p:txBody>
          <a:bodyPr tIns="0"/>
          <a:lstStyle>
            <a:lvl1pPr>
              <a:defRPr sz="2000" baseline="0">
                <a:solidFill>
                  <a:srgbClr val="01426A"/>
                </a:solidFill>
              </a:defRPr>
            </a:lvl1pPr>
          </a:lstStyle>
          <a:p>
            <a:pPr lvl="0"/>
            <a:r>
              <a:rPr lang="en-US"/>
              <a:t>Speaker name, title – </a:t>
            </a:r>
            <a:r>
              <a:rPr lang="en-US" err="1"/>
              <a:t>ASCircular</a:t>
            </a:r>
            <a:r>
              <a:rPr lang="en-US"/>
              <a:t> book 20 </a:t>
            </a:r>
            <a:r>
              <a:rPr lang="en-US" err="1"/>
              <a:t>Pt</a:t>
            </a:r>
            <a:endParaRPr lang="en-US"/>
          </a:p>
        </p:txBody>
      </p:sp>
      <p:sp>
        <p:nvSpPr>
          <p:cNvPr id="13" name="Text Placeholder 6"/>
          <p:cNvSpPr>
            <a:spLocks noGrp="1"/>
          </p:cNvSpPr>
          <p:nvPr>
            <p:ph type="body" sz="quarter" idx="15" hasCustomPrompt="1"/>
          </p:nvPr>
        </p:nvSpPr>
        <p:spPr>
          <a:xfrm>
            <a:off x="2871448" y="3112767"/>
            <a:ext cx="4456112" cy="410467"/>
          </a:xfrm>
          <a:prstGeom prst="rect">
            <a:avLst/>
          </a:prstGeom>
        </p:spPr>
        <p:txBody>
          <a:bodyPr/>
          <a:lstStyle>
            <a:lvl1pPr>
              <a:defRPr sz="1400" baseline="0">
                <a:solidFill>
                  <a:srgbClr val="01426A"/>
                </a:solidFill>
              </a:defRPr>
            </a:lvl1pPr>
          </a:lstStyle>
          <a:p>
            <a:pPr lvl="0"/>
            <a:r>
              <a:rPr lang="en-US"/>
              <a:t>Date – AS Circular book 14 </a:t>
            </a:r>
            <a:r>
              <a:rPr lang="en-US" err="1"/>
              <a:t>pt</a:t>
            </a:r>
            <a:endParaRPr lang="en-US"/>
          </a:p>
        </p:txBody>
      </p:sp>
    </p:spTree>
    <p:extLst>
      <p:ext uri="{BB962C8B-B14F-4D97-AF65-F5344CB8AC3E}">
        <p14:creationId xmlns:p14="http://schemas.microsoft.com/office/powerpoint/2010/main" val="3226905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reak Slide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2"/>
          <p:cNvSpPr>
            <a:spLocks noGrp="1"/>
          </p:cNvSpPr>
          <p:nvPr>
            <p:ph type="title" hasCustomPrompt="1"/>
          </p:nvPr>
        </p:nvSpPr>
        <p:spPr>
          <a:xfrm>
            <a:off x="687388" y="897223"/>
            <a:ext cx="7651168"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5" name="Picture 4"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3498622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reak Slide 2">
    <p:bg>
      <p:bgPr>
        <a:solidFill>
          <a:schemeClr val="bg1"/>
        </a:solidFill>
        <a:effectLst/>
      </p:bgPr>
    </p:bg>
    <p:spTree>
      <p:nvGrpSpPr>
        <p:cNvPr id="1" name=""/>
        <p:cNvGrpSpPr/>
        <p:nvPr/>
      </p:nvGrpSpPr>
      <p:grpSpPr>
        <a:xfrm>
          <a:off x="0" y="0"/>
          <a:ext cx="0" cy="0"/>
          <a:chOff x="0" y="0"/>
          <a:chExt cx="0" cy="0"/>
        </a:xfrm>
      </p:grpSpPr>
      <p:pic>
        <p:nvPicPr>
          <p:cNvPr id="3" name="Picture 2" descr="GTY_142900483_RF.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154" y="-1"/>
            <a:ext cx="9185608" cy="5143501"/>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358829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4242744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1" cy="5154839"/>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defRPr>
                <a:solidFill>
                  <a:srgbClr val="CCCCCC"/>
                </a:solidFill>
              </a:defRPr>
            </a:lvl1pPr>
          </a:lstStyle>
          <a:p>
            <a:pPr algn="ctr"/>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2737169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87388" y="897223"/>
            <a:ext cx="7318375"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4" name="Picture 3"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1172696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AKAir_Wordmark_Official_rgb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9" name="Title 2"/>
          <p:cNvSpPr>
            <a:spLocks noGrp="1"/>
          </p:cNvSpPr>
          <p:nvPr>
            <p:ph type="title" hasCustomPrompt="1"/>
          </p:nvPr>
        </p:nvSpPr>
        <p:spPr>
          <a:xfrm>
            <a:off x="687388"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980527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4">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defRPr>
                <a:solidFill>
                  <a:srgbClr val="999999"/>
                </a:solidFill>
              </a:defRPr>
            </a:lvl1pPr>
          </a:lstStyle>
          <a:p>
            <a:pPr algn="ctr"/>
            <a:r>
              <a:rPr lang="en-US"/>
              <a:t>© 2016 Alaska Airlines - Confidential</a:t>
            </a:r>
          </a:p>
        </p:txBody>
      </p:sp>
      <p:sp>
        <p:nvSpPr>
          <p:cNvPr id="8" name="Title 5"/>
          <p:cNvSpPr>
            <a:spLocks noGrp="1"/>
          </p:cNvSpPr>
          <p:nvPr>
            <p:ph type="title"/>
          </p:nvPr>
        </p:nvSpPr>
        <p:spPr>
          <a:xfrm>
            <a:off x="697024" y="307088"/>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4" y="1105144"/>
            <a:ext cx="7856426"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254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pic>
        <p:nvPicPr>
          <p:cNvPr id="13" name="Picture 12"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8" name="Picture Placeholder 7"/>
          <p:cNvSpPr>
            <a:spLocks noGrp="1"/>
          </p:cNvSpPr>
          <p:nvPr>
            <p:ph type="pic" sz="quarter" idx="13"/>
          </p:nvPr>
        </p:nvSpPr>
        <p:spPr>
          <a:xfrm>
            <a:off x="5954428" y="0"/>
            <a:ext cx="3189572" cy="5143500"/>
          </a:xfrm>
          <a:prstGeom prst="rect">
            <a:avLst/>
          </a:prstGeom>
        </p:spPr>
        <p:txBody>
          <a:bodyPr/>
          <a:lstStyle/>
          <a:p>
            <a:endParaRPr lang="en-US"/>
          </a:p>
        </p:txBody>
      </p:sp>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4470289" cy="716545"/>
          </a:xfrm>
        </p:spPr>
        <p:txBody>
          <a:bodyPr/>
          <a:lstStyle/>
          <a:p>
            <a:r>
              <a:rPr lang="en-US"/>
              <a:t>Click to edit Master title style</a:t>
            </a:r>
          </a:p>
        </p:txBody>
      </p:sp>
      <p:sp>
        <p:nvSpPr>
          <p:cNvPr id="10" name="Content Placeholder 9"/>
          <p:cNvSpPr>
            <a:spLocks noGrp="1"/>
          </p:cNvSpPr>
          <p:nvPr>
            <p:ph sz="quarter" idx="12"/>
          </p:nvPr>
        </p:nvSpPr>
        <p:spPr>
          <a:xfrm>
            <a:off x="697024" y="1105144"/>
            <a:ext cx="447028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882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2 Column Content 4">
    <p:bg>
      <p:bgPr>
        <a:solidFill>
          <a:schemeClr val="bg1"/>
        </a:solidFill>
        <a:effectLst/>
      </p:bgPr>
    </p:bg>
    <p:spTree>
      <p:nvGrpSpPr>
        <p:cNvPr id="1" name=""/>
        <p:cNvGrpSpPr/>
        <p:nvPr/>
      </p:nvGrpSpPr>
      <p:grpSpPr>
        <a:xfrm>
          <a:off x="0" y="0"/>
          <a:ext cx="0" cy="0"/>
          <a:chOff x="0" y="0"/>
          <a:chExt cx="0" cy="0"/>
        </a:xfrm>
      </p:grpSpPr>
      <p:pic>
        <p:nvPicPr>
          <p:cNvPr id="12" name="Picture 11"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74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 2">
    <p:bg>
      <p:bgPr>
        <a:solidFill>
          <a:schemeClr val="bg1"/>
        </a:solidFill>
        <a:effectLst/>
      </p:bgPr>
    </p:bg>
    <p:spTree>
      <p:nvGrpSpPr>
        <p:cNvPr id="1" name=""/>
        <p:cNvGrpSpPr/>
        <p:nvPr/>
      </p:nvGrpSpPr>
      <p:grpSpPr>
        <a:xfrm>
          <a:off x="0" y="0"/>
          <a:ext cx="0" cy="0"/>
          <a:chOff x="0" y="0"/>
          <a:chExt cx="0" cy="0"/>
        </a:xfrm>
      </p:grpSpPr>
      <p:pic>
        <p:nvPicPr>
          <p:cNvPr id="3" name="Picture 2" descr="GTY_142900483_RF.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155" y="-1"/>
            <a:ext cx="9185608" cy="5143501"/>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5"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896024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Dark 4">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461584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ue 2 Columu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5">
                    <a:lumMod val="50000"/>
                    <a:lumOff val="50000"/>
                  </a:schemeClr>
                </a:solidFill>
              </a:defRPr>
            </a:lvl1pPr>
          </a:lstStyle>
          <a:p>
            <a:fld id="{419C4E4A-24B1-A040-9638-6A18D713F4CA}" type="slidenum">
              <a:rPr lang="en-US" smtClean="0">
                <a:solidFill>
                  <a:srgbClr val="323232">
                    <a:lumMod val="50000"/>
                    <a:lumOff val="50000"/>
                  </a:srgbClr>
                </a:solidFill>
              </a:rPr>
              <a:pPr/>
              <a:t>‹#›</a:t>
            </a:fld>
            <a:endParaRPr lang="en-US">
              <a:solidFill>
                <a:srgbClr val="323232">
                  <a:lumMod val="50000"/>
                  <a:lumOff val="50000"/>
                </a:srgbClr>
              </a:solidFill>
            </a:endParaRPr>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3345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ue 2 Columun Content 4">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1177552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5" name="Chart Placeholder 4"/>
          <p:cNvSpPr>
            <a:spLocks noGrp="1"/>
          </p:cNvSpPr>
          <p:nvPr>
            <p:ph type="chart" sz="quarter" idx="12" hasCustomPrompt="1"/>
          </p:nvPr>
        </p:nvSpPr>
        <p:spPr>
          <a:xfrm>
            <a:off x="697025" y="1152524"/>
            <a:ext cx="7765938" cy="3241675"/>
          </a:xfrm>
          <a:prstGeom prst="rect">
            <a:avLst/>
          </a:prstGeom>
        </p:spPr>
        <p:txBody>
          <a:bodyPr/>
          <a:lstStyle/>
          <a:p>
            <a:r>
              <a:rPr lang="en-US"/>
              <a:t>Click icon to insert chart</a:t>
            </a:r>
          </a:p>
        </p:txBody>
      </p:sp>
      <p:sp>
        <p:nvSpPr>
          <p:cNvPr id="7" name="Title 5"/>
          <p:cNvSpPr>
            <a:spLocks noGrp="1"/>
          </p:cNvSpPr>
          <p:nvPr>
            <p:ph type="title"/>
          </p:nvPr>
        </p:nvSpPr>
        <p:spPr>
          <a:xfrm>
            <a:off x="697025" y="307088"/>
            <a:ext cx="7765938" cy="716545"/>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74553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11" name="Table Placeholder 10"/>
          <p:cNvSpPr>
            <a:spLocks noGrp="1"/>
          </p:cNvSpPr>
          <p:nvPr>
            <p:ph type="tbl" sz="quarter" idx="12" hasCustomPrompt="1"/>
          </p:nvPr>
        </p:nvSpPr>
        <p:spPr>
          <a:xfrm>
            <a:off x="697024" y="1152524"/>
            <a:ext cx="7765939" cy="3241675"/>
          </a:xfrm>
          <a:prstGeom prst="rect">
            <a:avLst/>
          </a:prstGeom>
        </p:spPr>
        <p:txBody>
          <a:bodyPr/>
          <a:lstStyle/>
          <a:p>
            <a:r>
              <a:rPr lang="en-US"/>
              <a:t>Click icon to insert table</a:t>
            </a:r>
          </a:p>
        </p:txBody>
      </p:sp>
      <p:sp>
        <p:nvSpPr>
          <p:cNvPr id="7" name="Title 5"/>
          <p:cNvSpPr>
            <a:spLocks noGrp="1"/>
          </p:cNvSpPr>
          <p:nvPr>
            <p:ph type="title"/>
          </p:nvPr>
        </p:nvSpPr>
        <p:spPr>
          <a:xfrm>
            <a:off x="697024" y="307088"/>
            <a:ext cx="7765939" cy="716545"/>
          </a:xfrm>
        </p:spPr>
        <p:txBody>
          <a:bodyPr/>
          <a:lstStyle>
            <a:lvl1pPr>
              <a:defRPr>
                <a:solidFill>
                  <a:srgbClr val="01426A"/>
                </a:solidFill>
              </a:defRPr>
            </a:lvl1pPr>
          </a:lstStyle>
          <a:p>
            <a:r>
              <a:rPr lang="en-US"/>
              <a:t>Click to edit Master title style</a:t>
            </a:r>
          </a:p>
        </p:txBody>
      </p:sp>
    </p:spTree>
    <p:extLst>
      <p:ext uri="{BB962C8B-B14F-4D97-AF65-F5344CB8AC3E}">
        <p14:creationId xmlns:p14="http://schemas.microsoft.com/office/powerpoint/2010/main" val="1595705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Slid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t" anchorCtr="0"/>
          <a:lstStyle>
            <a:lvl1pPr>
              <a:lnSpc>
                <a:spcPts val="4400"/>
              </a:lnSpc>
              <a:defRPr sz="4000" baseline="0">
                <a:solidFill>
                  <a:srgbClr val="01426A"/>
                </a:solidFill>
              </a:defRPr>
            </a:lvl1pPr>
          </a:lstStyle>
          <a:p>
            <a:r>
              <a:rPr lang="en-US"/>
              <a:t>Click to edit breaker slide – Circular medium 40pt</a:t>
            </a:r>
          </a:p>
        </p:txBody>
      </p:sp>
    </p:spTree>
    <p:extLst>
      <p:ext uri="{BB962C8B-B14F-4D97-AF65-F5344CB8AC3E}">
        <p14:creationId xmlns:p14="http://schemas.microsoft.com/office/powerpoint/2010/main" val="396016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545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_Clouds">
    <p:spTree>
      <p:nvGrpSpPr>
        <p:cNvPr id="1" name=""/>
        <p:cNvGrpSpPr/>
        <p:nvPr/>
      </p:nvGrpSpPr>
      <p:grpSpPr>
        <a:xfrm>
          <a:off x="0" y="0"/>
          <a:ext cx="0" cy="0"/>
          <a:chOff x="0" y="0"/>
          <a:chExt cx="0" cy="0"/>
        </a:xfrm>
      </p:grpSpPr>
      <p:pic>
        <p:nvPicPr>
          <p:cNvPr id="5" name="Background_Clouds"/>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3" name="Slide Number Placeholder 2"/>
          <p:cNvSpPr>
            <a:spLocks noGrp="1"/>
          </p:cNvSpPr>
          <p:nvPr>
            <p:ph type="sldNum" sz="quarter" idx="10"/>
          </p:nvPr>
        </p:nvSpPr>
        <p:spPr/>
        <p:txBody>
          <a:body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p>
            <a:pPr algn="ctr"/>
            <a:r>
              <a:rPr lang="en-US"/>
              <a:t>© 2016 Alaska Airlines - Confidential</a:t>
            </a:r>
          </a:p>
        </p:txBody>
      </p:sp>
      <p:pic>
        <p:nvPicPr>
          <p:cNvPr id="6" name="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558540" y="1641421"/>
            <a:ext cx="2026920" cy="878020"/>
          </a:xfrm>
          <a:prstGeom prst="rect">
            <a:avLst/>
          </a:prstGeom>
        </p:spPr>
      </p:pic>
      <p:sp>
        <p:nvSpPr>
          <p:cNvPr id="8" name="Title"/>
          <p:cNvSpPr>
            <a:spLocks noGrp="1"/>
          </p:cNvSpPr>
          <p:nvPr>
            <p:ph type="body" sz="quarter" idx="12" hasCustomPrompt="1"/>
          </p:nvPr>
        </p:nvSpPr>
        <p:spPr>
          <a:xfrm>
            <a:off x="190500" y="2898670"/>
            <a:ext cx="8764587" cy="914400"/>
          </a:xfrm>
        </p:spPr>
        <p:txBody>
          <a:bodyPr>
            <a:normAutofit/>
          </a:bodyPr>
          <a:lstStyle>
            <a:lvl1pPr marL="0" algn="ctr" defTabSz="408176" rtl="0" eaLnBrk="1" latinLnBrk="0" hangingPunct="1">
              <a:lnSpc>
                <a:spcPct val="90000"/>
              </a:lnSpc>
              <a:spcBef>
                <a:spcPct val="0"/>
              </a:spcBef>
              <a:buNone/>
              <a:defRPr lang="en-US" sz="4000" b="0" i="0" kern="1200" spc="40" baseline="0" dirty="0" smtClean="0">
                <a:solidFill>
                  <a:schemeClr val="accent5"/>
                </a:solidFill>
                <a:latin typeface="+mj-lt"/>
                <a:ea typeface="+mj-ea"/>
                <a:cs typeface="Trebuchet MS"/>
              </a:defRPr>
            </a:lvl1pPr>
          </a:lstStyle>
          <a:p>
            <a:pPr lvl="0"/>
            <a:r>
              <a:rPr lang="en-US"/>
              <a:t>Presentation title.</a:t>
            </a:r>
          </a:p>
        </p:txBody>
      </p:sp>
      <p:sp>
        <p:nvSpPr>
          <p:cNvPr id="17" name="Subtitle"/>
          <p:cNvSpPr>
            <a:spLocks noGrp="1"/>
          </p:cNvSpPr>
          <p:nvPr>
            <p:ph type="body" sz="quarter" idx="13"/>
          </p:nvPr>
        </p:nvSpPr>
        <p:spPr>
          <a:xfrm>
            <a:off x="190501" y="3453967"/>
            <a:ext cx="8764586" cy="277177"/>
          </a:xfrm>
        </p:spPr>
        <p:txBody>
          <a:bodyPr>
            <a:normAutofit/>
          </a:bodyPr>
          <a:lstStyle>
            <a:lvl1pPr marL="0" indent="0" algn="ctr" defTabSz="408176" rtl="0" eaLnBrk="1" latinLnBrk="0" hangingPunct="1">
              <a:lnSpc>
                <a:spcPct val="90000"/>
              </a:lnSpc>
              <a:spcBef>
                <a:spcPct val="20000"/>
              </a:spcBef>
              <a:buClr>
                <a:schemeClr val="accent5">
                  <a:lumMod val="75000"/>
                  <a:lumOff val="25000"/>
                </a:schemeClr>
              </a:buClr>
              <a:buSzPct val="80000"/>
              <a:buFont typeface="Arial"/>
              <a:buNone/>
              <a:defRPr lang="en-US" sz="1400" b="0" i="0" kern="1200" spc="40" baseline="0" dirty="0" smtClean="0">
                <a:solidFill>
                  <a:schemeClr val="accent6">
                    <a:lumMod val="50000"/>
                  </a:schemeClr>
                </a:solidFill>
                <a:latin typeface="+mn-lt"/>
                <a:ea typeface="+mn-ea"/>
                <a:cs typeface="Calibri"/>
              </a:defRPr>
            </a:lvl1pPr>
          </a:lstStyle>
          <a:p>
            <a:pPr lvl="0"/>
            <a:r>
              <a:rPr lang="en-US"/>
              <a:t>Edit Master text styles</a:t>
            </a:r>
          </a:p>
        </p:txBody>
      </p:sp>
    </p:spTree>
    <p:extLst>
      <p:ext uri="{BB962C8B-B14F-4D97-AF65-F5344CB8AC3E}">
        <p14:creationId xmlns:p14="http://schemas.microsoft.com/office/powerpoint/2010/main" val="1894803557"/>
      </p:ext>
    </p:extLst>
  </p:cSld>
  <p:clrMapOvr>
    <a:masterClrMapping/>
  </p:clrMapOvr>
  <p:extLst mod="1">
    <p:ext uri="{DCECCB84-F9BA-43D5-87BE-67443E8EF086}">
      <p15:sldGuideLst xmlns:p15="http://schemas.microsoft.com/office/powerpoint/2012/main">
        <p15:guide id="1" orient="horz" pos="111">
          <p15:clr>
            <a:srgbClr val="FBAE40"/>
          </p15:clr>
        </p15:guide>
        <p15:guide id="2" pos="2880">
          <p15:clr>
            <a:srgbClr val="A4A3A4"/>
          </p15:clr>
        </p15:guide>
        <p15:guide id="3" pos="120">
          <p15:clr>
            <a:srgbClr val="FBAE40"/>
          </p15:clr>
        </p15:guide>
        <p15:guide id="4" pos="5641">
          <p15:clr>
            <a:srgbClr val="FBAE40"/>
          </p15:clr>
        </p15:guide>
        <p15:guide id="5" orient="horz" pos="3119">
          <p15:clr>
            <a:srgbClr val="FBAE40"/>
          </p15:clr>
        </p15:guide>
        <p15:guide id="6" orient="horz" pos="1620">
          <p15:clr>
            <a:srgbClr val="A4A3A4"/>
          </p15:clr>
        </p15:guide>
        <p15:guide id="7" orient="horz">
          <p15:clr>
            <a:srgbClr val="A4A3A4"/>
          </p15:clr>
        </p15:guide>
        <p15:guide id="8" orient="horz" pos="3234">
          <p15:clr>
            <a:srgbClr val="A4A3A4"/>
          </p15:clr>
        </p15:guide>
        <p15:guide id="9">
          <p15:clr>
            <a:srgbClr val="A4A3A4"/>
          </p15:clr>
        </p15:guide>
        <p15:guide id="10" pos="5760">
          <p15:clr>
            <a:srgbClr val="A4A3A4"/>
          </p15:clr>
        </p15:guide>
        <p15:guide id="11" orient="horz" pos="1075">
          <p15:clr>
            <a:srgbClr val="FBAE40"/>
          </p15:clr>
        </p15:guide>
        <p15:guide id="12" orient="horz" pos="2155">
          <p15:clr>
            <a:srgbClr val="FBAE40"/>
          </p15:clr>
        </p15:guide>
        <p15:guide id="13" pos="3840">
          <p15:clr>
            <a:srgbClr val="FBAE40"/>
          </p15:clr>
        </p15:guide>
        <p15:guide id="14" pos="19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nd body">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0"/>
        <p:cNvGrpSpPr/>
        <p:nvPr/>
      </p:nvGrpSpPr>
      <p:grpSpPr>
        <a:xfrm>
          <a:off x="0" y="0"/>
          <a:ext cx="0" cy="0"/>
          <a:chOff x="0" y="0"/>
          <a:chExt cx="0" cy="0"/>
        </a:xfrm>
      </p:grpSpPr>
      <p:sp>
        <p:nvSpPr>
          <p:cNvPr id="12" name="Shape 12"/>
          <p:cNvSpPr txBox="1">
            <a:spLocks noGrp="1"/>
          </p:cNvSpPr>
          <p:nvPr>
            <p:ph type="title"/>
          </p:nvPr>
        </p:nvSpPr>
        <p:spPr>
          <a:xfrm>
            <a:off x="311700" y="509825"/>
            <a:ext cx="8520600" cy="572700"/>
          </a:xfrm>
          <a:prstGeom prst="rect">
            <a:avLst/>
          </a:prstGeom>
        </p:spPr>
        <p:txBody>
          <a:bodyPr lIns="91425" tIns="91425" rIns="91425" bIns="91425" anchor="t" anchorCtr="0"/>
          <a:lstStyle>
            <a:lvl1pPr lvl="0" algn="ctr">
              <a:spcBef>
                <a:spcPts val="0"/>
              </a:spcBef>
              <a:buFont typeface="Century Gothic"/>
              <a:defRPr>
                <a:latin typeface="Century Gothic"/>
                <a:ea typeface="Century Gothic"/>
                <a:cs typeface="Century Gothic"/>
                <a:sym typeface="Century Gothic"/>
              </a:defRPr>
            </a:lvl1pPr>
            <a:lvl2pPr lvl="1" algn="ctr">
              <a:spcBef>
                <a:spcPts val="0"/>
              </a:spcBef>
              <a:buFont typeface="Century Gothic"/>
              <a:defRPr>
                <a:latin typeface="Century Gothic"/>
                <a:ea typeface="Century Gothic"/>
                <a:cs typeface="Century Gothic"/>
                <a:sym typeface="Century Gothic"/>
              </a:defRPr>
            </a:lvl2pPr>
            <a:lvl3pPr lvl="2" algn="ctr">
              <a:spcBef>
                <a:spcPts val="0"/>
              </a:spcBef>
              <a:buFont typeface="Century Gothic"/>
              <a:defRPr>
                <a:latin typeface="Century Gothic"/>
                <a:ea typeface="Century Gothic"/>
                <a:cs typeface="Century Gothic"/>
                <a:sym typeface="Century Gothic"/>
              </a:defRPr>
            </a:lvl3pPr>
            <a:lvl4pPr lvl="3" algn="ctr">
              <a:spcBef>
                <a:spcPts val="0"/>
              </a:spcBef>
              <a:buFont typeface="Century Gothic"/>
              <a:defRPr>
                <a:latin typeface="Century Gothic"/>
                <a:ea typeface="Century Gothic"/>
                <a:cs typeface="Century Gothic"/>
                <a:sym typeface="Century Gothic"/>
              </a:defRPr>
            </a:lvl4pPr>
            <a:lvl5pPr lvl="4" algn="ctr">
              <a:spcBef>
                <a:spcPts val="0"/>
              </a:spcBef>
              <a:buFont typeface="Century Gothic"/>
              <a:defRPr>
                <a:latin typeface="Century Gothic"/>
                <a:ea typeface="Century Gothic"/>
                <a:cs typeface="Century Gothic"/>
                <a:sym typeface="Century Gothic"/>
              </a:defRPr>
            </a:lvl5pPr>
            <a:lvl6pPr lvl="5" algn="ctr">
              <a:spcBef>
                <a:spcPts val="0"/>
              </a:spcBef>
              <a:buFont typeface="Century Gothic"/>
              <a:defRPr>
                <a:latin typeface="Century Gothic"/>
                <a:ea typeface="Century Gothic"/>
                <a:cs typeface="Century Gothic"/>
                <a:sym typeface="Century Gothic"/>
              </a:defRPr>
            </a:lvl6pPr>
            <a:lvl7pPr lvl="6" algn="ctr">
              <a:spcBef>
                <a:spcPts val="0"/>
              </a:spcBef>
              <a:buFont typeface="Century Gothic"/>
              <a:defRPr>
                <a:latin typeface="Century Gothic"/>
                <a:ea typeface="Century Gothic"/>
                <a:cs typeface="Century Gothic"/>
                <a:sym typeface="Century Gothic"/>
              </a:defRPr>
            </a:lvl7pPr>
            <a:lvl8pPr lvl="7" algn="ctr">
              <a:spcBef>
                <a:spcPts val="0"/>
              </a:spcBef>
              <a:buFont typeface="Century Gothic"/>
              <a:defRPr>
                <a:latin typeface="Century Gothic"/>
                <a:ea typeface="Century Gothic"/>
                <a:cs typeface="Century Gothic"/>
                <a:sym typeface="Century Gothic"/>
              </a:defRPr>
            </a:lvl8pPr>
            <a:lvl9pPr lvl="8" algn="ctr">
              <a:spcBef>
                <a:spcPts val="0"/>
              </a:spcBef>
              <a:buFont typeface="Century Gothic"/>
              <a:defRPr>
                <a:latin typeface="Century Gothic"/>
                <a:ea typeface="Century Gothic"/>
                <a:cs typeface="Century Gothic"/>
                <a:sym typeface="Century Gothic"/>
              </a:defRPr>
            </a:lvl9pPr>
          </a:lstStyle>
          <a:p>
            <a:endParaRPr/>
          </a:p>
        </p:txBody>
      </p:sp>
      <p:sp>
        <p:nvSpPr>
          <p:cNvPr id="13" name="Shape 13"/>
          <p:cNvSpPr txBox="1">
            <a:spLocks noGrp="1"/>
          </p:cNvSpPr>
          <p:nvPr>
            <p:ph type="body" idx="1"/>
          </p:nvPr>
        </p:nvSpPr>
        <p:spPr>
          <a:xfrm>
            <a:off x="311700" y="1217275"/>
            <a:ext cx="8520600" cy="3416400"/>
          </a:xfrm>
          <a:prstGeom prst="rect">
            <a:avLst/>
          </a:prstGeom>
        </p:spPr>
        <p:txBody>
          <a:bodyPr lIns="91425" tIns="91425" rIns="91425" bIns="91425" anchor="t" anchorCtr="0"/>
          <a:lstStyle>
            <a:lvl1pPr lvl="0" algn="ctr">
              <a:spcBef>
                <a:spcPts val="0"/>
              </a:spcBef>
              <a:buFont typeface="Century Gothic"/>
              <a:defRPr>
                <a:latin typeface="Century Gothic"/>
                <a:ea typeface="Century Gothic"/>
                <a:cs typeface="Century Gothic"/>
                <a:sym typeface="Century Gothic"/>
              </a:defRPr>
            </a:lvl1pPr>
            <a:lvl2pPr lvl="1" algn="ctr">
              <a:spcBef>
                <a:spcPts val="0"/>
              </a:spcBef>
              <a:buFont typeface="Century Gothic"/>
              <a:defRPr>
                <a:latin typeface="Century Gothic"/>
                <a:ea typeface="Century Gothic"/>
                <a:cs typeface="Century Gothic"/>
                <a:sym typeface="Century Gothic"/>
              </a:defRPr>
            </a:lvl2pPr>
            <a:lvl3pPr lvl="2" algn="ctr">
              <a:spcBef>
                <a:spcPts val="0"/>
              </a:spcBef>
              <a:buFont typeface="Century Gothic"/>
              <a:defRPr>
                <a:latin typeface="Century Gothic"/>
                <a:ea typeface="Century Gothic"/>
                <a:cs typeface="Century Gothic"/>
                <a:sym typeface="Century Gothic"/>
              </a:defRPr>
            </a:lvl3pPr>
            <a:lvl4pPr lvl="3" algn="ctr">
              <a:spcBef>
                <a:spcPts val="0"/>
              </a:spcBef>
              <a:buFont typeface="Century Gothic"/>
              <a:defRPr>
                <a:latin typeface="Century Gothic"/>
                <a:ea typeface="Century Gothic"/>
                <a:cs typeface="Century Gothic"/>
                <a:sym typeface="Century Gothic"/>
              </a:defRPr>
            </a:lvl4pPr>
            <a:lvl5pPr lvl="4" algn="ctr">
              <a:spcBef>
                <a:spcPts val="0"/>
              </a:spcBef>
              <a:buFont typeface="Century Gothic"/>
              <a:defRPr>
                <a:latin typeface="Century Gothic"/>
                <a:ea typeface="Century Gothic"/>
                <a:cs typeface="Century Gothic"/>
                <a:sym typeface="Century Gothic"/>
              </a:defRPr>
            </a:lvl5pPr>
            <a:lvl6pPr lvl="5" algn="ctr">
              <a:spcBef>
                <a:spcPts val="0"/>
              </a:spcBef>
              <a:buFont typeface="Century Gothic"/>
              <a:defRPr>
                <a:latin typeface="Century Gothic"/>
                <a:ea typeface="Century Gothic"/>
                <a:cs typeface="Century Gothic"/>
                <a:sym typeface="Century Gothic"/>
              </a:defRPr>
            </a:lvl6pPr>
            <a:lvl7pPr lvl="6" algn="ctr">
              <a:spcBef>
                <a:spcPts val="0"/>
              </a:spcBef>
              <a:buFont typeface="Century Gothic"/>
              <a:defRPr>
                <a:latin typeface="Century Gothic"/>
                <a:ea typeface="Century Gothic"/>
                <a:cs typeface="Century Gothic"/>
                <a:sym typeface="Century Gothic"/>
              </a:defRPr>
            </a:lvl7pPr>
            <a:lvl8pPr lvl="7" algn="ctr">
              <a:spcBef>
                <a:spcPts val="0"/>
              </a:spcBef>
              <a:buFont typeface="Century Gothic"/>
              <a:defRPr>
                <a:latin typeface="Century Gothic"/>
                <a:ea typeface="Century Gothic"/>
                <a:cs typeface="Century Gothic"/>
                <a:sym typeface="Century Gothic"/>
              </a:defRPr>
            </a:lvl8pPr>
            <a:lvl9pPr lvl="8" algn="ctr">
              <a:spcBef>
                <a:spcPts val="0"/>
              </a:spcBef>
              <a:buFont typeface="Century Gothic"/>
              <a:defRPr>
                <a:latin typeface="Century Gothic"/>
                <a:ea typeface="Century Gothic"/>
                <a:cs typeface="Century Gothic"/>
                <a:sym typeface="Century Gothic"/>
              </a:defRPr>
            </a:lvl9pPr>
          </a:lstStyle>
          <a:p>
            <a:endParaRPr/>
          </a:p>
        </p:txBody>
      </p:sp>
      <p:pic>
        <p:nvPicPr>
          <p:cNvPr id="5" name="Picture 4" descr="ALASKA_003.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020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04913" y="1452558"/>
            <a:ext cx="7304192" cy="1174755"/>
          </a:xfrm>
        </p:spPr>
        <p:txBody>
          <a:bodyPr anchor="b" anchorCtr="0"/>
          <a:lstStyle>
            <a:lvl1pPr>
              <a:lnSpc>
                <a:spcPts val="4400"/>
              </a:lnSpc>
              <a:defRPr sz="4000" baseline="0">
                <a:solidFill>
                  <a:schemeClr val="bg1"/>
                </a:solidFill>
              </a:defRPr>
            </a:lvl1pPr>
          </a:lstStyle>
          <a:p>
            <a:r>
              <a:rPr lang="en-US"/>
              <a:t>Presentation title</a:t>
            </a:r>
            <a:br>
              <a:rPr lang="en-US"/>
            </a:br>
            <a:r>
              <a:rPr lang="en-US"/>
              <a:t>AS Circular medium 40 </a:t>
            </a:r>
            <a:r>
              <a:rPr lang="en-US" err="1"/>
              <a:t>Pt</a:t>
            </a:r>
            <a:endParaRPr lang="en-US"/>
          </a:p>
        </p:txBody>
      </p:sp>
      <p:sp>
        <p:nvSpPr>
          <p:cNvPr id="7" name="Text Placeholder 6"/>
          <p:cNvSpPr>
            <a:spLocks noGrp="1"/>
          </p:cNvSpPr>
          <p:nvPr>
            <p:ph type="body" sz="quarter" idx="14" hasCustomPrompt="1"/>
          </p:nvPr>
        </p:nvSpPr>
        <p:spPr>
          <a:xfrm>
            <a:off x="1204913" y="3016122"/>
            <a:ext cx="7304982" cy="395789"/>
          </a:xfrm>
          <a:prstGeom prst="rect">
            <a:avLst/>
          </a:prstGeom>
        </p:spPr>
        <p:txBody>
          <a:bodyPr tIns="0"/>
          <a:lstStyle>
            <a:lvl1pPr>
              <a:defRPr sz="2000" baseline="0">
                <a:solidFill>
                  <a:srgbClr val="FFFFFF"/>
                </a:solidFill>
              </a:defRPr>
            </a:lvl1pPr>
          </a:lstStyle>
          <a:p>
            <a:pPr lvl="0"/>
            <a:r>
              <a:rPr lang="en-US"/>
              <a:t>Speaker name, title – AS Circular book 20 </a:t>
            </a:r>
            <a:r>
              <a:rPr lang="en-US" err="1"/>
              <a:t>Pt</a:t>
            </a:r>
            <a:endParaRPr lang="en-US"/>
          </a:p>
        </p:txBody>
      </p:sp>
      <p:sp>
        <p:nvSpPr>
          <p:cNvPr id="14" name="Text Placeholder 6"/>
          <p:cNvSpPr>
            <a:spLocks noGrp="1"/>
          </p:cNvSpPr>
          <p:nvPr>
            <p:ph type="body" sz="quarter" idx="15" hasCustomPrompt="1"/>
          </p:nvPr>
        </p:nvSpPr>
        <p:spPr>
          <a:xfrm>
            <a:off x="1204913" y="3399832"/>
            <a:ext cx="4456112" cy="410467"/>
          </a:xfrm>
          <a:prstGeom prst="rect">
            <a:avLst/>
          </a:prstGeom>
        </p:spPr>
        <p:txBody>
          <a:bodyPr/>
          <a:lstStyle>
            <a:lvl1pPr>
              <a:defRPr sz="1400" baseline="0">
                <a:solidFill>
                  <a:srgbClr val="FFFFFF"/>
                </a:solidFill>
              </a:defRPr>
            </a:lvl1pPr>
          </a:lstStyle>
          <a:p>
            <a:pPr lvl="0"/>
            <a:r>
              <a:rPr lang="en-US"/>
              <a:t>Date – AS Circular book 14 </a:t>
            </a:r>
            <a:r>
              <a:rPr lang="en-US" err="1"/>
              <a:t>pt</a:t>
            </a:r>
            <a:endParaRPr lang="en-US"/>
          </a:p>
        </p:txBody>
      </p:sp>
      <p:pic>
        <p:nvPicPr>
          <p:cNvPr id="8" name="Picture 7"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619243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5"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1542262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1079500" y="566562"/>
            <a:ext cx="7304192" cy="1174755"/>
          </a:xfrm>
        </p:spPr>
        <p:txBody>
          <a:bodyPr anchor="b" anchorCtr="0"/>
          <a:lstStyle>
            <a:lvl1pPr>
              <a:lnSpc>
                <a:spcPts val="4400"/>
              </a:lnSpc>
              <a:defRPr sz="4000" baseline="0">
                <a:solidFill>
                  <a:schemeClr val="bg1"/>
                </a:solidFill>
              </a:defRPr>
            </a:lvl1pPr>
          </a:lstStyle>
          <a:p>
            <a:r>
              <a:rPr lang="en-US"/>
              <a:t>Presentation title</a:t>
            </a:r>
            <a:br>
              <a:rPr lang="en-US"/>
            </a:br>
            <a:r>
              <a:rPr lang="en-US"/>
              <a:t>AS Circular medium 40 </a:t>
            </a:r>
            <a:r>
              <a:rPr lang="en-US" err="1"/>
              <a:t>Pt</a:t>
            </a:r>
            <a:endParaRPr lang="en-US"/>
          </a:p>
        </p:txBody>
      </p:sp>
      <p:sp>
        <p:nvSpPr>
          <p:cNvPr id="6" name="Text Placeholder 6"/>
          <p:cNvSpPr>
            <a:spLocks noGrp="1"/>
          </p:cNvSpPr>
          <p:nvPr>
            <p:ph type="body" sz="quarter" idx="14" hasCustomPrompt="1"/>
          </p:nvPr>
        </p:nvSpPr>
        <p:spPr>
          <a:xfrm>
            <a:off x="1079500" y="2139533"/>
            <a:ext cx="7304982" cy="395789"/>
          </a:xfrm>
          <a:prstGeom prst="rect">
            <a:avLst/>
          </a:prstGeom>
        </p:spPr>
        <p:txBody>
          <a:bodyPr tIns="0"/>
          <a:lstStyle>
            <a:lvl1pPr>
              <a:defRPr sz="2000" baseline="0">
                <a:solidFill>
                  <a:srgbClr val="FFFFFF"/>
                </a:solidFill>
              </a:defRPr>
            </a:lvl1pPr>
          </a:lstStyle>
          <a:p>
            <a:pPr lvl="0"/>
            <a:r>
              <a:rPr lang="en-US"/>
              <a:t>Speaker name, title – AS Circular book 20 </a:t>
            </a:r>
            <a:r>
              <a:rPr lang="en-US" err="1"/>
              <a:t>Pt</a:t>
            </a:r>
            <a:endParaRPr lang="en-US"/>
          </a:p>
        </p:txBody>
      </p:sp>
      <p:sp>
        <p:nvSpPr>
          <p:cNvPr id="7" name="Text Placeholder 6"/>
          <p:cNvSpPr>
            <a:spLocks noGrp="1"/>
          </p:cNvSpPr>
          <p:nvPr>
            <p:ph type="body" sz="quarter" idx="15" hasCustomPrompt="1"/>
          </p:nvPr>
        </p:nvSpPr>
        <p:spPr>
          <a:xfrm>
            <a:off x="1079500" y="2523243"/>
            <a:ext cx="4456112" cy="410467"/>
          </a:xfrm>
          <a:prstGeom prst="rect">
            <a:avLst/>
          </a:prstGeom>
        </p:spPr>
        <p:txBody>
          <a:bodyPr/>
          <a:lstStyle>
            <a:lvl1pPr>
              <a:defRPr sz="1400" baseline="0">
                <a:solidFill>
                  <a:srgbClr val="FFFFFF"/>
                </a:solidFill>
              </a:defRPr>
            </a:lvl1pPr>
          </a:lstStyle>
          <a:p>
            <a:pPr lvl="0"/>
            <a:r>
              <a:rPr lang="en-US"/>
              <a:t>Date – AS Circular book 14 </a:t>
            </a:r>
            <a:r>
              <a:rPr lang="en-US" err="1"/>
              <a:t>pt</a:t>
            </a:r>
            <a:endParaRPr lang="en-US"/>
          </a:p>
        </p:txBody>
      </p:sp>
    </p:spTree>
    <p:extLst>
      <p:ext uri="{BB962C8B-B14F-4D97-AF65-F5344CB8AC3E}">
        <p14:creationId xmlns:p14="http://schemas.microsoft.com/office/powerpoint/2010/main" val="3922653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2" name="Picture 1" descr="8701_Corporate_ID_Kit_PlaneBackground_mbr_r2a.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0" cy="5143500"/>
          </a:xfrm>
          <a:prstGeom prst="rect">
            <a:avLst/>
          </a:prstGeom>
        </p:spPr>
      </p:pic>
      <p:pic>
        <p:nvPicPr>
          <p:cNvPr id="9" name="Picture 8" descr="AKAir_Wordmark_Official_rgb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0909" y="4455951"/>
            <a:ext cx="1154663" cy="601795"/>
          </a:xfrm>
          <a:prstGeom prst="rect">
            <a:avLst/>
          </a:prstGeom>
        </p:spPr>
      </p:pic>
      <p:sp>
        <p:nvSpPr>
          <p:cNvPr id="7" name="Title 2"/>
          <p:cNvSpPr>
            <a:spLocks noGrp="1"/>
          </p:cNvSpPr>
          <p:nvPr>
            <p:ph type="title" hasCustomPrompt="1"/>
          </p:nvPr>
        </p:nvSpPr>
        <p:spPr>
          <a:xfrm>
            <a:off x="2871448" y="1174900"/>
            <a:ext cx="5997915" cy="1174755"/>
          </a:xfrm>
        </p:spPr>
        <p:txBody>
          <a:bodyPr anchor="b" anchorCtr="0"/>
          <a:lstStyle>
            <a:lvl1pPr>
              <a:lnSpc>
                <a:spcPts val="4400"/>
              </a:lnSpc>
              <a:defRPr sz="4000" baseline="0">
                <a:solidFill>
                  <a:srgbClr val="01426A"/>
                </a:solidFill>
              </a:defRPr>
            </a:lvl1pPr>
          </a:lstStyle>
          <a:p>
            <a:r>
              <a:rPr lang="en-US"/>
              <a:t>Presentation title</a:t>
            </a:r>
            <a:br>
              <a:rPr lang="en-US"/>
            </a:br>
            <a:r>
              <a:rPr lang="en-US"/>
              <a:t>AS Circular medium 40Pt</a:t>
            </a:r>
          </a:p>
        </p:txBody>
      </p:sp>
      <p:sp>
        <p:nvSpPr>
          <p:cNvPr id="8" name="Text Placeholder 6"/>
          <p:cNvSpPr>
            <a:spLocks noGrp="1"/>
          </p:cNvSpPr>
          <p:nvPr>
            <p:ph type="body" sz="quarter" idx="14" hasCustomPrompt="1"/>
          </p:nvPr>
        </p:nvSpPr>
        <p:spPr>
          <a:xfrm>
            <a:off x="2871448" y="2738464"/>
            <a:ext cx="5998564" cy="395789"/>
          </a:xfrm>
          <a:prstGeom prst="rect">
            <a:avLst/>
          </a:prstGeom>
        </p:spPr>
        <p:txBody>
          <a:bodyPr tIns="0"/>
          <a:lstStyle>
            <a:lvl1pPr>
              <a:defRPr sz="2000" baseline="0">
                <a:solidFill>
                  <a:srgbClr val="01426A"/>
                </a:solidFill>
              </a:defRPr>
            </a:lvl1pPr>
          </a:lstStyle>
          <a:p>
            <a:pPr lvl="0"/>
            <a:r>
              <a:rPr lang="en-US"/>
              <a:t>Speaker name, title – </a:t>
            </a:r>
            <a:r>
              <a:rPr lang="en-US" err="1"/>
              <a:t>ASCircular</a:t>
            </a:r>
            <a:r>
              <a:rPr lang="en-US"/>
              <a:t> book 20 </a:t>
            </a:r>
            <a:r>
              <a:rPr lang="en-US" err="1"/>
              <a:t>Pt</a:t>
            </a:r>
            <a:endParaRPr lang="en-US"/>
          </a:p>
        </p:txBody>
      </p:sp>
      <p:sp>
        <p:nvSpPr>
          <p:cNvPr id="13" name="Text Placeholder 6"/>
          <p:cNvSpPr>
            <a:spLocks noGrp="1"/>
          </p:cNvSpPr>
          <p:nvPr>
            <p:ph type="body" sz="quarter" idx="15" hasCustomPrompt="1"/>
          </p:nvPr>
        </p:nvSpPr>
        <p:spPr>
          <a:xfrm>
            <a:off x="2871448" y="3112767"/>
            <a:ext cx="4456112" cy="410467"/>
          </a:xfrm>
          <a:prstGeom prst="rect">
            <a:avLst/>
          </a:prstGeom>
        </p:spPr>
        <p:txBody>
          <a:bodyPr/>
          <a:lstStyle>
            <a:lvl1pPr>
              <a:defRPr sz="1400" baseline="0">
                <a:solidFill>
                  <a:srgbClr val="01426A"/>
                </a:solidFill>
              </a:defRPr>
            </a:lvl1pPr>
          </a:lstStyle>
          <a:p>
            <a:pPr lvl="0"/>
            <a:r>
              <a:rPr lang="en-US"/>
              <a:t>Date – AS Circular book 14 </a:t>
            </a:r>
            <a:r>
              <a:rPr lang="en-US" err="1"/>
              <a:t>pt</a:t>
            </a:r>
            <a:endParaRPr lang="en-US"/>
          </a:p>
        </p:txBody>
      </p:sp>
    </p:spTree>
    <p:extLst>
      <p:ext uri="{BB962C8B-B14F-4D97-AF65-F5344CB8AC3E}">
        <p14:creationId xmlns:p14="http://schemas.microsoft.com/office/powerpoint/2010/main" val="1084233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eak Slide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2"/>
          <p:cNvSpPr>
            <a:spLocks noGrp="1"/>
          </p:cNvSpPr>
          <p:nvPr>
            <p:ph type="title" hasCustomPrompt="1"/>
          </p:nvPr>
        </p:nvSpPr>
        <p:spPr>
          <a:xfrm>
            <a:off x="687388" y="897223"/>
            <a:ext cx="7651168"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5" name="Picture 4"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3292506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 Slide 2">
    <p:bg>
      <p:bgPr>
        <a:solidFill>
          <a:schemeClr val="bg1"/>
        </a:solidFill>
        <a:effectLst/>
      </p:bgPr>
    </p:bg>
    <p:spTree>
      <p:nvGrpSpPr>
        <p:cNvPr id="1" name=""/>
        <p:cNvGrpSpPr/>
        <p:nvPr/>
      </p:nvGrpSpPr>
      <p:grpSpPr>
        <a:xfrm>
          <a:off x="0" y="0"/>
          <a:ext cx="0" cy="0"/>
          <a:chOff x="0" y="0"/>
          <a:chExt cx="0" cy="0"/>
        </a:xfrm>
      </p:grpSpPr>
      <p:pic>
        <p:nvPicPr>
          <p:cNvPr id="3" name="Picture 2" descr="GTY_142900483_RF.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154" y="-1"/>
            <a:ext cx="9185608" cy="5143501"/>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1243863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lgn="ctr">
              <a:defRPr>
                <a:solidFill>
                  <a:srgbClr val="CCCCCC"/>
                </a:solidFill>
              </a:defRPr>
            </a:lvl1pPr>
          </a:lstStyle>
          <a:p>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4161879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1" cy="5154839"/>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defRPr>
                <a:solidFill>
                  <a:srgbClr val="CCCCCC"/>
                </a:solidFill>
              </a:defRPr>
            </a:lvl1pPr>
          </a:lstStyle>
          <a:p>
            <a:pPr algn="ctr"/>
            <a:r>
              <a:rPr lang="en-US"/>
              <a:t>© 2016 Alaska Airlines - Confidential</a:t>
            </a:r>
          </a:p>
        </p:txBody>
      </p:sp>
      <p:sp>
        <p:nvSpPr>
          <p:cNvPr id="11" name="Title 2"/>
          <p:cNvSpPr>
            <a:spLocks noGrp="1"/>
          </p:cNvSpPr>
          <p:nvPr>
            <p:ph type="title" hasCustomPrompt="1"/>
          </p:nvPr>
        </p:nvSpPr>
        <p:spPr>
          <a:xfrm>
            <a:off x="685800"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3566726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87388" y="897223"/>
            <a:ext cx="7318375"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4" name="Picture 3"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2060259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AKAir_Wordmark_Official_rgb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9" name="Title 2"/>
          <p:cNvSpPr>
            <a:spLocks noGrp="1"/>
          </p:cNvSpPr>
          <p:nvPr>
            <p:ph type="title" hasCustomPrompt="1"/>
          </p:nvPr>
        </p:nvSpPr>
        <p:spPr>
          <a:xfrm>
            <a:off x="687388"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1747907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8" name="Title 5"/>
          <p:cNvSpPr>
            <a:spLocks noGrp="1"/>
          </p:cNvSpPr>
          <p:nvPr>
            <p:ph type="title"/>
          </p:nvPr>
        </p:nvSpPr>
        <p:spPr>
          <a:xfrm>
            <a:off x="697024" y="307088"/>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4" y="1105144"/>
            <a:ext cx="7856426"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937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8" name="Title 5"/>
          <p:cNvSpPr>
            <a:spLocks noGrp="1"/>
          </p:cNvSpPr>
          <p:nvPr>
            <p:ph type="title"/>
          </p:nvPr>
        </p:nvSpPr>
        <p:spPr>
          <a:xfrm>
            <a:off x="697024" y="307088"/>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4" y="1105144"/>
            <a:ext cx="7856426"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956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reak Slide 2">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9144001" cy="5154839"/>
          </a:xfrm>
          <a:prstGeom prst="rect">
            <a:avLst/>
          </a:prstGeom>
        </p:spPr>
      </p:pic>
      <p:sp>
        <p:nvSpPr>
          <p:cNvPr id="6" name="Slide Number Placeholder 5"/>
          <p:cNvSpPr>
            <a:spLocks noGrp="1"/>
          </p:cNvSpPr>
          <p:nvPr>
            <p:ph type="sldNum" sz="quarter" idx="12"/>
          </p:nvPr>
        </p:nvSpPr>
        <p:spPr/>
        <p:txBody>
          <a:bodyPr/>
          <a:lstStyle>
            <a:lvl1pPr>
              <a:defRPr>
                <a:solidFill>
                  <a:srgbClr val="CCCCCC"/>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4"/>
          </p:nvPr>
        </p:nvSpPr>
        <p:spPr/>
        <p:txBody>
          <a:bodyPr/>
          <a:lstStyle>
            <a:lvl1pPr>
              <a:defRPr>
                <a:solidFill>
                  <a:srgbClr val="CCCCCC"/>
                </a:solidFill>
              </a:defRPr>
            </a:lvl1pPr>
          </a:lstStyle>
          <a:p>
            <a:pPr algn="ctr"/>
            <a:r>
              <a:rPr lang="en-US"/>
              <a:t>© 2016 Alaska Airlines - Confidential</a:t>
            </a:r>
          </a:p>
        </p:txBody>
      </p:sp>
      <p:sp>
        <p:nvSpPr>
          <p:cNvPr id="11" name="Title 2"/>
          <p:cNvSpPr>
            <a:spLocks noGrp="1"/>
          </p:cNvSpPr>
          <p:nvPr>
            <p:ph type="title" hasCustomPrompt="1"/>
          </p:nvPr>
        </p:nvSpPr>
        <p:spPr>
          <a:xfrm>
            <a:off x="685805" y="897223"/>
            <a:ext cx="7318375" cy="1299978"/>
          </a:xfrm>
        </p:spPr>
        <p:txBody>
          <a:bodyPr anchor="b" anchorCtr="0"/>
          <a:lstStyle>
            <a:lvl1pPr>
              <a:lnSpc>
                <a:spcPts val="4400"/>
              </a:lnSpc>
              <a:defRPr sz="4000" baseline="0">
                <a:solidFill>
                  <a:schemeClr val="bg1"/>
                </a:solidFill>
              </a:defRPr>
            </a:lvl1pPr>
          </a:lstStyle>
          <a:p>
            <a:r>
              <a:rPr lang="en-US"/>
              <a:t>Click to edit breaker slide – </a:t>
            </a:r>
            <a:br>
              <a:rPr lang="en-US"/>
            </a:br>
            <a:r>
              <a:rPr lang="en-US"/>
              <a:t>AS Circular medium 40pt</a:t>
            </a:r>
          </a:p>
        </p:txBody>
      </p:sp>
      <p:pic>
        <p:nvPicPr>
          <p:cNvPr id="7" name="Picture 6"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Tree>
    <p:extLst>
      <p:ext uri="{BB962C8B-B14F-4D97-AF65-F5344CB8AC3E}">
        <p14:creationId xmlns:p14="http://schemas.microsoft.com/office/powerpoint/2010/main" val="3876977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defRPr>
                <a:solidFill>
                  <a:srgbClr val="999999"/>
                </a:solidFill>
              </a:defRPr>
            </a:lvl1pPr>
          </a:lstStyle>
          <a:p>
            <a:pPr algn="ctr"/>
            <a:r>
              <a:rPr lang="en-US"/>
              <a:t>© 2016 Alaska Airlines - Confidential</a:t>
            </a:r>
          </a:p>
        </p:txBody>
      </p:sp>
      <p:sp>
        <p:nvSpPr>
          <p:cNvPr id="8" name="Title 5"/>
          <p:cNvSpPr>
            <a:spLocks noGrp="1"/>
          </p:cNvSpPr>
          <p:nvPr>
            <p:ph type="title"/>
          </p:nvPr>
        </p:nvSpPr>
        <p:spPr>
          <a:xfrm>
            <a:off x="697024" y="307088"/>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4" y="1105144"/>
            <a:ext cx="7856426"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123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4">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defRPr>
                <a:solidFill>
                  <a:srgbClr val="999999"/>
                </a:solidFill>
              </a:defRPr>
            </a:lvl1pPr>
          </a:lstStyle>
          <a:p>
            <a:pPr algn="ctr"/>
            <a:r>
              <a:rPr lang="en-US"/>
              <a:t>© 2016 Alaska Airlines - Confidential</a:t>
            </a:r>
          </a:p>
        </p:txBody>
      </p:sp>
      <p:sp>
        <p:nvSpPr>
          <p:cNvPr id="8" name="Title 5"/>
          <p:cNvSpPr>
            <a:spLocks noGrp="1"/>
          </p:cNvSpPr>
          <p:nvPr>
            <p:ph type="title"/>
          </p:nvPr>
        </p:nvSpPr>
        <p:spPr>
          <a:xfrm>
            <a:off x="697024" y="307088"/>
            <a:ext cx="7856427" cy="716545"/>
          </a:xfrm>
        </p:spPr>
        <p:txBody>
          <a:bodyPr/>
          <a:lstStyle/>
          <a:p>
            <a:r>
              <a:rPr lang="en-US"/>
              <a:t>Click to edit Master title style</a:t>
            </a:r>
          </a:p>
        </p:txBody>
      </p:sp>
      <p:sp>
        <p:nvSpPr>
          <p:cNvPr id="12" name="Content Placeholder 9"/>
          <p:cNvSpPr>
            <a:spLocks noGrp="1"/>
          </p:cNvSpPr>
          <p:nvPr>
            <p:ph sz="quarter" idx="12"/>
          </p:nvPr>
        </p:nvSpPr>
        <p:spPr>
          <a:xfrm>
            <a:off x="697024" y="1105144"/>
            <a:ext cx="7856426" cy="3502968"/>
          </a:xfrm>
          <a:prstGeom prst="rect">
            <a:avLst/>
          </a:prstGeom>
        </p:spPr>
        <p:txBody>
          <a:bodyPr/>
          <a:lstStyle>
            <a:lvl1pPr>
              <a:defRPr>
                <a:solidFill>
                  <a:schemeClr val="accent5">
                    <a:lumMod val="75000"/>
                    <a:lumOff val="25000"/>
                  </a:schemeClr>
                </a:solidFill>
              </a:defRPr>
            </a:lvl1pPr>
            <a:lvl2pPr>
              <a:defRPr>
                <a:solidFill>
                  <a:schemeClr val="accent5">
                    <a:lumMod val="75000"/>
                    <a:lumOff val="25000"/>
                  </a:schemeClr>
                </a:solidFill>
              </a:defRPr>
            </a:lvl2pPr>
            <a:lvl3pPr>
              <a:defRPr>
                <a:solidFill>
                  <a:schemeClr val="accent5">
                    <a:lumMod val="75000"/>
                    <a:lumOff val="25000"/>
                  </a:schemeClr>
                </a:solidFill>
              </a:defRPr>
            </a:lvl3pPr>
            <a:lvl4pPr>
              <a:defRPr>
                <a:solidFill>
                  <a:schemeClr val="accent5">
                    <a:lumMod val="75000"/>
                    <a:lumOff val="25000"/>
                  </a:schemeClr>
                </a:solidFill>
              </a:defRPr>
            </a:lvl4pPr>
            <a:lvl5pPr>
              <a:defRPr>
                <a:solidFill>
                  <a:schemeClr val="accent5">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6033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13" name="Picture 12" descr="AKAir_Wordmark_Official_rgb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8" name="Picture Placeholder 7"/>
          <p:cNvSpPr>
            <a:spLocks noGrp="1"/>
          </p:cNvSpPr>
          <p:nvPr>
            <p:ph type="pic" sz="quarter" idx="13"/>
          </p:nvPr>
        </p:nvSpPr>
        <p:spPr>
          <a:xfrm>
            <a:off x="5954428" y="0"/>
            <a:ext cx="3189572" cy="5143500"/>
          </a:xfrm>
          <a:prstGeom prst="rect">
            <a:avLst/>
          </a:prstGeom>
        </p:spPr>
        <p:txBody>
          <a:bodyPr/>
          <a:lstStyle/>
          <a:p>
            <a:endParaRPr lang="en-US"/>
          </a:p>
        </p:txBody>
      </p:sp>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4470289" cy="716545"/>
          </a:xfrm>
        </p:spPr>
        <p:txBody>
          <a:bodyPr/>
          <a:lstStyle/>
          <a:p>
            <a:r>
              <a:rPr lang="en-US"/>
              <a:t>Click to edit Master title style</a:t>
            </a:r>
          </a:p>
        </p:txBody>
      </p:sp>
      <p:sp>
        <p:nvSpPr>
          <p:cNvPr id="10" name="Content Placeholder 9"/>
          <p:cNvSpPr>
            <a:spLocks noGrp="1"/>
          </p:cNvSpPr>
          <p:nvPr>
            <p:ph sz="quarter" idx="12"/>
          </p:nvPr>
        </p:nvSpPr>
        <p:spPr>
          <a:xfrm>
            <a:off x="697024" y="1105144"/>
            <a:ext cx="4470289"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103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028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lum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087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09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Content 4">
    <p:bg>
      <p:bgPr>
        <a:solidFill>
          <a:schemeClr val="bg1"/>
        </a:solidFill>
        <a:effectLst/>
      </p:bgPr>
    </p:bg>
    <p:spTree>
      <p:nvGrpSpPr>
        <p:cNvPr id="1" name=""/>
        <p:cNvGrpSpPr/>
        <p:nvPr/>
      </p:nvGrpSpPr>
      <p:grpSpPr>
        <a:xfrm>
          <a:off x="0" y="0"/>
          <a:ext cx="0" cy="0"/>
          <a:chOff x="0" y="0"/>
          <a:chExt cx="0" cy="0"/>
        </a:xfrm>
      </p:grpSpPr>
      <p:pic>
        <p:nvPicPr>
          <p:cNvPr id="12" name="Picture 11" descr="AKAir_Wordmark_Official_rgb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551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Dark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5" y="307088"/>
            <a:ext cx="7856426"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5"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21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Dark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a:xfrm>
            <a:off x="3355628" y="4844476"/>
            <a:ext cx="2455864" cy="174773"/>
          </a:xfrm>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584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Dark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791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687393" y="897223"/>
            <a:ext cx="7318375" cy="1299978"/>
          </a:xfrm>
        </p:spPr>
        <p:txBody>
          <a:bodyPr anchor="b" anchorCtr="0"/>
          <a:lstStyle>
            <a:lvl1pPr>
              <a:lnSpc>
                <a:spcPts val="4400"/>
              </a:lnSpc>
              <a:defRPr sz="4000" baseline="0">
                <a:solidFill>
                  <a:srgbClr val="FFFFFF"/>
                </a:solidFill>
              </a:defRPr>
            </a:lvl1pPr>
          </a:lstStyle>
          <a:p>
            <a:r>
              <a:rPr lang="en-US"/>
              <a:t>Click to edit breaker slide – </a:t>
            </a:r>
            <a:br>
              <a:rPr lang="en-US"/>
            </a:br>
            <a:r>
              <a:rPr lang="en-US"/>
              <a:t>AS Circular medium 40pt</a:t>
            </a:r>
          </a:p>
        </p:txBody>
      </p:sp>
      <p:pic>
        <p:nvPicPr>
          <p:cNvPr id="4" name="Picture 3" descr="AKAir_Wordmark_Official_Reverse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3584384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ntent Dark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275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Content Dark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132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 Dark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636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Dark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2" name="Footer Placeholder 1"/>
          <p:cNvSpPr>
            <a:spLocks noGrp="1"/>
          </p:cNvSpPr>
          <p:nvPr>
            <p:ph type="ftr" sz="quarter" idx="13"/>
          </p:nvPr>
        </p:nvSpPr>
        <p:spPr/>
        <p:txBody>
          <a:bodyPr/>
          <a:lstStyle>
            <a:lvl1pPr algn="ctr">
              <a:defRPr>
                <a:solidFill>
                  <a:srgbClr val="999999"/>
                </a:solidFill>
              </a:defRPr>
            </a:lvl1pPr>
          </a:lstStyle>
          <a:p>
            <a:r>
              <a:rPr lang="en-US"/>
              <a:t>© 2016 Alaska Airlines - Confidential</a:t>
            </a:r>
          </a:p>
        </p:txBody>
      </p:sp>
      <p:sp>
        <p:nvSpPr>
          <p:cNvPr id="12" name="Title 5"/>
          <p:cNvSpPr>
            <a:spLocks noGrp="1"/>
          </p:cNvSpPr>
          <p:nvPr>
            <p:ph type="title"/>
          </p:nvPr>
        </p:nvSpPr>
        <p:spPr>
          <a:xfrm>
            <a:off x="697024" y="307088"/>
            <a:ext cx="7856427" cy="716545"/>
          </a:xfrm>
        </p:spPr>
        <p:txBody>
          <a:bodyPr/>
          <a:lstStyle>
            <a:lvl1pPr>
              <a:defRPr>
                <a:solidFill>
                  <a:schemeClr val="bg1"/>
                </a:solidFill>
              </a:defRPr>
            </a:lvl1pPr>
          </a:lstStyle>
          <a:p>
            <a:r>
              <a:rPr lang="en-US"/>
              <a:t>Click to edit Master title style</a:t>
            </a:r>
          </a:p>
        </p:txBody>
      </p:sp>
      <p:sp>
        <p:nvSpPr>
          <p:cNvPr id="13" name="Content Placeholder 9"/>
          <p:cNvSpPr>
            <a:spLocks noGrp="1"/>
          </p:cNvSpPr>
          <p:nvPr>
            <p:ph sz="quarter" idx="12"/>
          </p:nvPr>
        </p:nvSpPr>
        <p:spPr>
          <a:xfrm>
            <a:off x="697024" y="1105144"/>
            <a:ext cx="7856426" cy="350296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2165533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ue 2 Columu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84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ue 2 Columu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5">
                    <a:lumMod val="50000"/>
                    <a:lumOff val="50000"/>
                  </a:schemeClr>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3101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2 Columu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1751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Blue 2 Columun Content 1">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445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lue 2 Columun Content 2">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6399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Blue 2 Columun Content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3816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reak Slide 3">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AKAir_Wordmark_Official_rgb_L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118" y="4455957"/>
            <a:ext cx="1154663" cy="601795"/>
          </a:xfrm>
          <a:prstGeom prst="rect">
            <a:avLst/>
          </a:prstGeom>
        </p:spPr>
      </p:pic>
      <p:sp>
        <p:nvSpPr>
          <p:cNvPr id="9" name="Title 2"/>
          <p:cNvSpPr>
            <a:spLocks noGrp="1"/>
          </p:cNvSpPr>
          <p:nvPr>
            <p:ph type="title" hasCustomPrompt="1"/>
          </p:nvPr>
        </p:nvSpPr>
        <p:spPr>
          <a:xfrm>
            <a:off x="687393" y="897223"/>
            <a:ext cx="7318375" cy="1299978"/>
          </a:xfrm>
        </p:spPr>
        <p:txBody>
          <a:bodyPr anchor="b" anchorCtr="0"/>
          <a:lstStyle>
            <a:lvl1pPr>
              <a:lnSpc>
                <a:spcPts val="4400"/>
              </a:lnSpc>
              <a:defRPr sz="4000" baseline="0">
                <a:solidFill>
                  <a:srgbClr val="01426A"/>
                </a:solidFill>
              </a:defRPr>
            </a:lvl1pPr>
          </a:lstStyle>
          <a:p>
            <a:r>
              <a:rPr lang="en-US"/>
              <a:t>Click to edit breaker slide – </a:t>
            </a:r>
            <a:br>
              <a:rPr lang="en-US"/>
            </a:br>
            <a:r>
              <a:rPr lang="en-US"/>
              <a:t>AS Circular medium 40pt</a:t>
            </a:r>
          </a:p>
        </p:txBody>
      </p:sp>
      <p:sp>
        <p:nvSpPr>
          <p:cNvPr id="2" name="Footer Placeholder 1"/>
          <p:cNvSpPr>
            <a:spLocks noGrp="1"/>
          </p:cNvSpPr>
          <p:nvPr>
            <p:ph type="ftr" sz="quarter" idx="10"/>
          </p:nvPr>
        </p:nvSpPr>
        <p:spPr/>
        <p:txBody>
          <a:bodyPr/>
          <a:lstStyle/>
          <a:p>
            <a:pPr algn="ctr"/>
            <a:r>
              <a:rPr lang="en-US"/>
              <a:t>© 2016 Alaska Airlines - Confidential</a:t>
            </a:r>
          </a:p>
        </p:txBody>
      </p:sp>
    </p:spTree>
    <p:extLst>
      <p:ext uri="{BB962C8B-B14F-4D97-AF65-F5344CB8AC3E}">
        <p14:creationId xmlns:p14="http://schemas.microsoft.com/office/powerpoint/2010/main" val="1025169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ue 2 Columun Conten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rgbClr val="A6A6A6"/>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A6A6A6"/>
                </a:solidFill>
              </a:defRPr>
            </a:lvl1pPr>
          </a:lstStyle>
          <a:p>
            <a:r>
              <a:rPr lang="en-US"/>
              <a:t>© 2016 Alaska Airlines - Confidential</a:t>
            </a:r>
          </a:p>
        </p:txBody>
      </p:sp>
      <p:sp>
        <p:nvSpPr>
          <p:cNvPr id="9" name="Title 5"/>
          <p:cNvSpPr>
            <a:spLocks noGrp="1"/>
          </p:cNvSpPr>
          <p:nvPr>
            <p:ph type="title"/>
          </p:nvPr>
        </p:nvSpPr>
        <p:spPr>
          <a:xfrm>
            <a:off x="697024" y="307088"/>
            <a:ext cx="7856426" cy="716545"/>
          </a:xfrm>
        </p:spPr>
        <p:txBody>
          <a:bodyPr/>
          <a:lstStyle>
            <a:lvl1pPr>
              <a:defRPr>
                <a:solidFill>
                  <a:schemeClr val="bg1"/>
                </a:solidFill>
              </a:defRPr>
            </a:lvl1pPr>
          </a:lstStyle>
          <a:p>
            <a:r>
              <a:rPr lang="en-US"/>
              <a:t>Click to edit Master title style</a:t>
            </a:r>
          </a:p>
        </p:txBody>
      </p:sp>
      <p:sp>
        <p:nvSpPr>
          <p:cNvPr id="10" name="Content Placeholder 9"/>
          <p:cNvSpPr>
            <a:spLocks noGrp="1"/>
          </p:cNvSpPr>
          <p:nvPr>
            <p:ph sz="quarter" idx="12"/>
          </p:nvPr>
        </p:nvSpPr>
        <p:spPr>
          <a:xfrm>
            <a:off x="697025"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9"/>
          <p:cNvSpPr>
            <a:spLocks noGrp="1"/>
          </p:cNvSpPr>
          <p:nvPr>
            <p:ph sz="quarter" idx="13"/>
          </p:nvPr>
        </p:nvSpPr>
        <p:spPr>
          <a:xfrm>
            <a:off x="4921362" y="1105144"/>
            <a:ext cx="3854338" cy="3502968"/>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KAir_Wordmark_Official_Reverse_L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Tree>
    <p:extLst>
      <p:ext uri="{BB962C8B-B14F-4D97-AF65-F5344CB8AC3E}">
        <p14:creationId xmlns:p14="http://schemas.microsoft.com/office/powerpoint/2010/main" val="3124889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5" name="Chart Placeholder 4"/>
          <p:cNvSpPr>
            <a:spLocks noGrp="1"/>
          </p:cNvSpPr>
          <p:nvPr>
            <p:ph type="chart" sz="quarter" idx="12" hasCustomPrompt="1"/>
          </p:nvPr>
        </p:nvSpPr>
        <p:spPr>
          <a:xfrm>
            <a:off x="697025" y="1152524"/>
            <a:ext cx="7765938" cy="3241675"/>
          </a:xfrm>
          <a:prstGeom prst="rect">
            <a:avLst/>
          </a:prstGeom>
        </p:spPr>
        <p:txBody>
          <a:bodyPr/>
          <a:lstStyle/>
          <a:p>
            <a:r>
              <a:rPr lang="en-US"/>
              <a:t>Click icon to insert chart</a:t>
            </a:r>
          </a:p>
        </p:txBody>
      </p:sp>
      <p:sp>
        <p:nvSpPr>
          <p:cNvPr id="7" name="Title 5"/>
          <p:cNvSpPr>
            <a:spLocks noGrp="1"/>
          </p:cNvSpPr>
          <p:nvPr>
            <p:ph type="title"/>
          </p:nvPr>
        </p:nvSpPr>
        <p:spPr>
          <a:xfrm>
            <a:off x="697025" y="307088"/>
            <a:ext cx="7765938" cy="716545"/>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11909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pic>
        <p:nvPicPr>
          <p:cNvPr id="10" name="Picture 9" descr="AKAir_Wordmark_Official_rgb_L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114" y="4455951"/>
            <a:ext cx="1154663" cy="601795"/>
          </a:xfrm>
          <a:prstGeom prst="rect">
            <a:avLst/>
          </a:prstGeom>
        </p:spPr>
      </p:pic>
      <p:sp>
        <p:nvSpPr>
          <p:cNvPr id="3" name="Slide Number Placeholder 2"/>
          <p:cNvSpPr>
            <a:spLocks noGrp="1"/>
          </p:cNvSpPr>
          <p:nvPr>
            <p:ph type="sldNum" sz="quarter" idx="10"/>
          </p:nvPr>
        </p:nvSpPr>
        <p:spPr/>
        <p:txBody>
          <a:bodyPr/>
          <a:lstStyle>
            <a:lvl1pPr>
              <a:defRPr>
                <a:solidFill>
                  <a:srgbClr val="999999"/>
                </a:solidFill>
              </a:defRPr>
            </a:lvl1pPr>
          </a:lstStyle>
          <a:p>
            <a:fld id="{419C4E4A-24B1-A040-9638-6A18D713F4CA}" type="slidenum">
              <a:rPr lang="en-US" smtClean="0"/>
              <a:pPr/>
              <a:t>‹#›</a:t>
            </a:fld>
            <a:endParaRPr lang="en-US"/>
          </a:p>
        </p:txBody>
      </p:sp>
      <p:sp>
        <p:nvSpPr>
          <p:cNvPr id="4" name="Footer Placeholder 3"/>
          <p:cNvSpPr>
            <a:spLocks noGrp="1"/>
          </p:cNvSpPr>
          <p:nvPr>
            <p:ph type="ftr" sz="quarter" idx="11"/>
          </p:nvPr>
        </p:nvSpPr>
        <p:spPr/>
        <p:txBody>
          <a:bodyPr/>
          <a:lstStyle>
            <a:lvl1pPr algn="ctr">
              <a:defRPr>
                <a:solidFill>
                  <a:srgbClr val="999999"/>
                </a:solidFill>
              </a:defRPr>
            </a:lvl1pPr>
          </a:lstStyle>
          <a:p>
            <a:r>
              <a:rPr lang="en-US"/>
              <a:t>© 2016 Alaska Airlines - Confidential</a:t>
            </a:r>
          </a:p>
        </p:txBody>
      </p:sp>
      <p:sp>
        <p:nvSpPr>
          <p:cNvPr id="11" name="Table Placeholder 10"/>
          <p:cNvSpPr>
            <a:spLocks noGrp="1"/>
          </p:cNvSpPr>
          <p:nvPr>
            <p:ph type="tbl" sz="quarter" idx="12" hasCustomPrompt="1"/>
          </p:nvPr>
        </p:nvSpPr>
        <p:spPr>
          <a:xfrm>
            <a:off x="697024" y="1152524"/>
            <a:ext cx="7765939" cy="3241675"/>
          </a:xfrm>
          <a:prstGeom prst="rect">
            <a:avLst/>
          </a:prstGeom>
        </p:spPr>
        <p:txBody>
          <a:bodyPr/>
          <a:lstStyle/>
          <a:p>
            <a:r>
              <a:rPr lang="en-US"/>
              <a:t>Click icon to insert table</a:t>
            </a:r>
          </a:p>
        </p:txBody>
      </p:sp>
      <p:sp>
        <p:nvSpPr>
          <p:cNvPr id="7" name="Title 5"/>
          <p:cNvSpPr>
            <a:spLocks noGrp="1"/>
          </p:cNvSpPr>
          <p:nvPr>
            <p:ph type="title"/>
          </p:nvPr>
        </p:nvSpPr>
        <p:spPr>
          <a:xfrm>
            <a:off x="697024" y="307088"/>
            <a:ext cx="7765939" cy="716545"/>
          </a:xfrm>
        </p:spPr>
        <p:txBody>
          <a:bodyPr/>
          <a:lstStyle>
            <a:lvl1pPr>
              <a:defRPr>
                <a:solidFill>
                  <a:srgbClr val="01426A"/>
                </a:solidFill>
              </a:defRPr>
            </a:lvl1pPr>
          </a:lstStyle>
          <a:p>
            <a:r>
              <a:rPr lang="en-US"/>
              <a:t>Click to edit Master title style</a:t>
            </a:r>
          </a:p>
        </p:txBody>
      </p:sp>
    </p:spTree>
    <p:extLst>
      <p:ext uri="{BB962C8B-B14F-4D97-AF65-F5344CB8AC3E}">
        <p14:creationId xmlns:p14="http://schemas.microsoft.com/office/powerpoint/2010/main" val="2921103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lvl1pPr>
              <a:defRPr>
                <a:solidFill>
                  <a:schemeClr val="accent3"/>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57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Photo">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rot="5400000">
            <a:off x="4499372" y="509588"/>
            <a:ext cx="145256" cy="9144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defRPr/>
            </a:pPr>
            <a:endParaRPr lang="en-US" altLang="en-US" sz="1800">
              <a:solidFill>
                <a:srgbClr val="262626"/>
              </a:solidFill>
            </a:endParaRPr>
          </a:p>
        </p:txBody>
      </p:sp>
      <p:sp>
        <p:nvSpPr>
          <p:cNvPr id="6" name="TextBox 5"/>
          <p:cNvSpPr txBox="1"/>
          <p:nvPr userDrawn="1"/>
        </p:nvSpPr>
        <p:spPr>
          <a:xfrm>
            <a:off x="1116806" y="4702850"/>
            <a:ext cx="1394934" cy="184666"/>
          </a:xfrm>
          <a:prstGeom prst="rect">
            <a:avLst/>
          </a:prstGeom>
          <a:noFill/>
        </p:spPr>
        <p:txBody>
          <a:bodyPr wrap="none" anchor="b">
            <a:spAutoFit/>
          </a:bodyPr>
          <a:lstStyle>
            <a:lvl1pPr marL="342900" indent="-342900" defTabSz="457200">
              <a:tabLst>
                <a:tab pos="2576513" algn="l"/>
              </a:tabLst>
              <a:defRPr>
                <a:solidFill>
                  <a:schemeClr val="tx1"/>
                </a:solidFill>
                <a:latin typeface="Arial" panose="020B0604020202020204" pitchFamily="34" charset="0"/>
                <a:ea typeface="MS PGothic" panose="020B0600070205080204" pitchFamily="34" charset="-128"/>
              </a:defRPr>
            </a:lvl1pPr>
            <a:lvl2pPr marL="742950" indent="-285750" defTabSz="457200">
              <a:tabLst>
                <a:tab pos="2576513" algn="l"/>
              </a:tabLst>
              <a:defRPr>
                <a:solidFill>
                  <a:schemeClr val="tx1"/>
                </a:solidFill>
                <a:latin typeface="Arial" panose="020B0604020202020204" pitchFamily="34" charset="0"/>
                <a:ea typeface="MS PGothic" panose="020B0600070205080204" pitchFamily="34" charset="-128"/>
              </a:defRPr>
            </a:lvl2pPr>
            <a:lvl3pPr marL="1143000" indent="-228600" defTabSz="457200">
              <a:tabLst>
                <a:tab pos="2576513" algn="l"/>
              </a:tabLst>
              <a:defRPr>
                <a:solidFill>
                  <a:schemeClr val="tx1"/>
                </a:solidFill>
                <a:latin typeface="Arial" panose="020B0604020202020204" pitchFamily="34" charset="0"/>
                <a:ea typeface="MS PGothic" panose="020B0600070205080204" pitchFamily="34" charset="-128"/>
              </a:defRPr>
            </a:lvl3pPr>
            <a:lvl4pPr marL="1600200" indent="-228600" defTabSz="457200">
              <a:tabLst>
                <a:tab pos="2576513" algn="l"/>
              </a:tabLst>
              <a:defRPr>
                <a:solidFill>
                  <a:schemeClr val="tx1"/>
                </a:solidFill>
                <a:latin typeface="Arial" panose="020B0604020202020204" pitchFamily="34" charset="0"/>
                <a:ea typeface="MS PGothic" panose="020B0600070205080204" pitchFamily="34" charset="-128"/>
              </a:defRPr>
            </a:lvl4pPr>
            <a:lvl5pPr defTabSz="457200">
              <a:tabLst>
                <a:tab pos="2576513" algn="l"/>
              </a:tabLst>
              <a:defRPr>
                <a:solidFill>
                  <a:schemeClr val="tx1"/>
                </a:solidFill>
                <a:latin typeface="Arial" panose="020B0604020202020204" pitchFamily="34" charset="0"/>
                <a:ea typeface="MS PGothic" panose="020B0600070205080204" pitchFamily="34" charset="-128"/>
              </a:defRPr>
            </a:lvl5pPr>
            <a:lvl6pPr marL="457200" defTabSz="457200" fontAlgn="base">
              <a:spcBef>
                <a:spcPct val="0"/>
              </a:spcBef>
              <a:spcAft>
                <a:spcPct val="0"/>
              </a:spcAft>
              <a:tabLst>
                <a:tab pos="2576513" algn="l"/>
              </a:tabLst>
              <a:defRPr>
                <a:solidFill>
                  <a:schemeClr val="tx1"/>
                </a:solidFill>
                <a:latin typeface="Arial" panose="020B0604020202020204" pitchFamily="34" charset="0"/>
                <a:ea typeface="MS PGothic" panose="020B0600070205080204" pitchFamily="34" charset="-128"/>
              </a:defRPr>
            </a:lvl6pPr>
            <a:lvl7pPr marL="914400" defTabSz="457200" fontAlgn="base">
              <a:spcBef>
                <a:spcPct val="0"/>
              </a:spcBef>
              <a:spcAft>
                <a:spcPct val="0"/>
              </a:spcAft>
              <a:tabLst>
                <a:tab pos="2576513" algn="l"/>
              </a:tabLst>
              <a:defRPr>
                <a:solidFill>
                  <a:schemeClr val="tx1"/>
                </a:solidFill>
                <a:latin typeface="Arial" panose="020B0604020202020204" pitchFamily="34" charset="0"/>
                <a:ea typeface="MS PGothic" panose="020B0600070205080204" pitchFamily="34" charset="-128"/>
              </a:defRPr>
            </a:lvl7pPr>
            <a:lvl8pPr marL="1371600" defTabSz="457200" fontAlgn="base">
              <a:spcBef>
                <a:spcPct val="0"/>
              </a:spcBef>
              <a:spcAft>
                <a:spcPct val="0"/>
              </a:spcAft>
              <a:tabLst>
                <a:tab pos="2576513" algn="l"/>
              </a:tabLst>
              <a:defRPr>
                <a:solidFill>
                  <a:schemeClr val="tx1"/>
                </a:solidFill>
                <a:latin typeface="Arial" panose="020B0604020202020204" pitchFamily="34" charset="0"/>
                <a:ea typeface="MS PGothic" panose="020B0600070205080204" pitchFamily="34" charset="-128"/>
              </a:defRPr>
            </a:lvl8pPr>
            <a:lvl9pPr marL="1828800" defTabSz="457200" fontAlgn="base">
              <a:spcBef>
                <a:spcPct val="0"/>
              </a:spcBef>
              <a:spcAft>
                <a:spcPct val="0"/>
              </a:spcAft>
              <a:tabLst>
                <a:tab pos="2576513" algn="l"/>
              </a:tabLst>
              <a:defRPr>
                <a:solidFill>
                  <a:schemeClr val="tx1"/>
                </a:solidFill>
                <a:latin typeface="Arial" panose="020B0604020202020204" pitchFamily="34" charset="0"/>
                <a:ea typeface="MS PGothic" panose="020B0600070205080204" pitchFamily="34" charset="-128"/>
              </a:defRPr>
            </a:lvl9pPr>
          </a:lstStyle>
          <a:p>
            <a:pPr marL="0" lvl="4" fontAlgn="base">
              <a:spcBef>
                <a:spcPct val="20000"/>
              </a:spcBef>
              <a:spcAft>
                <a:spcPct val="0"/>
              </a:spcAft>
              <a:buClr>
                <a:srgbClr val="61B2A6"/>
              </a:buClr>
              <a:buSzPct val="120000"/>
              <a:buFont typeface="Wingdings" panose="05000000000000000000" pitchFamily="2" charset="2"/>
              <a:buNone/>
              <a:defRPr/>
            </a:pPr>
            <a:r>
              <a:rPr lang="en-US" sz="600">
                <a:solidFill>
                  <a:srgbClr val="727272"/>
                </a:solidFill>
                <a:cs typeface="Arial" panose="020B0604020202020204" pitchFamily="34" charset="0"/>
              </a:rPr>
              <a:t>© 2014 Confidential Alaska Airlines</a:t>
            </a:r>
          </a:p>
        </p:txBody>
      </p:sp>
      <p:grpSp>
        <p:nvGrpSpPr>
          <p:cNvPr id="7" name="Group 7"/>
          <p:cNvGrpSpPr>
            <a:grpSpLocks/>
          </p:cNvGrpSpPr>
          <p:nvPr userDrawn="1"/>
        </p:nvGrpSpPr>
        <p:grpSpPr bwMode="auto">
          <a:xfrm>
            <a:off x="7716441" y="4624388"/>
            <a:ext cx="883444" cy="248841"/>
            <a:chOff x="8512175" y="5545138"/>
            <a:chExt cx="1776412" cy="566738"/>
          </a:xfrm>
        </p:grpSpPr>
        <p:sp>
          <p:nvSpPr>
            <p:cNvPr id="8" name="Freeform 5"/>
            <p:cNvSpPr>
              <a:spLocks noEditPoints="1"/>
            </p:cNvSpPr>
            <p:nvPr userDrawn="1"/>
          </p:nvSpPr>
          <p:spPr bwMode="auto">
            <a:xfrm>
              <a:off x="10161588" y="6002338"/>
              <a:ext cx="60325" cy="61913"/>
            </a:xfrm>
            <a:custGeom>
              <a:avLst/>
              <a:gdLst>
                <a:gd name="T0" fmla="*/ 2147483646 w 29"/>
                <a:gd name="T1" fmla="*/ 2147483646 h 29"/>
                <a:gd name="T2" fmla="*/ 2147483646 w 29"/>
                <a:gd name="T3" fmla="*/ 2147483646 h 29"/>
                <a:gd name="T4" fmla="*/ 0 w 29"/>
                <a:gd name="T5" fmla="*/ 2147483646 h 29"/>
                <a:gd name="T6" fmla="*/ 2147483646 w 29"/>
                <a:gd name="T7" fmla="*/ 0 h 29"/>
                <a:gd name="T8" fmla="*/ 2147483646 w 29"/>
                <a:gd name="T9" fmla="*/ 2147483646 h 29"/>
                <a:gd name="T10" fmla="*/ 2147483646 w 29"/>
                <a:gd name="T11" fmla="*/ 2147483646 h 29"/>
                <a:gd name="T12" fmla="*/ 2147483646 w 29"/>
                <a:gd name="T13" fmla="*/ 2147483646 h 29"/>
                <a:gd name="T14" fmla="*/ 2147483646 w 29"/>
                <a:gd name="T15" fmla="*/ 2147483646 h 29"/>
                <a:gd name="T16" fmla="*/ 2147483646 w 29"/>
                <a:gd name="T17" fmla="*/ 2147483646 h 29"/>
                <a:gd name="T18" fmla="*/ 2147483646 w 29"/>
                <a:gd name="T19" fmla="*/ 2147483646 h 29"/>
                <a:gd name="T20" fmla="*/ 2147483646 w 29"/>
                <a:gd name="T21" fmla="*/ 2147483646 h 29"/>
                <a:gd name="T22" fmla="*/ 2147483646 w 29"/>
                <a:gd name="T23" fmla="*/ 2147483646 h 29"/>
                <a:gd name="T24" fmla="*/ 2147483646 w 29"/>
                <a:gd name="T25" fmla="*/ 2147483646 h 29"/>
                <a:gd name="T26" fmla="*/ 2147483646 w 29"/>
                <a:gd name="T27" fmla="*/ 2147483646 h 29"/>
                <a:gd name="T28" fmla="*/ 2147483646 w 29"/>
                <a:gd name="T29" fmla="*/ 2147483646 h 29"/>
                <a:gd name="T30" fmla="*/ 2147483646 w 29"/>
                <a:gd name="T31" fmla="*/ 2147483646 h 29"/>
                <a:gd name="T32" fmla="*/ 2147483646 w 29"/>
                <a:gd name="T33" fmla="*/ 2147483646 h 29"/>
                <a:gd name="T34" fmla="*/ 2147483646 w 29"/>
                <a:gd name="T35" fmla="*/ 2147483646 h 29"/>
                <a:gd name="T36" fmla="*/ 2147483646 w 29"/>
                <a:gd name="T37" fmla="*/ 2147483646 h 29"/>
                <a:gd name="T38" fmla="*/ 2147483646 w 29"/>
                <a:gd name="T39" fmla="*/ 2147483646 h 29"/>
                <a:gd name="T40" fmla="*/ 2147483646 w 29"/>
                <a:gd name="T41" fmla="*/ 2147483646 h 29"/>
                <a:gd name="T42" fmla="*/ 2147483646 w 29"/>
                <a:gd name="T43" fmla="*/ 2147483646 h 29"/>
                <a:gd name="T44" fmla="*/ 2147483646 w 29"/>
                <a:gd name="T45" fmla="*/ 2147483646 h 29"/>
                <a:gd name="T46" fmla="*/ 2147483646 w 29"/>
                <a:gd name="T47" fmla="*/ 2147483646 h 29"/>
                <a:gd name="T48" fmla="*/ 2147483646 w 29"/>
                <a:gd name="T49" fmla="*/ 2147483646 h 29"/>
                <a:gd name="T50" fmla="*/ 2147483646 w 29"/>
                <a:gd name="T51" fmla="*/ 2147483646 h 29"/>
                <a:gd name="T52" fmla="*/ 2147483646 w 29"/>
                <a:gd name="T53" fmla="*/ 2147483646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9" h="29">
                  <a:moveTo>
                    <a:pt x="28" y="13"/>
                  </a:moveTo>
                  <a:cubicBezTo>
                    <a:pt x="29" y="21"/>
                    <a:pt x="23" y="28"/>
                    <a:pt x="15" y="28"/>
                  </a:cubicBezTo>
                  <a:cubicBezTo>
                    <a:pt x="7" y="29"/>
                    <a:pt x="1" y="23"/>
                    <a:pt x="0" y="15"/>
                  </a:cubicBezTo>
                  <a:cubicBezTo>
                    <a:pt x="0" y="7"/>
                    <a:pt x="6" y="1"/>
                    <a:pt x="13" y="0"/>
                  </a:cubicBezTo>
                  <a:cubicBezTo>
                    <a:pt x="21" y="0"/>
                    <a:pt x="28" y="6"/>
                    <a:pt x="28" y="13"/>
                  </a:cubicBezTo>
                  <a:moveTo>
                    <a:pt x="3" y="15"/>
                  </a:moveTo>
                  <a:cubicBezTo>
                    <a:pt x="3" y="22"/>
                    <a:pt x="8" y="27"/>
                    <a:pt x="15" y="26"/>
                  </a:cubicBezTo>
                  <a:cubicBezTo>
                    <a:pt x="22" y="26"/>
                    <a:pt x="26" y="20"/>
                    <a:pt x="26" y="14"/>
                  </a:cubicBezTo>
                  <a:cubicBezTo>
                    <a:pt x="26" y="7"/>
                    <a:pt x="20" y="2"/>
                    <a:pt x="13" y="2"/>
                  </a:cubicBezTo>
                  <a:cubicBezTo>
                    <a:pt x="7" y="3"/>
                    <a:pt x="2" y="8"/>
                    <a:pt x="3" y="15"/>
                  </a:cubicBezTo>
                  <a:moveTo>
                    <a:pt x="12" y="22"/>
                  </a:moveTo>
                  <a:cubicBezTo>
                    <a:pt x="10" y="23"/>
                    <a:pt x="10" y="23"/>
                    <a:pt x="10" y="23"/>
                  </a:cubicBezTo>
                  <a:cubicBezTo>
                    <a:pt x="9" y="7"/>
                    <a:pt x="9" y="7"/>
                    <a:pt x="9" y="7"/>
                  </a:cubicBezTo>
                  <a:cubicBezTo>
                    <a:pt x="15" y="6"/>
                    <a:pt x="15" y="6"/>
                    <a:pt x="15" y="6"/>
                  </a:cubicBezTo>
                  <a:cubicBezTo>
                    <a:pt x="18" y="6"/>
                    <a:pt x="20" y="7"/>
                    <a:pt x="20" y="10"/>
                  </a:cubicBezTo>
                  <a:cubicBezTo>
                    <a:pt x="21" y="13"/>
                    <a:pt x="19" y="14"/>
                    <a:pt x="17" y="15"/>
                  </a:cubicBezTo>
                  <a:cubicBezTo>
                    <a:pt x="22" y="22"/>
                    <a:pt x="22" y="22"/>
                    <a:pt x="22" y="22"/>
                  </a:cubicBezTo>
                  <a:cubicBezTo>
                    <a:pt x="19" y="22"/>
                    <a:pt x="19" y="22"/>
                    <a:pt x="19" y="22"/>
                  </a:cubicBezTo>
                  <a:cubicBezTo>
                    <a:pt x="15" y="15"/>
                    <a:pt x="15" y="15"/>
                    <a:pt x="15" y="15"/>
                  </a:cubicBezTo>
                  <a:cubicBezTo>
                    <a:pt x="11" y="15"/>
                    <a:pt x="11" y="15"/>
                    <a:pt x="11" y="15"/>
                  </a:cubicBezTo>
                  <a:lnTo>
                    <a:pt x="12" y="22"/>
                  </a:lnTo>
                  <a:close/>
                  <a:moveTo>
                    <a:pt x="14" y="13"/>
                  </a:moveTo>
                  <a:cubicBezTo>
                    <a:pt x="16" y="13"/>
                    <a:pt x="19" y="13"/>
                    <a:pt x="18" y="10"/>
                  </a:cubicBezTo>
                  <a:cubicBezTo>
                    <a:pt x="18" y="8"/>
                    <a:pt x="16" y="8"/>
                    <a:pt x="14" y="8"/>
                  </a:cubicBezTo>
                  <a:cubicBezTo>
                    <a:pt x="11" y="8"/>
                    <a:pt x="11" y="8"/>
                    <a:pt x="11" y="8"/>
                  </a:cubicBezTo>
                  <a:cubicBezTo>
                    <a:pt x="11" y="14"/>
                    <a:pt x="11" y="14"/>
                    <a:pt x="11" y="14"/>
                  </a:cubicBezTo>
                  <a:lnTo>
                    <a:pt x="14" y="13"/>
                  </a:lnTo>
                  <a:close/>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9" name="Freeform 6"/>
            <p:cNvSpPr>
              <a:spLocks/>
            </p:cNvSpPr>
            <p:nvPr userDrawn="1"/>
          </p:nvSpPr>
          <p:spPr bwMode="auto">
            <a:xfrm>
              <a:off x="9694863" y="5572125"/>
              <a:ext cx="385762" cy="538163"/>
            </a:xfrm>
            <a:custGeom>
              <a:avLst/>
              <a:gdLst>
                <a:gd name="T0" fmla="*/ 2147483646 w 186"/>
                <a:gd name="T1" fmla="*/ 2147483646 h 257"/>
                <a:gd name="T2" fmla="*/ 2147483646 w 186"/>
                <a:gd name="T3" fmla="*/ 2147483646 h 257"/>
                <a:gd name="T4" fmla="*/ 2147483646 w 186"/>
                <a:gd name="T5" fmla="*/ 2147483646 h 257"/>
                <a:gd name="T6" fmla="*/ 2147483646 w 186"/>
                <a:gd name="T7" fmla="*/ 2147483646 h 257"/>
                <a:gd name="T8" fmla="*/ 2147483646 w 186"/>
                <a:gd name="T9" fmla="*/ 2147483646 h 257"/>
                <a:gd name="T10" fmla="*/ 2147483646 w 186"/>
                <a:gd name="T11" fmla="*/ 2147483646 h 257"/>
                <a:gd name="T12" fmla="*/ 2147483646 w 186"/>
                <a:gd name="T13" fmla="*/ 2147483646 h 257"/>
                <a:gd name="T14" fmla="*/ 2147483646 w 186"/>
                <a:gd name="T15" fmla="*/ 2147483646 h 257"/>
                <a:gd name="T16" fmla="*/ 2147483646 w 186"/>
                <a:gd name="T17" fmla="*/ 2147483646 h 257"/>
                <a:gd name="T18" fmla="*/ 2147483646 w 186"/>
                <a:gd name="T19" fmla="*/ 2147483646 h 257"/>
                <a:gd name="T20" fmla="*/ 2147483646 w 186"/>
                <a:gd name="T21" fmla="*/ 2147483646 h 257"/>
                <a:gd name="T22" fmla="*/ 2147483646 w 186"/>
                <a:gd name="T23" fmla="*/ 2147483646 h 257"/>
                <a:gd name="T24" fmla="*/ 2147483646 w 186"/>
                <a:gd name="T25" fmla="*/ 2147483646 h 257"/>
                <a:gd name="T26" fmla="*/ 2147483646 w 186"/>
                <a:gd name="T27" fmla="*/ 2147483646 h 257"/>
                <a:gd name="T28" fmla="*/ 2147483646 w 186"/>
                <a:gd name="T29" fmla="*/ 0 h 257"/>
                <a:gd name="T30" fmla="*/ 2147483646 w 186"/>
                <a:gd name="T31" fmla="*/ 2147483646 h 257"/>
                <a:gd name="T32" fmla="*/ 2147483646 w 186"/>
                <a:gd name="T33" fmla="*/ 2147483646 h 257"/>
                <a:gd name="T34" fmla="*/ 2147483646 w 186"/>
                <a:gd name="T35" fmla="*/ 2147483646 h 257"/>
                <a:gd name="T36" fmla="*/ 2147483646 w 186"/>
                <a:gd name="T37" fmla="*/ 2147483646 h 257"/>
                <a:gd name="T38" fmla="*/ 2147483646 w 186"/>
                <a:gd name="T39" fmla="*/ 2147483646 h 257"/>
                <a:gd name="T40" fmla="*/ 2147483646 w 186"/>
                <a:gd name="T41" fmla="*/ 2147483646 h 257"/>
                <a:gd name="T42" fmla="*/ 2147483646 w 186"/>
                <a:gd name="T43" fmla="*/ 2147483646 h 257"/>
                <a:gd name="T44" fmla="*/ 2147483646 w 186"/>
                <a:gd name="T45" fmla="*/ 2147483646 h 257"/>
                <a:gd name="T46" fmla="*/ 2147483646 w 186"/>
                <a:gd name="T47" fmla="*/ 2147483646 h 257"/>
                <a:gd name="T48" fmla="*/ 2147483646 w 186"/>
                <a:gd name="T49" fmla="*/ 2147483646 h 257"/>
                <a:gd name="T50" fmla="*/ 2147483646 w 186"/>
                <a:gd name="T51" fmla="*/ 2147483646 h 257"/>
                <a:gd name="T52" fmla="*/ 2147483646 w 186"/>
                <a:gd name="T53" fmla="*/ 2147483646 h 257"/>
                <a:gd name="T54" fmla="*/ 2147483646 w 186"/>
                <a:gd name="T55" fmla="*/ 2147483646 h 257"/>
                <a:gd name="T56" fmla="*/ 2147483646 w 186"/>
                <a:gd name="T57" fmla="*/ 2147483646 h 257"/>
                <a:gd name="T58" fmla="*/ 2147483646 w 186"/>
                <a:gd name="T59" fmla="*/ 2147483646 h 257"/>
                <a:gd name="T60" fmla="*/ 2147483646 w 186"/>
                <a:gd name="T61" fmla="*/ 2147483646 h 257"/>
                <a:gd name="T62" fmla="*/ 0 w 186"/>
                <a:gd name="T63" fmla="*/ 2147483646 h 257"/>
                <a:gd name="T64" fmla="*/ 2147483646 w 186"/>
                <a:gd name="T65" fmla="*/ 2147483646 h 257"/>
                <a:gd name="T66" fmla="*/ 2147483646 w 186"/>
                <a:gd name="T67" fmla="*/ 2147483646 h 257"/>
                <a:gd name="T68" fmla="*/ 2147483646 w 186"/>
                <a:gd name="T69" fmla="*/ 2147483646 h 257"/>
                <a:gd name="T70" fmla="*/ 2147483646 w 186"/>
                <a:gd name="T71" fmla="*/ 2147483646 h 257"/>
                <a:gd name="T72" fmla="*/ 2147483646 w 186"/>
                <a:gd name="T73" fmla="*/ 2147483646 h 257"/>
                <a:gd name="T74" fmla="*/ 2147483646 w 186"/>
                <a:gd name="T75" fmla="*/ 2147483646 h 257"/>
                <a:gd name="T76" fmla="*/ 2147483646 w 186"/>
                <a:gd name="T77" fmla="*/ 2147483646 h 257"/>
                <a:gd name="T78" fmla="*/ 2147483646 w 186"/>
                <a:gd name="T79" fmla="*/ 2147483646 h 257"/>
                <a:gd name="T80" fmla="*/ 2147483646 w 186"/>
                <a:gd name="T81" fmla="*/ 2147483646 h 257"/>
                <a:gd name="T82" fmla="*/ 2147483646 w 186"/>
                <a:gd name="T83" fmla="*/ 2147483646 h 257"/>
                <a:gd name="T84" fmla="*/ 2147483646 w 186"/>
                <a:gd name="T85" fmla="*/ 2147483646 h 257"/>
                <a:gd name="T86" fmla="*/ 2147483646 w 186"/>
                <a:gd name="T87" fmla="*/ 2147483646 h 257"/>
                <a:gd name="T88" fmla="*/ 2147483646 w 186"/>
                <a:gd name="T89" fmla="*/ 2147483646 h 257"/>
                <a:gd name="T90" fmla="*/ 2147483646 w 186"/>
                <a:gd name="T91" fmla="*/ 2147483646 h 257"/>
                <a:gd name="T92" fmla="*/ 2147483646 w 186"/>
                <a:gd name="T93" fmla="*/ 2147483646 h 257"/>
                <a:gd name="T94" fmla="*/ 2147483646 w 186"/>
                <a:gd name="T95" fmla="*/ 2147483646 h 257"/>
                <a:gd name="T96" fmla="*/ 2147483646 w 186"/>
                <a:gd name="T97" fmla="*/ 2147483646 h 257"/>
                <a:gd name="T98" fmla="*/ 2147483646 w 186"/>
                <a:gd name="T99" fmla="*/ 2147483646 h 257"/>
                <a:gd name="T100" fmla="*/ 2147483646 w 186"/>
                <a:gd name="T101" fmla="*/ 2147483646 h 257"/>
                <a:gd name="T102" fmla="*/ 2147483646 w 186"/>
                <a:gd name="T103" fmla="*/ 2147483646 h 257"/>
                <a:gd name="T104" fmla="*/ 2147483646 w 186"/>
                <a:gd name="T105" fmla="*/ 2147483646 h 257"/>
                <a:gd name="T106" fmla="*/ 2147483646 w 186"/>
                <a:gd name="T107" fmla="*/ 2147483646 h 257"/>
                <a:gd name="T108" fmla="*/ 2147483646 w 186"/>
                <a:gd name="T109" fmla="*/ 2147483646 h 257"/>
                <a:gd name="T110" fmla="*/ 2147483646 w 186"/>
                <a:gd name="T111" fmla="*/ 2147483646 h 257"/>
                <a:gd name="T112" fmla="*/ 2147483646 w 186"/>
                <a:gd name="T113" fmla="*/ 2147483646 h 257"/>
                <a:gd name="T114" fmla="*/ 2147483646 w 186"/>
                <a:gd name="T115" fmla="*/ 2147483646 h 257"/>
                <a:gd name="T116" fmla="*/ 2147483646 w 186"/>
                <a:gd name="T117" fmla="*/ 2147483646 h 2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6" h="257">
                  <a:moveTo>
                    <a:pt x="184" y="87"/>
                  </a:moveTo>
                  <a:cubicBezTo>
                    <a:pt x="178" y="87"/>
                    <a:pt x="175" y="86"/>
                    <a:pt x="170" y="86"/>
                  </a:cubicBezTo>
                  <a:cubicBezTo>
                    <a:pt x="164" y="86"/>
                    <a:pt x="159" y="87"/>
                    <a:pt x="153" y="87"/>
                  </a:cubicBezTo>
                  <a:cubicBezTo>
                    <a:pt x="147" y="87"/>
                    <a:pt x="143" y="88"/>
                    <a:pt x="138" y="92"/>
                  </a:cubicBezTo>
                  <a:cubicBezTo>
                    <a:pt x="136" y="93"/>
                    <a:pt x="126" y="100"/>
                    <a:pt x="118" y="105"/>
                  </a:cubicBezTo>
                  <a:cubicBezTo>
                    <a:pt x="112" y="109"/>
                    <a:pt x="106" y="114"/>
                    <a:pt x="99" y="118"/>
                  </a:cubicBezTo>
                  <a:cubicBezTo>
                    <a:pt x="95" y="121"/>
                    <a:pt x="91" y="124"/>
                    <a:pt x="86" y="127"/>
                  </a:cubicBezTo>
                  <a:cubicBezTo>
                    <a:pt x="87" y="125"/>
                    <a:pt x="87" y="124"/>
                    <a:pt x="88" y="124"/>
                  </a:cubicBezTo>
                  <a:cubicBezTo>
                    <a:pt x="93" y="116"/>
                    <a:pt x="98" y="109"/>
                    <a:pt x="104" y="101"/>
                  </a:cubicBezTo>
                  <a:cubicBezTo>
                    <a:pt x="107" y="97"/>
                    <a:pt x="110" y="92"/>
                    <a:pt x="113" y="88"/>
                  </a:cubicBezTo>
                  <a:cubicBezTo>
                    <a:pt x="118" y="81"/>
                    <a:pt x="130" y="64"/>
                    <a:pt x="135" y="57"/>
                  </a:cubicBezTo>
                  <a:cubicBezTo>
                    <a:pt x="140" y="50"/>
                    <a:pt x="146" y="44"/>
                    <a:pt x="151" y="37"/>
                  </a:cubicBezTo>
                  <a:cubicBezTo>
                    <a:pt x="159" y="27"/>
                    <a:pt x="166" y="15"/>
                    <a:pt x="175" y="6"/>
                  </a:cubicBezTo>
                  <a:cubicBezTo>
                    <a:pt x="176" y="5"/>
                    <a:pt x="176" y="3"/>
                    <a:pt x="176" y="2"/>
                  </a:cubicBezTo>
                  <a:cubicBezTo>
                    <a:pt x="175" y="0"/>
                    <a:pt x="173" y="0"/>
                    <a:pt x="171" y="0"/>
                  </a:cubicBezTo>
                  <a:cubicBezTo>
                    <a:pt x="160" y="3"/>
                    <a:pt x="151" y="4"/>
                    <a:pt x="138" y="8"/>
                  </a:cubicBezTo>
                  <a:cubicBezTo>
                    <a:pt x="131" y="9"/>
                    <a:pt x="125" y="11"/>
                    <a:pt x="122" y="12"/>
                  </a:cubicBezTo>
                  <a:cubicBezTo>
                    <a:pt x="122" y="12"/>
                    <a:pt x="121" y="14"/>
                    <a:pt x="121" y="15"/>
                  </a:cubicBezTo>
                  <a:cubicBezTo>
                    <a:pt x="122" y="16"/>
                    <a:pt x="122" y="16"/>
                    <a:pt x="124" y="17"/>
                  </a:cubicBezTo>
                  <a:cubicBezTo>
                    <a:pt x="126" y="17"/>
                    <a:pt x="127" y="16"/>
                    <a:pt x="130" y="16"/>
                  </a:cubicBezTo>
                  <a:cubicBezTo>
                    <a:pt x="131" y="15"/>
                    <a:pt x="133" y="15"/>
                    <a:pt x="134" y="15"/>
                  </a:cubicBezTo>
                  <a:cubicBezTo>
                    <a:pt x="134" y="16"/>
                    <a:pt x="133" y="18"/>
                    <a:pt x="132" y="19"/>
                  </a:cubicBezTo>
                  <a:cubicBezTo>
                    <a:pt x="126" y="29"/>
                    <a:pt x="119" y="39"/>
                    <a:pt x="112" y="49"/>
                  </a:cubicBezTo>
                  <a:cubicBezTo>
                    <a:pt x="109" y="53"/>
                    <a:pt x="106" y="58"/>
                    <a:pt x="103" y="62"/>
                  </a:cubicBezTo>
                  <a:cubicBezTo>
                    <a:pt x="99" y="69"/>
                    <a:pt x="88" y="84"/>
                    <a:pt x="83" y="90"/>
                  </a:cubicBezTo>
                  <a:cubicBezTo>
                    <a:pt x="80" y="95"/>
                    <a:pt x="76" y="101"/>
                    <a:pt x="73" y="105"/>
                  </a:cubicBezTo>
                  <a:cubicBezTo>
                    <a:pt x="70" y="110"/>
                    <a:pt x="67" y="114"/>
                    <a:pt x="64" y="119"/>
                  </a:cubicBezTo>
                  <a:cubicBezTo>
                    <a:pt x="60" y="125"/>
                    <a:pt x="57" y="130"/>
                    <a:pt x="53" y="136"/>
                  </a:cubicBezTo>
                  <a:cubicBezTo>
                    <a:pt x="50" y="142"/>
                    <a:pt x="45" y="147"/>
                    <a:pt x="41" y="153"/>
                  </a:cubicBezTo>
                  <a:cubicBezTo>
                    <a:pt x="33" y="166"/>
                    <a:pt x="25" y="178"/>
                    <a:pt x="17" y="191"/>
                  </a:cubicBezTo>
                  <a:cubicBezTo>
                    <a:pt x="14" y="197"/>
                    <a:pt x="10" y="204"/>
                    <a:pt x="6" y="210"/>
                  </a:cubicBezTo>
                  <a:cubicBezTo>
                    <a:pt x="3" y="214"/>
                    <a:pt x="1" y="218"/>
                    <a:pt x="0" y="222"/>
                  </a:cubicBezTo>
                  <a:cubicBezTo>
                    <a:pt x="0" y="224"/>
                    <a:pt x="0" y="226"/>
                    <a:pt x="1" y="227"/>
                  </a:cubicBezTo>
                  <a:cubicBezTo>
                    <a:pt x="2" y="228"/>
                    <a:pt x="4" y="228"/>
                    <a:pt x="5" y="227"/>
                  </a:cubicBezTo>
                  <a:cubicBezTo>
                    <a:pt x="14" y="223"/>
                    <a:pt x="24" y="219"/>
                    <a:pt x="33" y="214"/>
                  </a:cubicBezTo>
                  <a:cubicBezTo>
                    <a:pt x="38" y="212"/>
                    <a:pt x="40" y="211"/>
                    <a:pt x="45" y="209"/>
                  </a:cubicBezTo>
                  <a:cubicBezTo>
                    <a:pt x="47" y="208"/>
                    <a:pt x="48" y="207"/>
                    <a:pt x="48" y="205"/>
                  </a:cubicBezTo>
                  <a:cubicBezTo>
                    <a:pt x="48" y="203"/>
                    <a:pt x="45" y="203"/>
                    <a:pt x="44" y="203"/>
                  </a:cubicBezTo>
                  <a:cubicBezTo>
                    <a:pt x="41" y="204"/>
                    <a:pt x="38" y="205"/>
                    <a:pt x="38" y="204"/>
                  </a:cubicBezTo>
                  <a:cubicBezTo>
                    <a:pt x="49" y="186"/>
                    <a:pt x="59" y="167"/>
                    <a:pt x="73" y="151"/>
                  </a:cubicBezTo>
                  <a:cubicBezTo>
                    <a:pt x="73" y="152"/>
                    <a:pt x="73" y="153"/>
                    <a:pt x="73" y="154"/>
                  </a:cubicBezTo>
                  <a:cubicBezTo>
                    <a:pt x="74" y="158"/>
                    <a:pt x="75" y="162"/>
                    <a:pt x="76" y="166"/>
                  </a:cubicBezTo>
                  <a:cubicBezTo>
                    <a:pt x="88" y="224"/>
                    <a:pt x="88" y="224"/>
                    <a:pt x="88" y="224"/>
                  </a:cubicBezTo>
                  <a:cubicBezTo>
                    <a:pt x="90" y="230"/>
                    <a:pt x="91" y="237"/>
                    <a:pt x="93" y="243"/>
                  </a:cubicBezTo>
                  <a:cubicBezTo>
                    <a:pt x="95" y="250"/>
                    <a:pt x="97" y="254"/>
                    <a:pt x="104" y="255"/>
                  </a:cubicBezTo>
                  <a:cubicBezTo>
                    <a:pt x="104" y="255"/>
                    <a:pt x="113" y="257"/>
                    <a:pt x="117" y="256"/>
                  </a:cubicBezTo>
                  <a:cubicBezTo>
                    <a:pt x="136" y="256"/>
                    <a:pt x="133" y="252"/>
                    <a:pt x="133" y="252"/>
                  </a:cubicBezTo>
                  <a:cubicBezTo>
                    <a:pt x="131" y="248"/>
                    <a:pt x="128" y="244"/>
                    <a:pt x="126" y="240"/>
                  </a:cubicBezTo>
                  <a:cubicBezTo>
                    <a:pt x="122" y="233"/>
                    <a:pt x="120" y="231"/>
                    <a:pt x="118" y="225"/>
                  </a:cubicBezTo>
                  <a:cubicBezTo>
                    <a:pt x="99" y="169"/>
                    <a:pt x="99" y="169"/>
                    <a:pt x="99" y="169"/>
                  </a:cubicBezTo>
                  <a:cubicBezTo>
                    <a:pt x="97" y="162"/>
                    <a:pt x="95" y="154"/>
                    <a:pt x="93" y="147"/>
                  </a:cubicBezTo>
                  <a:cubicBezTo>
                    <a:pt x="93" y="145"/>
                    <a:pt x="93" y="143"/>
                    <a:pt x="93" y="141"/>
                  </a:cubicBezTo>
                  <a:cubicBezTo>
                    <a:pt x="100" y="138"/>
                    <a:pt x="100" y="138"/>
                    <a:pt x="100" y="138"/>
                  </a:cubicBezTo>
                  <a:cubicBezTo>
                    <a:pt x="101" y="138"/>
                    <a:pt x="106" y="136"/>
                    <a:pt x="107" y="135"/>
                  </a:cubicBezTo>
                  <a:cubicBezTo>
                    <a:pt x="116" y="130"/>
                    <a:pt x="125" y="126"/>
                    <a:pt x="134" y="121"/>
                  </a:cubicBezTo>
                  <a:cubicBezTo>
                    <a:pt x="140" y="117"/>
                    <a:pt x="154" y="108"/>
                    <a:pt x="161" y="104"/>
                  </a:cubicBezTo>
                  <a:cubicBezTo>
                    <a:pt x="167" y="101"/>
                    <a:pt x="171" y="99"/>
                    <a:pt x="177" y="96"/>
                  </a:cubicBezTo>
                  <a:cubicBezTo>
                    <a:pt x="181" y="95"/>
                    <a:pt x="183" y="94"/>
                    <a:pt x="185" y="91"/>
                  </a:cubicBezTo>
                  <a:cubicBezTo>
                    <a:pt x="186" y="90"/>
                    <a:pt x="186" y="88"/>
                    <a:pt x="184" y="87"/>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10" name="Freeform 7"/>
            <p:cNvSpPr>
              <a:spLocks noEditPoints="1"/>
            </p:cNvSpPr>
            <p:nvPr userDrawn="1"/>
          </p:nvSpPr>
          <p:spPr bwMode="auto">
            <a:xfrm>
              <a:off x="9956800" y="5757863"/>
              <a:ext cx="331787" cy="279400"/>
            </a:xfrm>
            <a:custGeom>
              <a:avLst/>
              <a:gdLst>
                <a:gd name="T0" fmla="*/ 2147483646 w 160"/>
                <a:gd name="T1" fmla="*/ 2147483646 h 133"/>
                <a:gd name="T2" fmla="*/ 2147483646 w 160"/>
                <a:gd name="T3" fmla="*/ 2147483646 h 133"/>
                <a:gd name="T4" fmla="*/ 2147483646 w 160"/>
                <a:gd name="T5" fmla="*/ 2147483646 h 133"/>
                <a:gd name="T6" fmla="*/ 2147483646 w 160"/>
                <a:gd name="T7" fmla="*/ 2147483646 h 133"/>
                <a:gd name="T8" fmla="*/ 2147483646 w 160"/>
                <a:gd name="T9" fmla="*/ 2147483646 h 133"/>
                <a:gd name="T10" fmla="*/ 2147483646 w 160"/>
                <a:gd name="T11" fmla="*/ 2147483646 h 133"/>
                <a:gd name="T12" fmla="*/ 2147483646 w 160"/>
                <a:gd name="T13" fmla="*/ 2147483646 h 133"/>
                <a:gd name="T14" fmla="*/ 2147483646 w 160"/>
                <a:gd name="T15" fmla="*/ 2147483646 h 133"/>
                <a:gd name="T16" fmla="*/ 2147483646 w 160"/>
                <a:gd name="T17" fmla="*/ 2147483646 h 133"/>
                <a:gd name="T18" fmla="*/ 2147483646 w 160"/>
                <a:gd name="T19" fmla="*/ 2147483646 h 133"/>
                <a:gd name="T20" fmla="*/ 2147483646 w 160"/>
                <a:gd name="T21" fmla="*/ 2147483646 h 133"/>
                <a:gd name="T22" fmla="*/ 2147483646 w 160"/>
                <a:gd name="T23" fmla="*/ 2147483646 h 133"/>
                <a:gd name="T24" fmla="*/ 2147483646 w 160"/>
                <a:gd name="T25" fmla="*/ 0 h 133"/>
                <a:gd name="T26" fmla="*/ 2147483646 w 160"/>
                <a:gd name="T27" fmla="*/ 0 h 133"/>
                <a:gd name="T28" fmla="*/ 2147483646 w 160"/>
                <a:gd name="T29" fmla="*/ 2147483646 h 133"/>
                <a:gd name="T30" fmla="*/ 2147483646 w 160"/>
                <a:gd name="T31" fmla="*/ 2147483646 h 133"/>
                <a:gd name="T32" fmla="*/ 2147483646 w 160"/>
                <a:gd name="T33" fmla="*/ 2147483646 h 133"/>
                <a:gd name="T34" fmla="*/ 2147483646 w 160"/>
                <a:gd name="T35" fmla="*/ 2147483646 h 133"/>
                <a:gd name="T36" fmla="*/ 2147483646 w 160"/>
                <a:gd name="T37" fmla="*/ 2147483646 h 133"/>
                <a:gd name="T38" fmla="*/ 2147483646 w 160"/>
                <a:gd name="T39" fmla="*/ 2147483646 h 133"/>
                <a:gd name="T40" fmla="*/ 2147483646 w 160"/>
                <a:gd name="T41" fmla="*/ 2147483646 h 133"/>
                <a:gd name="T42" fmla="*/ 2147483646 w 160"/>
                <a:gd name="T43" fmla="*/ 2147483646 h 133"/>
                <a:gd name="T44" fmla="*/ 2147483646 w 160"/>
                <a:gd name="T45" fmla="*/ 2147483646 h 133"/>
                <a:gd name="T46" fmla="*/ 2147483646 w 160"/>
                <a:gd name="T47" fmla="*/ 2147483646 h 133"/>
                <a:gd name="T48" fmla="*/ 2147483646 w 160"/>
                <a:gd name="T49" fmla="*/ 2147483646 h 133"/>
                <a:gd name="T50" fmla="*/ 2147483646 w 160"/>
                <a:gd name="T51" fmla="*/ 2147483646 h 133"/>
                <a:gd name="T52" fmla="*/ 2147483646 w 160"/>
                <a:gd name="T53" fmla="*/ 2147483646 h 133"/>
                <a:gd name="T54" fmla="*/ 2147483646 w 160"/>
                <a:gd name="T55" fmla="*/ 2147483646 h 133"/>
                <a:gd name="T56" fmla="*/ 2147483646 w 160"/>
                <a:gd name="T57" fmla="*/ 2147483646 h 133"/>
                <a:gd name="T58" fmla="*/ 2147483646 w 160"/>
                <a:gd name="T59" fmla="*/ 2147483646 h 133"/>
                <a:gd name="T60" fmla="*/ 2147483646 w 160"/>
                <a:gd name="T61" fmla="*/ 2147483646 h 133"/>
                <a:gd name="T62" fmla="*/ 2147483646 w 160"/>
                <a:gd name="T63" fmla="*/ 2147483646 h 133"/>
                <a:gd name="T64" fmla="*/ 2147483646 w 160"/>
                <a:gd name="T65" fmla="*/ 2147483646 h 133"/>
                <a:gd name="T66" fmla="*/ 2147483646 w 160"/>
                <a:gd name="T67" fmla="*/ 2147483646 h 133"/>
                <a:gd name="T68" fmla="*/ 2147483646 w 160"/>
                <a:gd name="T69" fmla="*/ 2147483646 h 133"/>
                <a:gd name="T70" fmla="*/ 2147483646 w 160"/>
                <a:gd name="T71" fmla="*/ 2147483646 h 133"/>
                <a:gd name="T72" fmla="*/ 2147483646 w 160"/>
                <a:gd name="T73" fmla="*/ 2147483646 h 133"/>
                <a:gd name="T74" fmla="*/ 2147483646 w 160"/>
                <a:gd name="T75" fmla="*/ 2147483646 h 133"/>
                <a:gd name="T76" fmla="*/ 2147483646 w 160"/>
                <a:gd name="T77" fmla="*/ 2147483646 h 133"/>
                <a:gd name="T78" fmla="*/ 2147483646 w 160"/>
                <a:gd name="T79" fmla="*/ 2147483646 h 133"/>
                <a:gd name="T80" fmla="*/ 2147483646 w 160"/>
                <a:gd name="T81" fmla="*/ 2147483646 h 133"/>
                <a:gd name="T82" fmla="*/ 2147483646 w 160"/>
                <a:gd name="T83" fmla="*/ 2147483646 h 133"/>
                <a:gd name="T84" fmla="*/ 2147483646 w 160"/>
                <a:gd name="T85" fmla="*/ 2147483646 h 133"/>
                <a:gd name="T86" fmla="*/ 2147483646 w 160"/>
                <a:gd name="T87" fmla="*/ 2147483646 h 133"/>
                <a:gd name="T88" fmla="*/ 2147483646 w 160"/>
                <a:gd name="T89" fmla="*/ 2147483646 h 133"/>
                <a:gd name="T90" fmla="*/ 2147483646 w 160"/>
                <a:gd name="T91" fmla="*/ 2147483646 h 133"/>
                <a:gd name="T92" fmla="*/ 2147483646 w 160"/>
                <a:gd name="T93" fmla="*/ 2147483646 h 133"/>
                <a:gd name="T94" fmla="*/ 2147483646 w 160"/>
                <a:gd name="T95" fmla="*/ 2147483646 h 133"/>
                <a:gd name="T96" fmla="*/ 2147483646 w 160"/>
                <a:gd name="T97" fmla="*/ 2147483646 h 133"/>
                <a:gd name="T98" fmla="*/ 2147483646 w 160"/>
                <a:gd name="T99" fmla="*/ 2147483646 h 133"/>
                <a:gd name="T100" fmla="*/ 2147483646 w 160"/>
                <a:gd name="T101" fmla="*/ 2147483646 h 133"/>
                <a:gd name="T102" fmla="*/ 2147483646 w 160"/>
                <a:gd name="T103" fmla="*/ 2147483646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0" h="133">
                  <a:moveTo>
                    <a:pt x="97" y="112"/>
                  </a:moveTo>
                  <a:cubicBezTo>
                    <a:pt x="99" y="111"/>
                    <a:pt x="100" y="110"/>
                    <a:pt x="100" y="108"/>
                  </a:cubicBezTo>
                  <a:cubicBezTo>
                    <a:pt x="99" y="107"/>
                    <a:pt x="97" y="107"/>
                    <a:pt x="96" y="107"/>
                  </a:cubicBezTo>
                  <a:cubicBezTo>
                    <a:pt x="94" y="107"/>
                    <a:pt x="92" y="107"/>
                    <a:pt x="91" y="108"/>
                  </a:cubicBezTo>
                  <a:cubicBezTo>
                    <a:pt x="90" y="108"/>
                    <a:pt x="90" y="107"/>
                    <a:pt x="91" y="107"/>
                  </a:cubicBezTo>
                  <a:cubicBezTo>
                    <a:pt x="92" y="106"/>
                    <a:pt x="92" y="105"/>
                    <a:pt x="93" y="104"/>
                  </a:cubicBezTo>
                  <a:cubicBezTo>
                    <a:pt x="97" y="98"/>
                    <a:pt x="101" y="91"/>
                    <a:pt x="105" y="85"/>
                  </a:cubicBezTo>
                  <a:cubicBezTo>
                    <a:pt x="108" y="80"/>
                    <a:pt x="111" y="75"/>
                    <a:pt x="115" y="70"/>
                  </a:cubicBezTo>
                  <a:cubicBezTo>
                    <a:pt x="117" y="66"/>
                    <a:pt x="120" y="61"/>
                    <a:pt x="123" y="57"/>
                  </a:cubicBezTo>
                  <a:cubicBezTo>
                    <a:pt x="126" y="52"/>
                    <a:pt x="129" y="48"/>
                    <a:pt x="132" y="44"/>
                  </a:cubicBezTo>
                  <a:cubicBezTo>
                    <a:pt x="135" y="39"/>
                    <a:pt x="139" y="34"/>
                    <a:pt x="142" y="29"/>
                  </a:cubicBezTo>
                  <a:cubicBezTo>
                    <a:pt x="148" y="21"/>
                    <a:pt x="156" y="13"/>
                    <a:pt x="159" y="3"/>
                  </a:cubicBezTo>
                  <a:cubicBezTo>
                    <a:pt x="160" y="0"/>
                    <a:pt x="160" y="0"/>
                    <a:pt x="157" y="0"/>
                  </a:cubicBezTo>
                  <a:cubicBezTo>
                    <a:pt x="154" y="0"/>
                    <a:pt x="151" y="0"/>
                    <a:pt x="149" y="0"/>
                  </a:cubicBezTo>
                  <a:cubicBezTo>
                    <a:pt x="145" y="1"/>
                    <a:pt x="142" y="1"/>
                    <a:pt x="139" y="1"/>
                  </a:cubicBezTo>
                  <a:cubicBezTo>
                    <a:pt x="131" y="2"/>
                    <a:pt x="124" y="2"/>
                    <a:pt x="116" y="3"/>
                  </a:cubicBezTo>
                  <a:cubicBezTo>
                    <a:pt x="112" y="3"/>
                    <a:pt x="111" y="3"/>
                    <a:pt x="106" y="4"/>
                  </a:cubicBezTo>
                  <a:cubicBezTo>
                    <a:pt x="104" y="4"/>
                    <a:pt x="102" y="4"/>
                    <a:pt x="99" y="5"/>
                  </a:cubicBezTo>
                  <a:cubicBezTo>
                    <a:pt x="97" y="5"/>
                    <a:pt x="91" y="6"/>
                    <a:pt x="89" y="7"/>
                  </a:cubicBezTo>
                  <a:cubicBezTo>
                    <a:pt x="80" y="9"/>
                    <a:pt x="71" y="11"/>
                    <a:pt x="65" y="17"/>
                  </a:cubicBezTo>
                  <a:cubicBezTo>
                    <a:pt x="59" y="21"/>
                    <a:pt x="53" y="26"/>
                    <a:pt x="48" y="32"/>
                  </a:cubicBezTo>
                  <a:cubicBezTo>
                    <a:pt x="41" y="39"/>
                    <a:pt x="35" y="47"/>
                    <a:pt x="29" y="55"/>
                  </a:cubicBezTo>
                  <a:cubicBezTo>
                    <a:pt x="25" y="62"/>
                    <a:pt x="21" y="69"/>
                    <a:pt x="17" y="76"/>
                  </a:cubicBezTo>
                  <a:cubicBezTo>
                    <a:pt x="13" y="82"/>
                    <a:pt x="11" y="88"/>
                    <a:pt x="8" y="94"/>
                  </a:cubicBezTo>
                  <a:cubicBezTo>
                    <a:pt x="3" y="104"/>
                    <a:pt x="0" y="114"/>
                    <a:pt x="1" y="125"/>
                  </a:cubicBezTo>
                  <a:cubicBezTo>
                    <a:pt x="2" y="131"/>
                    <a:pt x="4" y="133"/>
                    <a:pt x="9" y="131"/>
                  </a:cubicBezTo>
                  <a:cubicBezTo>
                    <a:pt x="12" y="131"/>
                    <a:pt x="15" y="130"/>
                    <a:pt x="18" y="129"/>
                  </a:cubicBezTo>
                  <a:cubicBezTo>
                    <a:pt x="26" y="125"/>
                    <a:pt x="34" y="120"/>
                    <a:pt x="42" y="114"/>
                  </a:cubicBezTo>
                  <a:cubicBezTo>
                    <a:pt x="46" y="111"/>
                    <a:pt x="48" y="109"/>
                    <a:pt x="50" y="107"/>
                  </a:cubicBezTo>
                  <a:cubicBezTo>
                    <a:pt x="54" y="103"/>
                    <a:pt x="57" y="100"/>
                    <a:pt x="62" y="96"/>
                  </a:cubicBezTo>
                  <a:cubicBezTo>
                    <a:pt x="67" y="92"/>
                    <a:pt x="72" y="87"/>
                    <a:pt x="78" y="82"/>
                  </a:cubicBezTo>
                  <a:cubicBezTo>
                    <a:pt x="78" y="82"/>
                    <a:pt x="77" y="84"/>
                    <a:pt x="77" y="85"/>
                  </a:cubicBezTo>
                  <a:cubicBezTo>
                    <a:pt x="74" y="90"/>
                    <a:pt x="71" y="95"/>
                    <a:pt x="69" y="100"/>
                  </a:cubicBezTo>
                  <a:cubicBezTo>
                    <a:pt x="67" y="103"/>
                    <a:pt x="65" y="107"/>
                    <a:pt x="63" y="110"/>
                  </a:cubicBezTo>
                  <a:cubicBezTo>
                    <a:pt x="61" y="115"/>
                    <a:pt x="58" y="120"/>
                    <a:pt x="55" y="125"/>
                  </a:cubicBezTo>
                  <a:cubicBezTo>
                    <a:pt x="55" y="127"/>
                    <a:pt x="55" y="129"/>
                    <a:pt x="56" y="130"/>
                  </a:cubicBezTo>
                  <a:cubicBezTo>
                    <a:pt x="56" y="131"/>
                    <a:pt x="59" y="131"/>
                    <a:pt x="60" y="130"/>
                  </a:cubicBezTo>
                  <a:cubicBezTo>
                    <a:pt x="62" y="129"/>
                    <a:pt x="64" y="128"/>
                    <a:pt x="66" y="127"/>
                  </a:cubicBezTo>
                  <a:cubicBezTo>
                    <a:pt x="71" y="124"/>
                    <a:pt x="76" y="122"/>
                    <a:pt x="80" y="119"/>
                  </a:cubicBezTo>
                  <a:cubicBezTo>
                    <a:pt x="86" y="117"/>
                    <a:pt x="92" y="114"/>
                    <a:pt x="97" y="112"/>
                  </a:cubicBezTo>
                  <a:moveTo>
                    <a:pt x="33" y="105"/>
                  </a:moveTo>
                  <a:cubicBezTo>
                    <a:pt x="30" y="104"/>
                    <a:pt x="31" y="100"/>
                    <a:pt x="32" y="96"/>
                  </a:cubicBezTo>
                  <a:cubicBezTo>
                    <a:pt x="34" y="91"/>
                    <a:pt x="37" y="87"/>
                    <a:pt x="39" y="82"/>
                  </a:cubicBezTo>
                  <a:cubicBezTo>
                    <a:pt x="42" y="77"/>
                    <a:pt x="45" y="73"/>
                    <a:pt x="48" y="68"/>
                  </a:cubicBezTo>
                  <a:cubicBezTo>
                    <a:pt x="50" y="66"/>
                    <a:pt x="60" y="51"/>
                    <a:pt x="64" y="46"/>
                  </a:cubicBezTo>
                  <a:cubicBezTo>
                    <a:pt x="70" y="40"/>
                    <a:pt x="76" y="33"/>
                    <a:pt x="83" y="29"/>
                  </a:cubicBezTo>
                  <a:cubicBezTo>
                    <a:pt x="87" y="27"/>
                    <a:pt x="88" y="25"/>
                    <a:pt x="92" y="23"/>
                  </a:cubicBezTo>
                  <a:cubicBezTo>
                    <a:pt x="94" y="23"/>
                    <a:pt x="97" y="21"/>
                    <a:pt x="98" y="21"/>
                  </a:cubicBezTo>
                  <a:cubicBezTo>
                    <a:pt x="105" y="19"/>
                    <a:pt x="111" y="18"/>
                    <a:pt x="117" y="19"/>
                  </a:cubicBezTo>
                  <a:cubicBezTo>
                    <a:pt x="117" y="19"/>
                    <a:pt x="118" y="19"/>
                    <a:pt x="118" y="19"/>
                  </a:cubicBezTo>
                  <a:cubicBezTo>
                    <a:pt x="120" y="20"/>
                    <a:pt x="118" y="22"/>
                    <a:pt x="118" y="22"/>
                  </a:cubicBezTo>
                  <a:cubicBezTo>
                    <a:pt x="91" y="53"/>
                    <a:pt x="36" y="106"/>
                    <a:pt x="33" y="105"/>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11" name="Freeform 8"/>
            <p:cNvSpPr>
              <a:spLocks noEditPoints="1"/>
            </p:cNvSpPr>
            <p:nvPr userDrawn="1"/>
          </p:nvSpPr>
          <p:spPr bwMode="auto">
            <a:xfrm>
              <a:off x="9304338" y="5757863"/>
              <a:ext cx="334962" cy="279400"/>
            </a:xfrm>
            <a:custGeom>
              <a:avLst/>
              <a:gdLst>
                <a:gd name="T0" fmla="*/ 2147483646 w 161"/>
                <a:gd name="T1" fmla="*/ 2147483646 h 133"/>
                <a:gd name="T2" fmla="*/ 2147483646 w 161"/>
                <a:gd name="T3" fmla="*/ 2147483646 h 133"/>
                <a:gd name="T4" fmla="*/ 2147483646 w 161"/>
                <a:gd name="T5" fmla="*/ 2147483646 h 133"/>
                <a:gd name="T6" fmla="*/ 2147483646 w 161"/>
                <a:gd name="T7" fmla="*/ 2147483646 h 133"/>
                <a:gd name="T8" fmla="*/ 2147483646 w 161"/>
                <a:gd name="T9" fmla="*/ 2147483646 h 133"/>
                <a:gd name="T10" fmla="*/ 2147483646 w 161"/>
                <a:gd name="T11" fmla="*/ 2147483646 h 133"/>
                <a:gd name="T12" fmla="*/ 2147483646 w 161"/>
                <a:gd name="T13" fmla="*/ 2147483646 h 133"/>
                <a:gd name="T14" fmla="*/ 2147483646 w 161"/>
                <a:gd name="T15" fmla="*/ 2147483646 h 133"/>
                <a:gd name="T16" fmla="*/ 2147483646 w 161"/>
                <a:gd name="T17" fmla="*/ 2147483646 h 133"/>
                <a:gd name="T18" fmla="*/ 2147483646 w 161"/>
                <a:gd name="T19" fmla="*/ 2147483646 h 133"/>
                <a:gd name="T20" fmla="*/ 2147483646 w 161"/>
                <a:gd name="T21" fmla="*/ 2147483646 h 133"/>
                <a:gd name="T22" fmla="*/ 2147483646 w 161"/>
                <a:gd name="T23" fmla="*/ 2147483646 h 133"/>
                <a:gd name="T24" fmla="*/ 2147483646 w 161"/>
                <a:gd name="T25" fmla="*/ 0 h 133"/>
                <a:gd name="T26" fmla="*/ 2147483646 w 161"/>
                <a:gd name="T27" fmla="*/ 0 h 133"/>
                <a:gd name="T28" fmla="*/ 2147483646 w 161"/>
                <a:gd name="T29" fmla="*/ 2147483646 h 133"/>
                <a:gd name="T30" fmla="*/ 2147483646 w 161"/>
                <a:gd name="T31" fmla="*/ 2147483646 h 133"/>
                <a:gd name="T32" fmla="*/ 2147483646 w 161"/>
                <a:gd name="T33" fmla="*/ 2147483646 h 133"/>
                <a:gd name="T34" fmla="*/ 2147483646 w 161"/>
                <a:gd name="T35" fmla="*/ 2147483646 h 133"/>
                <a:gd name="T36" fmla="*/ 2147483646 w 161"/>
                <a:gd name="T37" fmla="*/ 2147483646 h 133"/>
                <a:gd name="T38" fmla="*/ 2147483646 w 161"/>
                <a:gd name="T39" fmla="*/ 2147483646 h 133"/>
                <a:gd name="T40" fmla="*/ 2147483646 w 161"/>
                <a:gd name="T41" fmla="*/ 2147483646 h 133"/>
                <a:gd name="T42" fmla="*/ 2147483646 w 161"/>
                <a:gd name="T43" fmla="*/ 2147483646 h 133"/>
                <a:gd name="T44" fmla="*/ 2147483646 w 161"/>
                <a:gd name="T45" fmla="*/ 2147483646 h 133"/>
                <a:gd name="T46" fmla="*/ 2147483646 w 161"/>
                <a:gd name="T47" fmla="*/ 2147483646 h 133"/>
                <a:gd name="T48" fmla="*/ 2147483646 w 161"/>
                <a:gd name="T49" fmla="*/ 2147483646 h 133"/>
                <a:gd name="T50" fmla="*/ 2147483646 w 161"/>
                <a:gd name="T51" fmla="*/ 2147483646 h 133"/>
                <a:gd name="T52" fmla="*/ 2147483646 w 161"/>
                <a:gd name="T53" fmla="*/ 2147483646 h 133"/>
                <a:gd name="T54" fmla="*/ 2147483646 w 161"/>
                <a:gd name="T55" fmla="*/ 2147483646 h 133"/>
                <a:gd name="T56" fmla="*/ 2147483646 w 161"/>
                <a:gd name="T57" fmla="*/ 2147483646 h 133"/>
                <a:gd name="T58" fmla="*/ 2147483646 w 161"/>
                <a:gd name="T59" fmla="*/ 2147483646 h 133"/>
                <a:gd name="T60" fmla="*/ 2147483646 w 161"/>
                <a:gd name="T61" fmla="*/ 2147483646 h 133"/>
                <a:gd name="T62" fmla="*/ 2147483646 w 161"/>
                <a:gd name="T63" fmla="*/ 2147483646 h 133"/>
                <a:gd name="T64" fmla="*/ 2147483646 w 161"/>
                <a:gd name="T65" fmla="*/ 2147483646 h 133"/>
                <a:gd name="T66" fmla="*/ 2147483646 w 161"/>
                <a:gd name="T67" fmla="*/ 2147483646 h 133"/>
                <a:gd name="T68" fmla="*/ 2147483646 w 161"/>
                <a:gd name="T69" fmla="*/ 2147483646 h 133"/>
                <a:gd name="T70" fmla="*/ 2147483646 w 161"/>
                <a:gd name="T71" fmla="*/ 2147483646 h 133"/>
                <a:gd name="T72" fmla="*/ 2147483646 w 161"/>
                <a:gd name="T73" fmla="*/ 2147483646 h 133"/>
                <a:gd name="T74" fmla="*/ 2147483646 w 161"/>
                <a:gd name="T75" fmla="*/ 2147483646 h 133"/>
                <a:gd name="T76" fmla="*/ 2147483646 w 161"/>
                <a:gd name="T77" fmla="*/ 2147483646 h 133"/>
                <a:gd name="T78" fmla="*/ 2147483646 w 161"/>
                <a:gd name="T79" fmla="*/ 2147483646 h 133"/>
                <a:gd name="T80" fmla="*/ 2147483646 w 161"/>
                <a:gd name="T81" fmla="*/ 2147483646 h 133"/>
                <a:gd name="T82" fmla="*/ 2147483646 w 161"/>
                <a:gd name="T83" fmla="*/ 2147483646 h 133"/>
                <a:gd name="T84" fmla="*/ 2147483646 w 161"/>
                <a:gd name="T85" fmla="*/ 2147483646 h 133"/>
                <a:gd name="T86" fmla="*/ 2147483646 w 161"/>
                <a:gd name="T87" fmla="*/ 2147483646 h 133"/>
                <a:gd name="T88" fmla="*/ 2147483646 w 161"/>
                <a:gd name="T89" fmla="*/ 2147483646 h 133"/>
                <a:gd name="T90" fmla="*/ 2147483646 w 161"/>
                <a:gd name="T91" fmla="*/ 2147483646 h 133"/>
                <a:gd name="T92" fmla="*/ 2147483646 w 161"/>
                <a:gd name="T93" fmla="*/ 2147483646 h 133"/>
                <a:gd name="T94" fmla="*/ 2147483646 w 161"/>
                <a:gd name="T95" fmla="*/ 2147483646 h 133"/>
                <a:gd name="T96" fmla="*/ 2147483646 w 161"/>
                <a:gd name="T97" fmla="*/ 2147483646 h 133"/>
                <a:gd name="T98" fmla="*/ 2147483646 w 161"/>
                <a:gd name="T99" fmla="*/ 2147483646 h 133"/>
                <a:gd name="T100" fmla="*/ 2147483646 w 161"/>
                <a:gd name="T101" fmla="*/ 2147483646 h 133"/>
                <a:gd name="T102" fmla="*/ 2147483646 w 161"/>
                <a:gd name="T103" fmla="*/ 2147483646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1" h="133">
                  <a:moveTo>
                    <a:pt x="98" y="112"/>
                  </a:moveTo>
                  <a:cubicBezTo>
                    <a:pt x="100" y="111"/>
                    <a:pt x="101" y="110"/>
                    <a:pt x="101" y="108"/>
                  </a:cubicBezTo>
                  <a:cubicBezTo>
                    <a:pt x="100" y="107"/>
                    <a:pt x="98" y="107"/>
                    <a:pt x="96" y="107"/>
                  </a:cubicBezTo>
                  <a:cubicBezTo>
                    <a:pt x="95" y="107"/>
                    <a:pt x="93" y="107"/>
                    <a:pt x="92" y="108"/>
                  </a:cubicBezTo>
                  <a:cubicBezTo>
                    <a:pt x="91" y="108"/>
                    <a:pt x="91" y="107"/>
                    <a:pt x="92" y="107"/>
                  </a:cubicBezTo>
                  <a:cubicBezTo>
                    <a:pt x="93" y="106"/>
                    <a:pt x="93" y="105"/>
                    <a:pt x="94" y="104"/>
                  </a:cubicBezTo>
                  <a:cubicBezTo>
                    <a:pt x="98" y="98"/>
                    <a:pt x="102" y="91"/>
                    <a:pt x="106" y="85"/>
                  </a:cubicBezTo>
                  <a:cubicBezTo>
                    <a:pt x="109" y="80"/>
                    <a:pt x="112" y="75"/>
                    <a:pt x="115" y="70"/>
                  </a:cubicBezTo>
                  <a:cubicBezTo>
                    <a:pt x="118" y="66"/>
                    <a:pt x="121" y="61"/>
                    <a:pt x="124" y="57"/>
                  </a:cubicBezTo>
                  <a:cubicBezTo>
                    <a:pt x="127" y="52"/>
                    <a:pt x="130" y="48"/>
                    <a:pt x="133" y="44"/>
                  </a:cubicBezTo>
                  <a:cubicBezTo>
                    <a:pt x="136" y="39"/>
                    <a:pt x="140" y="34"/>
                    <a:pt x="143" y="29"/>
                  </a:cubicBezTo>
                  <a:cubicBezTo>
                    <a:pt x="149" y="21"/>
                    <a:pt x="157" y="13"/>
                    <a:pt x="160" y="3"/>
                  </a:cubicBezTo>
                  <a:cubicBezTo>
                    <a:pt x="161" y="0"/>
                    <a:pt x="161" y="0"/>
                    <a:pt x="158" y="0"/>
                  </a:cubicBezTo>
                  <a:cubicBezTo>
                    <a:pt x="155" y="0"/>
                    <a:pt x="152" y="0"/>
                    <a:pt x="149" y="0"/>
                  </a:cubicBezTo>
                  <a:cubicBezTo>
                    <a:pt x="146" y="1"/>
                    <a:pt x="143" y="1"/>
                    <a:pt x="140" y="1"/>
                  </a:cubicBezTo>
                  <a:cubicBezTo>
                    <a:pt x="132" y="2"/>
                    <a:pt x="125" y="2"/>
                    <a:pt x="117" y="3"/>
                  </a:cubicBezTo>
                  <a:cubicBezTo>
                    <a:pt x="113" y="3"/>
                    <a:pt x="112" y="3"/>
                    <a:pt x="107" y="4"/>
                  </a:cubicBezTo>
                  <a:cubicBezTo>
                    <a:pt x="105" y="4"/>
                    <a:pt x="103" y="4"/>
                    <a:pt x="100" y="5"/>
                  </a:cubicBezTo>
                  <a:cubicBezTo>
                    <a:pt x="97" y="5"/>
                    <a:pt x="92" y="6"/>
                    <a:pt x="90" y="7"/>
                  </a:cubicBezTo>
                  <a:cubicBezTo>
                    <a:pt x="81" y="9"/>
                    <a:pt x="72" y="11"/>
                    <a:pt x="66" y="17"/>
                  </a:cubicBezTo>
                  <a:cubicBezTo>
                    <a:pt x="60" y="21"/>
                    <a:pt x="54" y="26"/>
                    <a:pt x="49" y="32"/>
                  </a:cubicBezTo>
                  <a:cubicBezTo>
                    <a:pt x="42" y="39"/>
                    <a:pt x="36" y="47"/>
                    <a:pt x="30" y="55"/>
                  </a:cubicBezTo>
                  <a:cubicBezTo>
                    <a:pt x="26" y="62"/>
                    <a:pt x="22" y="69"/>
                    <a:pt x="18" y="76"/>
                  </a:cubicBezTo>
                  <a:cubicBezTo>
                    <a:pt x="14" y="82"/>
                    <a:pt x="12" y="88"/>
                    <a:pt x="9" y="94"/>
                  </a:cubicBezTo>
                  <a:cubicBezTo>
                    <a:pt x="4" y="104"/>
                    <a:pt x="0" y="114"/>
                    <a:pt x="2" y="125"/>
                  </a:cubicBezTo>
                  <a:cubicBezTo>
                    <a:pt x="3" y="131"/>
                    <a:pt x="4" y="133"/>
                    <a:pt x="10" y="131"/>
                  </a:cubicBezTo>
                  <a:cubicBezTo>
                    <a:pt x="13" y="131"/>
                    <a:pt x="16" y="130"/>
                    <a:pt x="19" y="129"/>
                  </a:cubicBezTo>
                  <a:cubicBezTo>
                    <a:pt x="27" y="125"/>
                    <a:pt x="35" y="120"/>
                    <a:pt x="43" y="114"/>
                  </a:cubicBezTo>
                  <a:cubicBezTo>
                    <a:pt x="47" y="111"/>
                    <a:pt x="49" y="109"/>
                    <a:pt x="51" y="107"/>
                  </a:cubicBezTo>
                  <a:cubicBezTo>
                    <a:pt x="55" y="103"/>
                    <a:pt x="58" y="100"/>
                    <a:pt x="62" y="96"/>
                  </a:cubicBezTo>
                  <a:cubicBezTo>
                    <a:pt x="68" y="92"/>
                    <a:pt x="73" y="87"/>
                    <a:pt x="79" y="82"/>
                  </a:cubicBezTo>
                  <a:cubicBezTo>
                    <a:pt x="79" y="82"/>
                    <a:pt x="78" y="84"/>
                    <a:pt x="78" y="85"/>
                  </a:cubicBezTo>
                  <a:cubicBezTo>
                    <a:pt x="75" y="90"/>
                    <a:pt x="72" y="95"/>
                    <a:pt x="70" y="100"/>
                  </a:cubicBezTo>
                  <a:cubicBezTo>
                    <a:pt x="68" y="103"/>
                    <a:pt x="66" y="107"/>
                    <a:pt x="64" y="110"/>
                  </a:cubicBezTo>
                  <a:cubicBezTo>
                    <a:pt x="62" y="115"/>
                    <a:pt x="59" y="120"/>
                    <a:pt x="56" y="125"/>
                  </a:cubicBezTo>
                  <a:cubicBezTo>
                    <a:pt x="56" y="127"/>
                    <a:pt x="56" y="129"/>
                    <a:pt x="57" y="130"/>
                  </a:cubicBezTo>
                  <a:cubicBezTo>
                    <a:pt x="57" y="131"/>
                    <a:pt x="60" y="131"/>
                    <a:pt x="61" y="130"/>
                  </a:cubicBezTo>
                  <a:cubicBezTo>
                    <a:pt x="63" y="129"/>
                    <a:pt x="65" y="128"/>
                    <a:pt x="67" y="127"/>
                  </a:cubicBezTo>
                  <a:cubicBezTo>
                    <a:pt x="72" y="124"/>
                    <a:pt x="76" y="122"/>
                    <a:pt x="81" y="119"/>
                  </a:cubicBezTo>
                  <a:cubicBezTo>
                    <a:pt x="87" y="117"/>
                    <a:pt x="92" y="114"/>
                    <a:pt x="98" y="112"/>
                  </a:cubicBezTo>
                  <a:moveTo>
                    <a:pt x="34" y="105"/>
                  </a:moveTo>
                  <a:cubicBezTo>
                    <a:pt x="31" y="104"/>
                    <a:pt x="32" y="100"/>
                    <a:pt x="33" y="96"/>
                  </a:cubicBezTo>
                  <a:cubicBezTo>
                    <a:pt x="35" y="91"/>
                    <a:pt x="38" y="87"/>
                    <a:pt x="40" y="82"/>
                  </a:cubicBezTo>
                  <a:cubicBezTo>
                    <a:pt x="43" y="77"/>
                    <a:pt x="46" y="73"/>
                    <a:pt x="49" y="68"/>
                  </a:cubicBezTo>
                  <a:cubicBezTo>
                    <a:pt x="51" y="66"/>
                    <a:pt x="61" y="51"/>
                    <a:pt x="65" y="46"/>
                  </a:cubicBezTo>
                  <a:cubicBezTo>
                    <a:pt x="71" y="40"/>
                    <a:pt x="77" y="33"/>
                    <a:pt x="84" y="29"/>
                  </a:cubicBezTo>
                  <a:cubicBezTo>
                    <a:pt x="88" y="27"/>
                    <a:pt x="89" y="25"/>
                    <a:pt x="93" y="23"/>
                  </a:cubicBezTo>
                  <a:cubicBezTo>
                    <a:pt x="95" y="23"/>
                    <a:pt x="98" y="21"/>
                    <a:pt x="99" y="21"/>
                  </a:cubicBezTo>
                  <a:cubicBezTo>
                    <a:pt x="106" y="19"/>
                    <a:pt x="112" y="18"/>
                    <a:pt x="118" y="19"/>
                  </a:cubicBezTo>
                  <a:cubicBezTo>
                    <a:pt x="118" y="19"/>
                    <a:pt x="119" y="19"/>
                    <a:pt x="119" y="19"/>
                  </a:cubicBezTo>
                  <a:cubicBezTo>
                    <a:pt x="121" y="20"/>
                    <a:pt x="119" y="22"/>
                    <a:pt x="118" y="22"/>
                  </a:cubicBezTo>
                  <a:cubicBezTo>
                    <a:pt x="92" y="53"/>
                    <a:pt x="37" y="106"/>
                    <a:pt x="34" y="105"/>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12" name="Freeform 9"/>
            <p:cNvSpPr>
              <a:spLocks/>
            </p:cNvSpPr>
            <p:nvPr userDrawn="1"/>
          </p:nvSpPr>
          <p:spPr bwMode="auto">
            <a:xfrm>
              <a:off x="9151938" y="5572125"/>
              <a:ext cx="393700" cy="460375"/>
            </a:xfrm>
            <a:custGeom>
              <a:avLst/>
              <a:gdLst>
                <a:gd name="T0" fmla="*/ 2147483646 w 190"/>
                <a:gd name="T1" fmla="*/ 2147483646 h 220"/>
                <a:gd name="T2" fmla="*/ 2147483646 w 190"/>
                <a:gd name="T3" fmla="*/ 2147483646 h 220"/>
                <a:gd name="T4" fmla="*/ 2147483646 w 190"/>
                <a:gd name="T5" fmla="*/ 2147483646 h 220"/>
                <a:gd name="T6" fmla="*/ 2147483646 w 190"/>
                <a:gd name="T7" fmla="*/ 2147483646 h 220"/>
                <a:gd name="T8" fmla="*/ 2147483646 w 190"/>
                <a:gd name="T9" fmla="*/ 2147483646 h 220"/>
                <a:gd name="T10" fmla="*/ 2147483646 w 190"/>
                <a:gd name="T11" fmla="*/ 2147483646 h 220"/>
                <a:gd name="T12" fmla="*/ 2147483646 w 190"/>
                <a:gd name="T13" fmla="*/ 2147483646 h 220"/>
                <a:gd name="T14" fmla="*/ 2147483646 w 190"/>
                <a:gd name="T15" fmla="*/ 2147483646 h 220"/>
                <a:gd name="T16" fmla="*/ 2147483646 w 190"/>
                <a:gd name="T17" fmla="*/ 2147483646 h 220"/>
                <a:gd name="T18" fmla="*/ 2147483646 w 190"/>
                <a:gd name="T19" fmla="*/ 2147483646 h 220"/>
                <a:gd name="T20" fmla="*/ 2147483646 w 190"/>
                <a:gd name="T21" fmla="*/ 2147483646 h 220"/>
                <a:gd name="T22" fmla="*/ 2147483646 w 190"/>
                <a:gd name="T23" fmla="*/ 2147483646 h 220"/>
                <a:gd name="T24" fmla="*/ 2147483646 w 190"/>
                <a:gd name="T25" fmla="*/ 2147483646 h 220"/>
                <a:gd name="T26" fmla="*/ 2147483646 w 190"/>
                <a:gd name="T27" fmla="*/ 2147483646 h 220"/>
                <a:gd name="T28" fmla="*/ 2147483646 w 190"/>
                <a:gd name="T29" fmla="*/ 0 h 220"/>
                <a:gd name="T30" fmla="*/ 2147483646 w 190"/>
                <a:gd name="T31" fmla="*/ 2147483646 h 220"/>
                <a:gd name="T32" fmla="*/ 2147483646 w 190"/>
                <a:gd name="T33" fmla="*/ 2147483646 h 220"/>
                <a:gd name="T34" fmla="*/ 2147483646 w 190"/>
                <a:gd name="T35" fmla="*/ 2147483646 h 220"/>
                <a:gd name="T36" fmla="*/ 2147483646 w 190"/>
                <a:gd name="T37" fmla="*/ 2147483646 h 220"/>
                <a:gd name="T38" fmla="*/ 2147483646 w 190"/>
                <a:gd name="T39" fmla="*/ 2147483646 h 220"/>
                <a:gd name="T40" fmla="*/ 2147483646 w 190"/>
                <a:gd name="T41" fmla="*/ 2147483646 h 220"/>
                <a:gd name="T42" fmla="*/ 2147483646 w 190"/>
                <a:gd name="T43" fmla="*/ 2147483646 h 220"/>
                <a:gd name="T44" fmla="*/ 2147483646 w 190"/>
                <a:gd name="T45" fmla="*/ 2147483646 h 220"/>
                <a:gd name="T46" fmla="*/ 2147483646 w 190"/>
                <a:gd name="T47" fmla="*/ 2147483646 h 220"/>
                <a:gd name="T48" fmla="*/ 2147483646 w 190"/>
                <a:gd name="T49" fmla="*/ 2147483646 h 220"/>
                <a:gd name="T50" fmla="*/ 2147483646 w 190"/>
                <a:gd name="T51" fmla="*/ 2147483646 h 220"/>
                <a:gd name="T52" fmla="*/ 2147483646 w 190"/>
                <a:gd name="T53" fmla="*/ 2147483646 h 220"/>
                <a:gd name="T54" fmla="*/ 2147483646 w 190"/>
                <a:gd name="T55" fmla="*/ 2147483646 h 220"/>
                <a:gd name="T56" fmla="*/ 2147483646 w 190"/>
                <a:gd name="T57" fmla="*/ 2147483646 h 220"/>
                <a:gd name="T58" fmla="*/ 2147483646 w 190"/>
                <a:gd name="T59" fmla="*/ 2147483646 h 220"/>
                <a:gd name="T60" fmla="*/ 2147483646 w 190"/>
                <a:gd name="T61" fmla="*/ 2147483646 h 220"/>
                <a:gd name="T62" fmla="*/ 2147483646 w 190"/>
                <a:gd name="T63" fmla="*/ 2147483646 h 220"/>
                <a:gd name="T64" fmla="*/ 2147483646 w 190"/>
                <a:gd name="T65" fmla="*/ 2147483646 h 220"/>
                <a:gd name="T66" fmla="*/ 2147483646 w 190"/>
                <a:gd name="T67" fmla="*/ 2147483646 h 220"/>
                <a:gd name="T68" fmla="*/ 2147483646 w 190"/>
                <a:gd name="T69" fmla="*/ 2147483646 h 220"/>
                <a:gd name="T70" fmla="*/ 2147483646 w 190"/>
                <a:gd name="T71" fmla="*/ 2147483646 h 220"/>
                <a:gd name="T72" fmla="*/ 2147483646 w 190"/>
                <a:gd name="T73" fmla="*/ 2147483646 h 2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0" h="220">
                  <a:moveTo>
                    <a:pt x="49" y="197"/>
                  </a:moveTo>
                  <a:cubicBezTo>
                    <a:pt x="47" y="198"/>
                    <a:pt x="50" y="192"/>
                    <a:pt x="52" y="189"/>
                  </a:cubicBezTo>
                  <a:cubicBezTo>
                    <a:pt x="58" y="177"/>
                    <a:pt x="58" y="177"/>
                    <a:pt x="58" y="177"/>
                  </a:cubicBezTo>
                  <a:cubicBezTo>
                    <a:pt x="65" y="167"/>
                    <a:pt x="71" y="158"/>
                    <a:pt x="77" y="149"/>
                  </a:cubicBezTo>
                  <a:cubicBezTo>
                    <a:pt x="78" y="147"/>
                    <a:pt x="80" y="145"/>
                    <a:pt x="81" y="143"/>
                  </a:cubicBezTo>
                  <a:cubicBezTo>
                    <a:pt x="83" y="141"/>
                    <a:pt x="84" y="139"/>
                    <a:pt x="86" y="137"/>
                  </a:cubicBezTo>
                  <a:cubicBezTo>
                    <a:pt x="90" y="131"/>
                    <a:pt x="90" y="131"/>
                    <a:pt x="90" y="131"/>
                  </a:cubicBezTo>
                  <a:cubicBezTo>
                    <a:pt x="94" y="127"/>
                    <a:pt x="97" y="123"/>
                    <a:pt x="100" y="119"/>
                  </a:cubicBezTo>
                  <a:cubicBezTo>
                    <a:pt x="130" y="79"/>
                    <a:pt x="130" y="79"/>
                    <a:pt x="130" y="79"/>
                  </a:cubicBezTo>
                  <a:cubicBezTo>
                    <a:pt x="134" y="74"/>
                    <a:pt x="138" y="68"/>
                    <a:pt x="143" y="62"/>
                  </a:cubicBezTo>
                  <a:cubicBezTo>
                    <a:pt x="148" y="56"/>
                    <a:pt x="153" y="50"/>
                    <a:pt x="157" y="44"/>
                  </a:cubicBezTo>
                  <a:cubicBezTo>
                    <a:pt x="164" y="36"/>
                    <a:pt x="170" y="29"/>
                    <a:pt x="176" y="21"/>
                  </a:cubicBezTo>
                  <a:cubicBezTo>
                    <a:pt x="180" y="16"/>
                    <a:pt x="185" y="11"/>
                    <a:pt x="189" y="6"/>
                  </a:cubicBezTo>
                  <a:cubicBezTo>
                    <a:pt x="189" y="5"/>
                    <a:pt x="190" y="4"/>
                    <a:pt x="190" y="3"/>
                  </a:cubicBezTo>
                  <a:cubicBezTo>
                    <a:pt x="190" y="1"/>
                    <a:pt x="190" y="0"/>
                    <a:pt x="188" y="0"/>
                  </a:cubicBezTo>
                  <a:cubicBezTo>
                    <a:pt x="186" y="0"/>
                    <a:pt x="184" y="0"/>
                    <a:pt x="182" y="1"/>
                  </a:cubicBezTo>
                  <a:cubicBezTo>
                    <a:pt x="176" y="1"/>
                    <a:pt x="169" y="2"/>
                    <a:pt x="163" y="3"/>
                  </a:cubicBezTo>
                  <a:cubicBezTo>
                    <a:pt x="155" y="5"/>
                    <a:pt x="148" y="6"/>
                    <a:pt x="141" y="7"/>
                  </a:cubicBezTo>
                  <a:cubicBezTo>
                    <a:pt x="138" y="8"/>
                    <a:pt x="137" y="9"/>
                    <a:pt x="137" y="11"/>
                  </a:cubicBezTo>
                  <a:cubicBezTo>
                    <a:pt x="137" y="13"/>
                    <a:pt x="140" y="12"/>
                    <a:pt x="141" y="12"/>
                  </a:cubicBezTo>
                  <a:cubicBezTo>
                    <a:pt x="145" y="12"/>
                    <a:pt x="146" y="12"/>
                    <a:pt x="150" y="12"/>
                  </a:cubicBezTo>
                  <a:cubicBezTo>
                    <a:pt x="149" y="14"/>
                    <a:pt x="148" y="15"/>
                    <a:pt x="147" y="16"/>
                  </a:cubicBezTo>
                  <a:cubicBezTo>
                    <a:pt x="143" y="21"/>
                    <a:pt x="139" y="25"/>
                    <a:pt x="135" y="30"/>
                  </a:cubicBezTo>
                  <a:cubicBezTo>
                    <a:pt x="129" y="37"/>
                    <a:pt x="124" y="45"/>
                    <a:pt x="118" y="52"/>
                  </a:cubicBezTo>
                  <a:cubicBezTo>
                    <a:pt x="114" y="57"/>
                    <a:pt x="110" y="63"/>
                    <a:pt x="105" y="68"/>
                  </a:cubicBezTo>
                  <a:cubicBezTo>
                    <a:pt x="101" y="74"/>
                    <a:pt x="97" y="79"/>
                    <a:pt x="93" y="85"/>
                  </a:cubicBezTo>
                  <a:cubicBezTo>
                    <a:pt x="86" y="93"/>
                    <a:pt x="80" y="101"/>
                    <a:pt x="74" y="109"/>
                  </a:cubicBezTo>
                  <a:cubicBezTo>
                    <a:pt x="66" y="120"/>
                    <a:pt x="58" y="130"/>
                    <a:pt x="50" y="141"/>
                  </a:cubicBezTo>
                  <a:cubicBezTo>
                    <a:pt x="40" y="155"/>
                    <a:pt x="30" y="169"/>
                    <a:pt x="21" y="183"/>
                  </a:cubicBezTo>
                  <a:cubicBezTo>
                    <a:pt x="16" y="190"/>
                    <a:pt x="11" y="198"/>
                    <a:pt x="6" y="206"/>
                  </a:cubicBezTo>
                  <a:cubicBezTo>
                    <a:pt x="4" y="209"/>
                    <a:pt x="3" y="212"/>
                    <a:pt x="1" y="216"/>
                  </a:cubicBezTo>
                  <a:cubicBezTo>
                    <a:pt x="1" y="217"/>
                    <a:pt x="0" y="219"/>
                    <a:pt x="1" y="220"/>
                  </a:cubicBezTo>
                  <a:cubicBezTo>
                    <a:pt x="2" y="220"/>
                    <a:pt x="4" y="220"/>
                    <a:pt x="5" y="219"/>
                  </a:cubicBezTo>
                  <a:cubicBezTo>
                    <a:pt x="10" y="217"/>
                    <a:pt x="16" y="215"/>
                    <a:pt x="21" y="213"/>
                  </a:cubicBezTo>
                  <a:cubicBezTo>
                    <a:pt x="28" y="211"/>
                    <a:pt x="36" y="208"/>
                    <a:pt x="43" y="206"/>
                  </a:cubicBezTo>
                  <a:cubicBezTo>
                    <a:pt x="48" y="204"/>
                    <a:pt x="58" y="202"/>
                    <a:pt x="58" y="200"/>
                  </a:cubicBezTo>
                  <a:cubicBezTo>
                    <a:pt x="58" y="195"/>
                    <a:pt x="56" y="195"/>
                    <a:pt x="49" y="197"/>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13" name="Freeform 10"/>
            <p:cNvSpPr>
              <a:spLocks/>
            </p:cNvSpPr>
            <p:nvPr userDrawn="1"/>
          </p:nvSpPr>
          <p:spPr bwMode="auto">
            <a:xfrm>
              <a:off x="9466263" y="5754688"/>
              <a:ext cx="323850" cy="357188"/>
            </a:xfrm>
            <a:custGeom>
              <a:avLst/>
              <a:gdLst>
                <a:gd name="T0" fmla="*/ 2147483646 w 156"/>
                <a:gd name="T1" fmla="*/ 2147483646 h 171"/>
                <a:gd name="T2" fmla="*/ 2147483646 w 156"/>
                <a:gd name="T3" fmla="*/ 2147483646 h 171"/>
                <a:gd name="T4" fmla="*/ 2147483646 w 156"/>
                <a:gd name="T5" fmla="*/ 2147483646 h 171"/>
                <a:gd name="T6" fmla="*/ 2147483646 w 156"/>
                <a:gd name="T7" fmla="*/ 2147483646 h 171"/>
                <a:gd name="T8" fmla="*/ 2147483646 w 156"/>
                <a:gd name="T9" fmla="*/ 2147483646 h 171"/>
                <a:gd name="T10" fmla="*/ 2147483646 w 156"/>
                <a:gd name="T11" fmla="*/ 2147483646 h 171"/>
                <a:gd name="T12" fmla="*/ 2147483646 w 156"/>
                <a:gd name="T13" fmla="*/ 2147483646 h 171"/>
                <a:gd name="T14" fmla="*/ 2147483646 w 156"/>
                <a:gd name="T15" fmla="*/ 2147483646 h 171"/>
                <a:gd name="T16" fmla="*/ 2147483646 w 156"/>
                <a:gd name="T17" fmla="*/ 2147483646 h 171"/>
                <a:gd name="T18" fmla="*/ 2147483646 w 156"/>
                <a:gd name="T19" fmla="*/ 2147483646 h 171"/>
                <a:gd name="T20" fmla="*/ 2147483646 w 156"/>
                <a:gd name="T21" fmla="*/ 2147483646 h 171"/>
                <a:gd name="T22" fmla="*/ 2147483646 w 156"/>
                <a:gd name="T23" fmla="*/ 2147483646 h 171"/>
                <a:gd name="T24" fmla="*/ 2147483646 w 156"/>
                <a:gd name="T25" fmla="*/ 2147483646 h 171"/>
                <a:gd name="T26" fmla="*/ 2147483646 w 156"/>
                <a:gd name="T27" fmla="*/ 2147483646 h 171"/>
                <a:gd name="T28" fmla="*/ 2147483646 w 156"/>
                <a:gd name="T29" fmla="*/ 2147483646 h 171"/>
                <a:gd name="T30" fmla="*/ 2147483646 w 156"/>
                <a:gd name="T31" fmla="*/ 2147483646 h 171"/>
                <a:gd name="T32" fmla="*/ 2147483646 w 156"/>
                <a:gd name="T33" fmla="*/ 2147483646 h 171"/>
                <a:gd name="T34" fmla="*/ 2147483646 w 156"/>
                <a:gd name="T35" fmla="*/ 2147483646 h 171"/>
                <a:gd name="T36" fmla="*/ 2147483646 w 156"/>
                <a:gd name="T37" fmla="*/ 2147483646 h 171"/>
                <a:gd name="T38" fmla="*/ 2147483646 w 156"/>
                <a:gd name="T39" fmla="*/ 2147483646 h 171"/>
                <a:gd name="T40" fmla="*/ 2147483646 w 156"/>
                <a:gd name="T41" fmla="*/ 2147483646 h 171"/>
                <a:gd name="T42" fmla="*/ 2147483646 w 156"/>
                <a:gd name="T43" fmla="*/ 2147483646 h 171"/>
                <a:gd name="T44" fmla="*/ 2147483646 w 156"/>
                <a:gd name="T45" fmla="*/ 2147483646 h 171"/>
                <a:gd name="T46" fmla="*/ 2147483646 w 156"/>
                <a:gd name="T47" fmla="*/ 2147483646 h 171"/>
                <a:gd name="T48" fmla="*/ 2147483646 w 156"/>
                <a:gd name="T49" fmla="*/ 2147483646 h 171"/>
                <a:gd name="T50" fmla="*/ 2147483646 w 156"/>
                <a:gd name="T51" fmla="*/ 2147483646 h 171"/>
                <a:gd name="T52" fmla="*/ 2147483646 w 156"/>
                <a:gd name="T53" fmla="*/ 2147483646 h 171"/>
                <a:gd name="T54" fmla="*/ 2147483646 w 156"/>
                <a:gd name="T55" fmla="*/ 2147483646 h 171"/>
                <a:gd name="T56" fmla="*/ 2147483646 w 156"/>
                <a:gd name="T57" fmla="*/ 2147483646 h 171"/>
                <a:gd name="T58" fmla="*/ 0 w 156"/>
                <a:gd name="T59" fmla="*/ 2147483646 h 171"/>
                <a:gd name="T60" fmla="*/ 2147483646 w 156"/>
                <a:gd name="T61" fmla="*/ 2147483646 h 171"/>
                <a:gd name="T62" fmla="*/ 2147483646 w 156"/>
                <a:gd name="T63" fmla="*/ 2147483646 h 171"/>
                <a:gd name="T64" fmla="*/ 2147483646 w 156"/>
                <a:gd name="T65" fmla="*/ 2147483646 h 171"/>
                <a:gd name="T66" fmla="*/ 2147483646 w 156"/>
                <a:gd name="T67" fmla="*/ 2147483646 h 171"/>
                <a:gd name="T68" fmla="*/ 2147483646 w 156"/>
                <a:gd name="T69" fmla="*/ 2147483646 h 171"/>
                <a:gd name="T70" fmla="*/ 2147483646 w 156"/>
                <a:gd name="T71" fmla="*/ 2147483646 h 171"/>
                <a:gd name="T72" fmla="*/ 2147483646 w 156"/>
                <a:gd name="T73" fmla="*/ 2147483646 h 171"/>
                <a:gd name="T74" fmla="*/ 2147483646 w 156"/>
                <a:gd name="T75" fmla="*/ 2147483646 h 171"/>
                <a:gd name="T76" fmla="*/ 2147483646 w 156"/>
                <a:gd name="T77" fmla="*/ 2147483646 h 1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56" h="171">
                  <a:moveTo>
                    <a:pt x="138" y="70"/>
                  </a:moveTo>
                  <a:cubicBezTo>
                    <a:pt x="143" y="66"/>
                    <a:pt x="144" y="62"/>
                    <a:pt x="141" y="56"/>
                  </a:cubicBezTo>
                  <a:cubicBezTo>
                    <a:pt x="140" y="53"/>
                    <a:pt x="138" y="52"/>
                    <a:pt x="134" y="53"/>
                  </a:cubicBezTo>
                  <a:cubicBezTo>
                    <a:pt x="133" y="53"/>
                    <a:pt x="131" y="54"/>
                    <a:pt x="129" y="55"/>
                  </a:cubicBezTo>
                  <a:cubicBezTo>
                    <a:pt x="121" y="57"/>
                    <a:pt x="112" y="60"/>
                    <a:pt x="103" y="62"/>
                  </a:cubicBezTo>
                  <a:cubicBezTo>
                    <a:pt x="99" y="64"/>
                    <a:pt x="90" y="66"/>
                    <a:pt x="89" y="66"/>
                  </a:cubicBezTo>
                  <a:cubicBezTo>
                    <a:pt x="88" y="66"/>
                    <a:pt x="90" y="63"/>
                    <a:pt x="91" y="63"/>
                  </a:cubicBezTo>
                  <a:cubicBezTo>
                    <a:pt x="94" y="59"/>
                    <a:pt x="99" y="54"/>
                    <a:pt x="103" y="51"/>
                  </a:cubicBezTo>
                  <a:cubicBezTo>
                    <a:pt x="106" y="47"/>
                    <a:pt x="109" y="45"/>
                    <a:pt x="112" y="41"/>
                  </a:cubicBezTo>
                  <a:cubicBezTo>
                    <a:pt x="121" y="30"/>
                    <a:pt x="131" y="24"/>
                    <a:pt x="142" y="16"/>
                  </a:cubicBezTo>
                  <a:cubicBezTo>
                    <a:pt x="146" y="13"/>
                    <a:pt x="150" y="11"/>
                    <a:pt x="153" y="10"/>
                  </a:cubicBezTo>
                  <a:cubicBezTo>
                    <a:pt x="156" y="8"/>
                    <a:pt x="156" y="5"/>
                    <a:pt x="153" y="4"/>
                  </a:cubicBezTo>
                  <a:cubicBezTo>
                    <a:pt x="150" y="3"/>
                    <a:pt x="146" y="2"/>
                    <a:pt x="143" y="2"/>
                  </a:cubicBezTo>
                  <a:cubicBezTo>
                    <a:pt x="134" y="0"/>
                    <a:pt x="130" y="1"/>
                    <a:pt x="123" y="2"/>
                  </a:cubicBezTo>
                  <a:cubicBezTo>
                    <a:pt x="122" y="2"/>
                    <a:pt x="120" y="3"/>
                    <a:pt x="118" y="4"/>
                  </a:cubicBezTo>
                  <a:cubicBezTo>
                    <a:pt x="116" y="6"/>
                    <a:pt x="114" y="8"/>
                    <a:pt x="112" y="10"/>
                  </a:cubicBezTo>
                  <a:cubicBezTo>
                    <a:pt x="107" y="15"/>
                    <a:pt x="102" y="21"/>
                    <a:pt x="97" y="26"/>
                  </a:cubicBezTo>
                  <a:cubicBezTo>
                    <a:pt x="89" y="34"/>
                    <a:pt x="81" y="42"/>
                    <a:pt x="73" y="50"/>
                  </a:cubicBezTo>
                  <a:cubicBezTo>
                    <a:pt x="69" y="54"/>
                    <a:pt x="66" y="59"/>
                    <a:pt x="62" y="64"/>
                  </a:cubicBezTo>
                  <a:cubicBezTo>
                    <a:pt x="59" y="68"/>
                    <a:pt x="56" y="72"/>
                    <a:pt x="54" y="77"/>
                  </a:cubicBezTo>
                  <a:cubicBezTo>
                    <a:pt x="54" y="82"/>
                    <a:pt x="56" y="86"/>
                    <a:pt x="60" y="86"/>
                  </a:cubicBezTo>
                  <a:cubicBezTo>
                    <a:pt x="67" y="85"/>
                    <a:pt x="71" y="84"/>
                    <a:pt x="77" y="82"/>
                  </a:cubicBezTo>
                  <a:cubicBezTo>
                    <a:pt x="80" y="82"/>
                    <a:pt x="90" y="79"/>
                    <a:pt x="90" y="80"/>
                  </a:cubicBezTo>
                  <a:cubicBezTo>
                    <a:pt x="91" y="80"/>
                    <a:pt x="88" y="83"/>
                    <a:pt x="83" y="87"/>
                  </a:cubicBezTo>
                  <a:cubicBezTo>
                    <a:pt x="78" y="92"/>
                    <a:pt x="72" y="96"/>
                    <a:pt x="66" y="100"/>
                  </a:cubicBezTo>
                  <a:cubicBezTo>
                    <a:pt x="61" y="104"/>
                    <a:pt x="55" y="109"/>
                    <a:pt x="50" y="113"/>
                  </a:cubicBezTo>
                  <a:cubicBezTo>
                    <a:pt x="45" y="116"/>
                    <a:pt x="41" y="120"/>
                    <a:pt x="36" y="123"/>
                  </a:cubicBezTo>
                  <a:cubicBezTo>
                    <a:pt x="29" y="128"/>
                    <a:pt x="21" y="134"/>
                    <a:pt x="14" y="139"/>
                  </a:cubicBezTo>
                  <a:cubicBezTo>
                    <a:pt x="11" y="141"/>
                    <a:pt x="7" y="143"/>
                    <a:pt x="4" y="146"/>
                  </a:cubicBezTo>
                  <a:cubicBezTo>
                    <a:pt x="3" y="147"/>
                    <a:pt x="0" y="152"/>
                    <a:pt x="0" y="159"/>
                  </a:cubicBezTo>
                  <a:cubicBezTo>
                    <a:pt x="0" y="163"/>
                    <a:pt x="1" y="166"/>
                    <a:pt x="4" y="169"/>
                  </a:cubicBezTo>
                  <a:cubicBezTo>
                    <a:pt x="7" y="171"/>
                    <a:pt x="8" y="171"/>
                    <a:pt x="11" y="170"/>
                  </a:cubicBezTo>
                  <a:cubicBezTo>
                    <a:pt x="14" y="168"/>
                    <a:pt x="17" y="166"/>
                    <a:pt x="20" y="164"/>
                  </a:cubicBezTo>
                  <a:cubicBezTo>
                    <a:pt x="28" y="159"/>
                    <a:pt x="35" y="154"/>
                    <a:pt x="42" y="149"/>
                  </a:cubicBezTo>
                  <a:cubicBezTo>
                    <a:pt x="47" y="146"/>
                    <a:pt x="52" y="142"/>
                    <a:pt x="57" y="139"/>
                  </a:cubicBezTo>
                  <a:cubicBezTo>
                    <a:pt x="66" y="132"/>
                    <a:pt x="76" y="124"/>
                    <a:pt x="85" y="115"/>
                  </a:cubicBezTo>
                  <a:cubicBezTo>
                    <a:pt x="88" y="112"/>
                    <a:pt x="91" y="110"/>
                    <a:pt x="95" y="107"/>
                  </a:cubicBezTo>
                  <a:cubicBezTo>
                    <a:pt x="100" y="102"/>
                    <a:pt x="106" y="96"/>
                    <a:pt x="112" y="92"/>
                  </a:cubicBezTo>
                  <a:cubicBezTo>
                    <a:pt x="121" y="85"/>
                    <a:pt x="130" y="78"/>
                    <a:pt x="138" y="70"/>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sp>
          <p:nvSpPr>
            <p:cNvPr id="14" name="Freeform 11"/>
            <p:cNvSpPr>
              <a:spLocks/>
            </p:cNvSpPr>
            <p:nvPr userDrawn="1"/>
          </p:nvSpPr>
          <p:spPr bwMode="auto">
            <a:xfrm>
              <a:off x="8512175" y="5545138"/>
              <a:ext cx="911225" cy="493713"/>
            </a:xfrm>
            <a:custGeom>
              <a:avLst/>
              <a:gdLst>
                <a:gd name="T0" fmla="*/ 2147483646 w 439"/>
                <a:gd name="T1" fmla="*/ 2147483646 h 236"/>
                <a:gd name="T2" fmla="*/ 2147483646 w 439"/>
                <a:gd name="T3" fmla="*/ 2147483646 h 236"/>
                <a:gd name="T4" fmla="*/ 2147483646 w 439"/>
                <a:gd name="T5" fmla="*/ 2147483646 h 236"/>
                <a:gd name="T6" fmla="*/ 2147483646 w 439"/>
                <a:gd name="T7" fmla="*/ 2147483646 h 236"/>
                <a:gd name="T8" fmla="*/ 2147483646 w 439"/>
                <a:gd name="T9" fmla="*/ 2147483646 h 236"/>
                <a:gd name="T10" fmla="*/ 2147483646 w 439"/>
                <a:gd name="T11" fmla="*/ 2147483646 h 236"/>
                <a:gd name="T12" fmla="*/ 2147483646 w 439"/>
                <a:gd name="T13" fmla="*/ 2147483646 h 236"/>
                <a:gd name="T14" fmla="*/ 2147483646 w 439"/>
                <a:gd name="T15" fmla="*/ 2147483646 h 236"/>
                <a:gd name="T16" fmla="*/ 2147483646 w 439"/>
                <a:gd name="T17" fmla="*/ 2147483646 h 236"/>
                <a:gd name="T18" fmla="*/ 0 w 439"/>
                <a:gd name="T19" fmla="*/ 2147483646 h 236"/>
                <a:gd name="T20" fmla="*/ 2147483646 w 439"/>
                <a:gd name="T21" fmla="*/ 2147483646 h 236"/>
                <a:gd name="T22" fmla="*/ 2147483646 w 439"/>
                <a:gd name="T23" fmla="*/ 2147483646 h 236"/>
                <a:gd name="T24" fmla="*/ 2147483646 w 439"/>
                <a:gd name="T25" fmla="*/ 2147483646 h 236"/>
                <a:gd name="T26" fmla="*/ 2147483646 w 439"/>
                <a:gd name="T27" fmla="*/ 2147483646 h 236"/>
                <a:gd name="T28" fmla="*/ 2147483646 w 439"/>
                <a:gd name="T29" fmla="*/ 2147483646 h 236"/>
                <a:gd name="T30" fmla="*/ 2147483646 w 439"/>
                <a:gd name="T31" fmla="*/ 2147483646 h 236"/>
                <a:gd name="T32" fmla="*/ 2147483646 w 439"/>
                <a:gd name="T33" fmla="*/ 2147483646 h 236"/>
                <a:gd name="T34" fmla="*/ 2147483646 w 439"/>
                <a:gd name="T35" fmla="*/ 2147483646 h 236"/>
                <a:gd name="T36" fmla="*/ 2147483646 w 439"/>
                <a:gd name="T37" fmla="*/ 2147483646 h 236"/>
                <a:gd name="T38" fmla="*/ 2147483646 w 439"/>
                <a:gd name="T39" fmla="*/ 2147483646 h 236"/>
                <a:gd name="T40" fmla="*/ 2147483646 w 439"/>
                <a:gd name="T41" fmla="*/ 2147483646 h 236"/>
                <a:gd name="T42" fmla="*/ 2147483646 w 439"/>
                <a:gd name="T43" fmla="*/ 2147483646 h 236"/>
                <a:gd name="T44" fmla="*/ 2147483646 w 439"/>
                <a:gd name="T45" fmla="*/ 2147483646 h 236"/>
                <a:gd name="T46" fmla="*/ 2147483646 w 439"/>
                <a:gd name="T47" fmla="*/ 2147483646 h 236"/>
                <a:gd name="T48" fmla="*/ 2147483646 w 439"/>
                <a:gd name="T49" fmla="*/ 2147483646 h 236"/>
                <a:gd name="T50" fmla="*/ 2147483646 w 439"/>
                <a:gd name="T51" fmla="*/ 2147483646 h 236"/>
                <a:gd name="T52" fmla="*/ 2147483646 w 439"/>
                <a:gd name="T53" fmla="*/ 2147483646 h 236"/>
                <a:gd name="T54" fmla="*/ 2147483646 w 439"/>
                <a:gd name="T55" fmla="*/ 2147483646 h 236"/>
                <a:gd name="T56" fmla="*/ 2147483646 w 439"/>
                <a:gd name="T57" fmla="*/ 2147483646 h 236"/>
                <a:gd name="T58" fmla="*/ 2147483646 w 439"/>
                <a:gd name="T59" fmla="*/ 2147483646 h 236"/>
                <a:gd name="T60" fmla="*/ 2147483646 w 439"/>
                <a:gd name="T61" fmla="*/ 2147483646 h 236"/>
                <a:gd name="T62" fmla="*/ 2147483646 w 439"/>
                <a:gd name="T63" fmla="*/ 2147483646 h 236"/>
                <a:gd name="T64" fmla="*/ 2147483646 w 439"/>
                <a:gd name="T65" fmla="*/ 2147483646 h 236"/>
                <a:gd name="T66" fmla="*/ 2147483646 w 439"/>
                <a:gd name="T67" fmla="*/ 2147483646 h 236"/>
                <a:gd name="T68" fmla="*/ 2147483646 w 439"/>
                <a:gd name="T69" fmla="*/ 2147483646 h 236"/>
                <a:gd name="T70" fmla="*/ 2147483646 w 439"/>
                <a:gd name="T71" fmla="*/ 2147483646 h 236"/>
                <a:gd name="T72" fmla="*/ 2147483646 w 439"/>
                <a:gd name="T73" fmla="*/ 2147483646 h 236"/>
                <a:gd name="T74" fmla="*/ 2147483646 w 439"/>
                <a:gd name="T75" fmla="*/ 2147483646 h 236"/>
                <a:gd name="T76" fmla="*/ 2147483646 w 439"/>
                <a:gd name="T77" fmla="*/ 2147483646 h 236"/>
                <a:gd name="T78" fmla="*/ 2147483646 w 439"/>
                <a:gd name="T79" fmla="*/ 2147483646 h 236"/>
                <a:gd name="T80" fmla="*/ 2147483646 w 439"/>
                <a:gd name="T81" fmla="*/ 2147483646 h 236"/>
                <a:gd name="T82" fmla="*/ 2147483646 w 439"/>
                <a:gd name="T83" fmla="*/ 2147483646 h 236"/>
                <a:gd name="T84" fmla="*/ 2147483646 w 439"/>
                <a:gd name="T85" fmla="*/ 2147483646 h 236"/>
                <a:gd name="T86" fmla="*/ 2147483646 w 439"/>
                <a:gd name="T87" fmla="*/ 2147483646 h 236"/>
                <a:gd name="T88" fmla="*/ 2147483646 w 439"/>
                <a:gd name="T89" fmla="*/ 2147483646 h 236"/>
                <a:gd name="T90" fmla="*/ 2147483646 w 439"/>
                <a:gd name="T91" fmla="*/ 2147483646 h 236"/>
                <a:gd name="T92" fmla="*/ 2147483646 w 439"/>
                <a:gd name="T93" fmla="*/ 2147483646 h 2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9" h="236">
                  <a:moveTo>
                    <a:pt x="435" y="1"/>
                  </a:moveTo>
                  <a:cubicBezTo>
                    <a:pt x="431" y="0"/>
                    <a:pt x="427" y="1"/>
                    <a:pt x="424" y="2"/>
                  </a:cubicBezTo>
                  <a:cubicBezTo>
                    <a:pt x="416" y="4"/>
                    <a:pt x="408" y="7"/>
                    <a:pt x="399" y="9"/>
                  </a:cubicBezTo>
                  <a:cubicBezTo>
                    <a:pt x="393" y="12"/>
                    <a:pt x="387" y="14"/>
                    <a:pt x="380" y="17"/>
                  </a:cubicBezTo>
                  <a:cubicBezTo>
                    <a:pt x="375" y="19"/>
                    <a:pt x="369" y="22"/>
                    <a:pt x="364" y="25"/>
                  </a:cubicBezTo>
                  <a:cubicBezTo>
                    <a:pt x="355" y="29"/>
                    <a:pt x="346" y="32"/>
                    <a:pt x="337" y="37"/>
                  </a:cubicBezTo>
                  <a:cubicBezTo>
                    <a:pt x="327" y="41"/>
                    <a:pt x="318" y="47"/>
                    <a:pt x="308" y="52"/>
                  </a:cubicBezTo>
                  <a:cubicBezTo>
                    <a:pt x="299" y="57"/>
                    <a:pt x="290" y="63"/>
                    <a:pt x="281" y="67"/>
                  </a:cubicBezTo>
                  <a:cubicBezTo>
                    <a:pt x="273" y="72"/>
                    <a:pt x="265" y="75"/>
                    <a:pt x="258" y="79"/>
                  </a:cubicBezTo>
                  <a:cubicBezTo>
                    <a:pt x="246" y="87"/>
                    <a:pt x="234" y="94"/>
                    <a:pt x="221" y="102"/>
                  </a:cubicBezTo>
                  <a:cubicBezTo>
                    <a:pt x="218" y="104"/>
                    <a:pt x="216" y="106"/>
                    <a:pt x="212" y="107"/>
                  </a:cubicBezTo>
                  <a:cubicBezTo>
                    <a:pt x="210" y="107"/>
                    <a:pt x="171" y="109"/>
                    <a:pt x="134" y="111"/>
                  </a:cubicBezTo>
                  <a:cubicBezTo>
                    <a:pt x="133" y="111"/>
                    <a:pt x="132" y="111"/>
                    <a:pt x="132" y="111"/>
                  </a:cubicBezTo>
                  <a:cubicBezTo>
                    <a:pt x="131" y="111"/>
                    <a:pt x="131" y="111"/>
                    <a:pt x="131" y="111"/>
                  </a:cubicBezTo>
                  <a:cubicBezTo>
                    <a:pt x="105" y="113"/>
                    <a:pt x="82" y="114"/>
                    <a:pt x="75" y="115"/>
                  </a:cubicBezTo>
                  <a:cubicBezTo>
                    <a:pt x="67" y="116"/>
                    <a:pt x="63" y="116"/>
                    <a:pt x="62" y="117"/>
                  </a:cubicBezTo>
                  <a:cubicBezTo>
                    <a:pt x="55" y="118"/>
                    <a:pt x="51" y="122"/>
                    <a:pt x="46" y="126"/>
                  </a:cubicBezTo>
                  <a:cubicBezTo>
                    <a:pt x="39" y="131"/>
                    <a:pt x="32" y="136"/>
                    <a:pt x="25" y="142"/>
                  </a:cubicBezTo>
                  <a:cubicBezTo>
                    <a:pt x="17" y="147"/>
                    <a:pt x="10" y="153"/>
                    <a:pt x="2" y="158"/>
                  </a:cubicBezTo>
                  <a:cubicBezTo>
                    <a:pt x="1" y="159"/>
                    <a:pt x="0" y="161"/>
                    <a:pt x="0" y="162"/>
                  </a:cubicBezTo>
                  <a:cubicBezTo>
                    <a:pt x="1" y="163"/>
                    <a:pt x="3" y="163"/>
                    <a:pt x="4" y="163"/>
                  </a:cubicBezTo>
                  <a:cubicBezTo>
                    <a:pt x="4" y="163"/>
                    <a:pt x="4" y="163"/>
                    <a:pt x="5" y="163"/>
                  </a:cubicBezTo>
                  <a:cubicBezTo>
                    <a:pt x="4" y="163"/>
                    <a:pt x="4" y="163"/>
                    <a:pt x="4" y="163"/>
                  </a:cubicBezTo>
                  <a:cubicBezTo>
                    <a:pt x="19" y="161"/>
                    <a:pt x="19" y="161"/>
                    <a:pt x="19" y="161"/>
                  </a:cubicBezTo>
                  <a:cubicBezTo>
                    <a:pt x="46" y="155"/>
                    <a:pt x="46" y="155"/>
                    <a:pt x="46" y="155"/>
                  </a:cubicBezTo>
                  <a:cubicBezTo>
                    <a:pt x="87" y="149"/>
                    <a:pt x="87" y="149"/>
                    <a:pt x="87" y="149"/>
                  </a:cubicBezTo>
                  <a:cubicBezTo>
                    <a:pt x="129" y="140"/>
                    <a:pt x="150" y="140"/>
                    <a:pt x="158" y="140"/>
                  </a:cubicBezTo>
                  <a:cubicBezTo>
                    <a:pt x="156" y="141"/>
                    <a:pt x="155" y="142"/>
                    <a:pt x="154" y="142"/>
                  </a:cubicBezTo>
                  <a:cubicBezTo>
                    <a:pt x="143" y="149"/>
                    <a:pt x="131" y="156"/>
                    <a:pt x="120" y="163"/>
                  </a:cubicBezTo>
                  <a:cubicBezTo>
                    <a:pt x="114" y="167"/>
                    <a:pt x="108" y="170"/>
                    <a:pt x="103" y="173"/>
                  </a:cubicBezTo>
                  <a:cubicBezTo>
                    <a:pt x="95" y="178"/>
                    <a:pt x="88" y="183"/>
                    <a:pt x="80" y="188"/>
                  </a:cubicBezTo>
                  <a:cubicBezTo>
                    <a:pt x="71" y="194"/>
                    <a:pt x="63" y="200"/>
                    <a:pt x="55" y="206"/>
                  </a:cubicBezTo>
                  <a:cubicBezTo>
                    <a:pt x="53" y="207"/>
                    <a:pt x="51" y="208"/>
                    <a:pt x="49" y="210"/>
                  </a:cubicBezTo>
                  <a:cubicBezTo>
                    <a:pt x="44" y="213"/>
                    <a:pt x="39" y="217"/>
                    <a:pt x="34" y="221"/>
                  </a:cubicBezTo>
                  <a:cubicBezTo>
                    <a:pt x="32" y="223"/>
                    <a:pt x="29" y="225"/>
                    <a:pt x="27" y="227"/>
                  </a:cubicBezTo>
                  <a:cubicBezTo>
                    <a:pt x="26" y="228"/>
                    <a:pt x="25" y="229"/>
                    <a:pt x="24" y="231"/>
                  </a:cubicBezTo>
                  <a:cubicBezTo>
                    <a:pt x="24" y="232"/>
                    <a:pt x="24" y="232"/>
                    <a:pt x="24" y="232"/>
                  </a:cubicBezTo>
                  <a:cubicBezTo>
                    <a:pt x="24" y="232"/>
                    <a:pt x="25" y="233"/>
                    <a:pt x="28" y="233"/>
                  </a:cubicBezTo>
                  <a:cubicBezTo>
                    <a:pt x="29" y="233"/>
                    <a:pt x="31" y="233"/>
                    <a:pt x="31" y="233"/>
                  </a:cubicBezTo>
                  <a:cubicBezTo>
                    <a:pt x="45" y="233"/>
                    <a:pt x="74" y="232"/>
                    <a:pt x="78" y="230"/>
                  </a:cubicBezTo>
                  <a:cubicBezTo>
                    <a:pt x="81" y="228"/>
                    <a:pt x="90" y="222"/>
                    <a:pt x="95" y="218"/>
                  </a:cubicBezTo>
                  <a:cubicBezTo>
                    <a:pt x="99" y="216"/>
                    <a:pt x="103" y="213"/>
                    <a:pt x="106" y="211"/>
                  </a:cubicBezTo>
                  <a:cubicBezTo>
                    <a:pt x="114" y="204"/>
                    <a:pt x="123" y="200"/>
                    <a:pt x="132" y="193"/>
                  </a:cubicBezTo>
                  <a:cubicBezTo>
                    <a:pt x="144" y="184"/>
                    <a:pt x="157" y="176"/>
                    <a:pt x="169" y="168"/>
                  </a:cubicBezTo>
                  <a:cubicBezTo>
                    <a:pt x="186" y="157"/>
                    <a:pt x="203" y="146"/>
                    <a:pt x="220" y="135"/>
                  </a:cubicBezTo>
                  <a:cubicBezTo>
                    <a:pt x="223" y="133"/>
                    <a:pt x="226" y="131"/>
                    <a:pt x="230" y="130"/>
                  </a:cubicBezTo>
                  <a:cubicBezTo>
                    <a:pt x="280" y="125"/>
                    <a:pt x="280" y="125"/>
                    <a:pt x="280" y="125"/>
                  </a:cubicBezTo>
                  <a:cubicBezTo>
                    <a:pt x="282" y="125"/>
                    <a:pt x="283" y="125"/>
                    <a:pt x="285" y="125"/>
                  </a:cubicBezTo>
                  <a:cubicBezTo>
                    <a:pt x="286" y="125"/>
                    <a:pt x="286" y="125"/>
                    <a:pt x="286" y="125"/>
                  </a:cubicBezTo>
                  <a:cubicBezTo>
                    <a:pt x="286" y="125"/>
                    <a:pt x="286" y="125"/>
                    <a:pt x="286" y="125"/>
                  </a:cubicBezTo>
                  <a:cubicBezTo>
                    <a:pt x="290" y="124"/>
                    <a:pt x="293" y="122"/>
                    <a:pt x="296" y="119"/>
                  </a:cubicBezTo>
                  <a:cubicBezTo>
                    <a:pt x="302" y="114"/>
                    <a:pt x="307" y="108"/>
                    <a:pt x="313" y="102"/>
                  </a:cubicBezTo>
                  <a:cubicBezTo>
                    <a:pt x="314" y="102"/>
                    <a:pt x="314" y="100"/>
                    <a:pt x="314" y="100"/>
                  </a:cubicBezTo>
                  <a:cubicBezTo>
                    <a:pt x="314" y="99"/>
                    <a:pt x="313" y="99"/>
                    <a:pt x="311" y="99"/>
                  </a:cubicBezTo>
                  <a:cubicBezTo>
                    <a:pt x="311" y="99"/>
                    <a:pt x="310" y="99"/>
                    <a:pt x="309" y="99"/>
                  </a:cubicBezTo>
                  <a:cubicBezTo>
                    <a:pt x="269" y="104"/>
                    <a:pt x="269" y="104"/>
                    <a:pt x="269" y="104"/>
                  </a:cubicBezTo>
                  <a:cubicBezTo>
                    <a:pt x="268" y="104"/>
                    <a:pt x="268" y="104"/>
                    <a:pt x="268" y="104"/>
                  </a:cubicBezTo>
                  <a:cubicBezTo>
                    <a:pt x="274" y="101"/>
                    <a:pt x="278" y="98"/>
                    <a:pt x="283" y="96"/>
                  </a:cubicBezTo>
                  <a:cubicBezTo>
                    <a:pt x="292" y="90"/>
                    <a:pt x="302" y="85"/>
                    <a:pt x="311" y="80"/>
                  </a:cubicBezTo>
                  <a:cubicBezTo>
                    <a:pt x="316" y="77"/>
                    <a:pt x="321" y="73"/>
                    <a:pt x="326" y="70"/>
                  </a:cubicBezTo>
                  <a:cubicBezTo>
                    <a:pt x="338" y="63"/>
                    <a:pt x="351" y="56"/>
                    <a:pt x="363" y="49"/>
                  </a:cubicBezTo>
                  <a:cubicBezTo>
                    <a:pt x="369" y="46"/>
                    <a:pt x="380" y="40"/>
                    <a:pt x="380" y="41"/>
                  </a:cubicBezTo>
                  <a:cubicBezTo>
                    <a:pt x="380" y="40"/>
                    <a:pt x="355" y="71"/>
                    <a:pt x="346" y="80"/>
                  </a:cubicBezTo>
                  <a:cubicBezTo>
                    <a:pt x="340" y="88"/>
                    <a:pt x="334" y="96"/>
                    <a:pt x="327" y="103"/>
                  </a:cubicBezTo>
                  <a:cubicBezTo>
                    <a:pt x="322" y="109"/>
                    <a:pt x="318" y="115"/>
                    <a:pt x="313" y="121"/>
                  </a:cubicBezTo>
                  <a:cubicBezTo>
                    <a:pt x="308" y="127"/>
                    <a:pt x="302" y="134"/>
                    <a:pt x="297" y="141"/>
                  </a:cubicBezTo>
                  <a:cubicBezTo>
                    <a:pt x="292" y="147"/>
                    <a:pt x="287" y="153"/>
                    <a:pt x="282" y="159"/>
                  </a:cubicBezTo>
                  <a:cubicBezTo>
                    <a:pt x="277" y="166"/>
                    <a:pt x="272" y="173"/>
                    <a:pt x="266" y="180"/>
                  </a:cubicBezTo>
                  <a:cubicBezTo>
                    <a:pt x="261" y="187"/>
                    <a:pt x="255" y="193"/>
                    <a:pt x="250" y="200"/>
                  </a:cubicBezTo>
                  <a:cubicBezTo>
                    <a:pt x="244" y="207"/>
                    <a:pt x="239" y="216"/>
                    <a:pt x="233" y="224"/>
                  </a:cubicBezTo>
                  <a:cubicBezTo>
                    <a:pt x="231" y="226"/>
                    <a:pt x="229" y="228"/>
                    <a:pt x="228" y="231"/>
                  </a:cubicBezTo>
                  <a:cubicBezTo>
                    <a:pt x="228" y="232"/>
                    <a:pt x="226" y="234"/>
                    <a:pt x="227" y="235"/>
                  </a:cubicBezTo>
                  <a:cubicBezTo>
                    <a:pt x="228" y="236"/>
                    <a:pt x="242" y="231"/>
                    <a:pt x="249" y="229"/>
                  </a:cubicBezTo>
                  <a:cubicBezTo>
                    <a:pt x="255" y="227"/>
                    <a:pt x="262" y="224"/>
                    <a:pt x="269" y="222"/>
                  </a:cubicBezTo>
                  <a:cubicBezTo>
                    <a:pt x="276" y="219"/>
                    <a:pt x="280" y="218"/>
                    <a:pt x="287" y="215"/>
                  </a:cubicBezTo>
                  <a:cubicBezTo>
                    <a:pt x="290" y="214"/>
                    <a:pt x="294" y="212"/>
                    <a:pt x="296" y="211"/>
                  </a:cubicBezTo>
                  <a:cubicBezTo>
                    <a:pt x="297" y="210"/>
                    <a:pt x="298" y="208"/>
                    <a:pt x="298" y="206"/>
                  </a:cubicBezTo>
                  <a:cubicBezTo>
                    <a:pt x="298" y="204"/>
                    <a:pt x="296" y="204"/>
                    <a:pt x="294" y="204"/>
                  </a:cubicBezTo>
                  <a:cubicBezTo>
                    <a:pt x="290" y="204"/>
                    <a:pt x="290" y="204"/>
                    <a:pt x="287" y="205"/>
                  </a:cubicBezTo>
                  <a:cubicBezTo>
                    <a:pt x="283" y="206"/>
                    <a:pt x="286" y="201"/>
                    <a:pt x="288" y="199"/>
                  </a:cubicBezTo>
                  <a:cubicBezTo>
                    <a:pt x="292" y="193"/>
                    <a:pt x="296" y="186"/>
                    <a:pt x="301" y="181"/>
                  </a:cubicBezTo>
                  <a:cubicBezTo>
                    <a:pt x="306" y="174"/>
                    <a:pt x="311" y="168"/>
                    <a:pt x="316" y="162"/>
                  </a:cubicBezTo>
                  <a:cubicBezTo>
                    <a:pt x="319" y="157"/>
                    <a:pt x="322" y="153"/>
                    <a:pt x="326" y="148"/>
                  </a:cubicBezTo>
                  <a:cubicBezTo>
                    <a:pt x="329" y="144"/>
                    <a:pt x="333" y="140"/>
                    <a:pt x="336" y="136"/>
                  </a:cubicBezTo>
                  <a:cubicBezTo>
                    <a:pt x="341" y="130"/>
                    <a:pt x="345" y="125"/>
                    <a:pt x="349" y="119"/>
                  </a:cubicBezTo>
                  <a:cubicBezTo>
                    <a:pt x="353" y="114"/>
                    <a:pt x="357" y="110"/>
                    <a:pt x="361" y="105"/>
                  </a:cubicBezTo>
                  <a:cubicBezTo>
                    <a:pt x="367" y="98"/>
                    <a:pt x="373" y="90"/>
                    <a:pt x="379" y="83"/>
                  </a:cubicBezTo>
                  <a:cubicBezTo>
                    <a:pt x="386" y="75"/>
                    <a:pt x="393" y="66"/>
                    <a:pt x="400" y="58"/>
                  </a:cubicBezTo>
                  <a:cubicBezTo>
                    <a:pt x="404" y="53"/>
                    <a:pt x="419" y="31"/>
                    <a:pt x="423" y="26"/>
                  </a:cubicBezTo>
                  <a:cubicBezTo>
                    <a:pt x="423" y="25"/>
                    <a:pt x="423" y="25"/>
                    <a:pt x="423" y="25"/>
                  </a:cubicBezTo>
                  <a:cubicBezTo>
                    <a:pt x="423" y="24"/>
                    <a:pt x="424" y="24"/>
                    <a:pt x="424" y="24"/>
                  </a:cubicBezTo>
                  <a:cubicBezTo>
                    <a:pt x="425" y="22"/>
                    <a:pt x="427" y="20"/>
                    <a:pt x="428" y="18"/>
                  </a:cubicBezTo>
                  <a:cubicBezTo>
                    <a:pt x="431" y="14"/>
                    <a:pt x="434" y="9"/>
                    <a:pt x="437" y="5"/>
                  </a:cubicBezTo>
                  <a:cubicBezTo>
                    <a:pt x="439" y="2"/>
                    <a:pt x="437" y="1"/>
                    <a:pt x="435" y="1"/>
                  </a:cubicBezTo>
                </a:path>
              </a:pathLst>
            </a:custGeom>
            <a:solidFill>
              <a:srgbClr val="132D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200">
                <a:solidFill>
                  <a:srgbClr val="262626"/>
                </a:solidFill>
                <a:ea typeface="MS PGothic" panose="020B0600070205080204" pitchFamily="34" charset="-128"/>
              </a:endParaRPr>
            </a:p>
          </p:txBody>
        </p:sp>
      </p:grpSp>
      <p:sp>
        <p:nvSpPr>
          <p:cNvPr id="2" name="Title 1"/>
          <p:cNvSpPr>
            <a:spLocks noGrp="1"/>
          </p:cNvSpPr>
          <p:nvPr>
            <p:ph type="title"/>
          </p:nvPr>
        </p:nvSpPr>
        <p:spPr>
          <a:xfrm>
            <a:off x="545069" y="320612"/>
            <a:ext cx="8058150" cy="466344"/>
          </a:xfrm>
        </p:spPr>
        <p:txBody>
          <a:bodyPr/>
          <a:lstStyle>
            <a:lvl1pPr>
              <a:defRPr sz="2100"/>
            </a:lvl1pPr>
          </a:lstStyle>
          <a:p>
            <a:r>
              <a:rPr lang="en-US"/>
              <a:t>Click to edit Master title style</a:t>
            </a:r>
          </a:p>
        </p:txBody>
      </p:sp>
      <p:sp>
        <p:nvSpPr>
          <p:cNvPr id="5" name="Picture Placeholder 4"/>
          <p:cNvSpPr>
            <a:spLocks noGrp="1"/>
          </p:cNvSpPr>
          <p:nvPr>
            <p:ph type="pic" sz="quarter" idx="11"/>
          </p:nvPr>
        </p:nvSpPr>
        <p:spPr>
          <a:xfrm>
            <a:off x="545069" y="973931"/>
            <a:ext cx="8058150" cy="3497580"/>
          </a:xfrm>
        </p:spPr>
        <p:txBody>
          <a:bodyPr rtlCol="0">
            <a:noAutofit/>
          </a:bodyPr>
          <a:lstStyle>
            <a:lvl1pPr>
              <a:defRPr/>
            </a:lvl1pPr>
          </a:lstStyle>
          <a:p>
            <a:pPr lvl="0"/>
            <a:r>
              <a:rPr lang="en-US" noProof="0"/>
              <a:t>Drag picture to placeholder or click icon to add</a:t>
            </a:r>
          </a:p>
        </p:txBody>
      </p:sp>
      <p:sp>
        <p:nvSpPr>
          <p:cNvPr id="15" name="Slide Number Placeholder 2"/>
          <p:cNvSpPr>
            <a:spLocks noGrp="1"/>
          </p:cNvSpPr>
          <p:nvPr>
            <p:ph type="sldNum" sz="quarter" idx="12"/>
          </p:nvPr>
        </p:nvSpPr>
        <p:spPr/>
        <p:txBody>
          <a:bodyPr/>
          <a:lstStyle>
            <a:lvl1pPr>
              <a:defRPr/>
            </a:lvl1pPr>
          </a:lstStyle>
          <a:p>
            <a:pPr>
              <a:defRPr/>
            </a:pPr>
            <a:fld id="{6F5BD691-616B-44C1-83CA-957FCAD93E40}" type="slidenum">
              <a:rPr lang="en-US"/>
              <a:pPr>
                <a:defRPr/>
              </a:pPr>
              <a:t>‹#›</a:t>
            </a:fld>
            <a:endParaRPr lang="en-US"/>
          </a:p>
        </p:txBody>
      </p:sp>
    </p:spTree>
    <p:extLst>
      <p:ext uri="{BB962C8B-B14F-4D97-AF65-F5344CB8AC3E}">
        <p14:creationId xmlns:p14="http://schemas.microsoft.com/office/powerpoint/2010/main" val="143628385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100"/>
            </a:lvl1pPr>
          </a:lstStyle>
          <a:p>
            <a:r>
              <a:rPr lang="en-US"/>
              <a:t>Click to edit Master title style</a:t>
            </a:r>
          </a:p>
        </p:txBody>
      </p:sp>
      <p:sp>
        <p:nvSpPr>
          <p:cNvPr id="13" name="Slide Number Placeholder 4"/>
          <p:cNvSpPr>
            <a:spLocks noGrp="1"/>
          </p:cNvSpPr>
          <p:nvPr>
            <p:ph type="sldNum" sz="quarter" idx="10"/>
          </p:nvPr>
        </p:nvSpPr>
        <p:spPr/>
        <p:txBody>
          <a:bodyPr/>
          <a:lstStyle>
            <a:lvl1pPr>
              <a:defRPr/>
            </a:lvl1pPr>
          </a:lstStyle>
          <a:p>
            <a:pPr>
              <a:defRPr/>
            </a:pPr>
            <a:fld id="{9E537B99-A7A8-4C8F-B21A-B1B6C6BDC9CA}" type="slidenum">
              <a:rPr lang="en-US"/>
              <a:pPr>
                <a:defRPr/>
              </a:pPr>
              <a:t>‹#›</a:t>
            </a:fld>
            <a:endParaRPr lang="en-US"/>
          </a:p>
        </p:txBody>
      </p:sp>
    </p:spTree>
    <p:extLst>
      <p:ext uri="{BB962C8B-B14F-4D97-AF65-F5344CB8AC3E}">
        <p14:creationId xmlns:p14="http://schemas.microsoft.com/office/powerpoint/2010/main" val="874210321"/>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1426A"/>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Clr>
                <a:srgbClr val="FFFFFF"/>
              </a:buClr>
              <a:buSzPct val="100000"/>
              <a:defRPr sz="6000" b="1">
                <a:solidFill>
                  <a:srgbClr val="FFFFFF"/>
                </a:solidFill>
                <a:latin typeface="+mj-lt"/>
              </a:defRPr>
            </a:lvl1pPr>
            <a:lvl2pPr lvl="1" algn="ctr">
              <a:spcBef>
                <a:spcPts val="0"/>
              </a:spcBef>
              <a:buSzPct val="100000"/>
              <a:buFont typeface="Didact Gothic"/>
              <a:defRPr sz="6000" b="1">
                <a:latin typeface="Didact Gothic"/>
                <a:ea typeface="Didact Gothic"/>
                <a:cs typeface="Didact Gothic"/>
                <a:sym typeface="Didact Gothic"/>
              </a:defRPr>
            </a:lvl2pPr>
            <a:lvl3pPr lvl="2" algn="ctr">
              <a:spcBef>
                <a:spcPts val="0"/>
              </a:spcBef>
              <a:buSzPct val="100000"/>
              <a:buFont typeface="Didact Gothic"/>
              <a:defRPr sz="6000" b="1">
                <a:latin typeface="Didact Gothic"/>
                <a:ea typeface="Didact Gothic"/>
                <a:cs typeface="Didact Gothic"/>
                <a:sym typeface="Didact Gothic"/>
              </a:defRPr>
            </a:lvl3pPr>
            <a:lvl4pPr lvl="3" algn="ctr">
              <a:spcBef>
                <a:spcPts val="0"/>
              </a:spcBef>
              <a:buSzPct val="100000"/>
              <a:buFont typeface="Didact Gothic"/>
              <a:defRPr sz="6000" b="1">
                <a:latin typeface="Didact Gothic"/>
                <a:ea typeface="Didact Gothic"/>
                <a:cs typeface="Didact Gothic"/>
                <a:sym typeface="Didact Gothic"/>
              </a:defRPr>
            </a:lvl4pPr>
            <a:lvl5pPr lvl="4" algn="ctr">
              <a:spcBef>
                <a:spcPts val="0"/>
              </a:spcBef>
              <a:buSzPct val="100000"/>
              <a:buFont typeface="Didact Gothic"/>
              <a:defRPr sz="6000" b="1">
                <a:latin typeface="Didact Gothic"/>
                <a:ea typeface="Didact Gothic"/>
                <a:cs typeface="Didact Gothic"/>
                <a:sym typeface="Didact Gothic"/>
              </a:defRPr>
            </a:lvl5pPr>
            <a:lvl6pPr lvl="5" algn="ctr">
              <a:spcBef>
                <a:spcPts val="0"/>
              </a:spcBef>
              <a:buSzPct val="100000"/>
              <a:buFont typeface="Didact Gothic"/>
              <a:defRPr sz="6000" b="1">
                <a:latin typeface="Didact Gothic"/>
                <a:ea typeface="Didact Gothic"/>
                <a:cs typeface="Didact Gothic"/>
                <a:sym typeface="Didact Gothic"/>
              </a:defRPr>
            </a:lvl6pPr>
            <a:lvl7pPr lvl="6" algn="ctr">
              <a:spcBef>
                <a:spcPts val="0"/>
              </a:spcBef>
              <a:buSzPct val="100000"/>
              <a:buFont typeface="Didact Gothic"/>
              <a:defRPr sz="6000" b="1">
                <a:latin typeface="Didact Gothic"/>
                <a:ea typeface="Didact Gothic"/>
                <a:cs typeface="Didact Gothic"/>
                <a:sym typeface="Didact Gothic"/>
              </a:defRPr>
            </a:lvl7pPr>
            <a:lvl8pPr lvl="7" algn="ctr">
              <a:spcBef>
                <a:spcPts val="0"/>
              </a:spcBef>
              <a:buSzPct val="100000"/>
              <a:buFont typeface="Didact Gothic"/>
              <a:defRPr sz="6000" b="1">
                <a:latin typeface="Didact Gothic"/>
                <a:ea typeface="Didact Gothic"/>
                <a:cs typeface="Didact Gothic"/>
                <a:sym typeface="Didact Gothic"/>
              </a:defRPr>
            </a:lvl8pPr>
            <a:lvl9pPr lvl="8" algn="ctr">
              <a:spcBef>
                <a:spcPts val="0"/>
              </a:spcBef>
              <a:buSzPct val="100000"/>
              <a:buFont typeface="Didact Gothic"/>
              <a:defRPr sz="6000" b="1">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2981127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Shape 8"/>
        <p:cNvGrpSpPr/>
        <p:nvPr/>
      </p:nvGrpSpPr>
      <p:grpSpPr>
        <a:xfrm>
          <a:off x="0" y="0"/>
          <a:ext cx="0" cy="0"/>
          <a:chOff x="0" y="0"/>
          <a:chExt cx="0" cy="0"/>
        </a:xfrm>
      </p:grpSpPr>
      <p:pic>
        <p:nvPicPr>
          <p:cNvPr id="2" name="Picture 1" descr="ALASKA_0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059967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ection header">
    <p:bg>
      <p:bgPr>
        <a:gradFill flip="none" rotWithShape="1">
          <a:gsLst>
            <a:gs pos="30000">
              <a:srgbClr val="236697"/>
            </a:gs>
            <a:gs pos="80000">
              <a:srgbClr val="1CABD2"/>
            </a:gs>
            <a:gs pos="100000">
              <a:srgbClr val="A6C781"/>
            </a:gs>
          </a:gsLst>
          <a:lin ang="2700000" scaled="1"/>
          <a:tileRect/>
        </a:gradFill>
        <a:effectLst/>
      </p:bgPr>
    </p:bg>
    <p:spTree>
      <p:nvGrpSpPr>
        <p:cNvPr id="1" name="Shape 8"/>
        <p:cNvGrpSpPr/>
        <p:nvPr/>
      </p:nvGrpSpPr>
      <p:grpSpPr>
        <a:xfrm>
          <a:off x="0" y="0"/>
          <a:ext cx="0" cy="0"/>
          <a:chOff x="0" y="0"/>
          <a:chExt cx="0" cy="0"/>
        </a:xfrm>
      </p:grpSpPr>
      <p:sp>
        <p:nvSpPr>
          <p:cNvPr id="3" name="Title 1"/>
          <p:cNvSpPr>
            <a:spLocks noGrp="1"/>
          </p:cNvSpPr>
          <p:nvPr>
            <p:ph type="title"/>
          </p:nvPr>
        </p:nvSpPr>
        <p:spPr>
          <a:xfrm>
            <a:off x="285750" y="342900"/>
            <a:ext cx="8520600" cy="572700"/>
          </a:xfrm>
        </p:spPr>
        <p:txBody>
          <a:bodyPr vert="horz"/>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3535530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ection header">
    <p:bg>
      <p:bgPr>
        <a:gradFill flip="none" rotWithShape="1">
          <a:gsLst>
            <a:gs pos="50000">
              <a:srgbClr val="226597"/>
            </a:gs>
            <a:gs pos="0">
              <a:srgbClr val="1CA9CF"/>
            </a:gs>
            <a:gs pos="100000">
              <a:srgbClr val="703B82"/>
            </a:gs>
          </a:gsLst>
          <a:lin ang="2700000" scaled="1"/>
          <a:tileRect/>
        </a:gradFill>
        <a:effectLst/>
      </p:bgPr>
    </p:bg>
    <p:spTree>
      <p:nvGrpSpPr>
        <p:cNvPr id="1" name="Shape 8"/>
        <p:cNvGrpSpPr/>
        <p:nvPr/>
      </p:nvGrpSpPr>
      <p:grpSpPr>
        <a:xfrm>
          <a:off x="0" y="0"/>
          <a:ext cx="0" cy="0"/>
          <a:chOff x="0" y="0"/>
          <a:chExt cx="0" cy="0"/>
        </a:xfrm>
      </p:grpSpPr>
      <p:sp>
        <p:nvSpPr>
          <p:cNvPr id="3" name="Title 1"/>
          <p:cNvSpPr>
            <a:spLocks noGrp="1"/>
          </p:cNvSpPr>
          <p:nvPr>
            <p:ph type="title"/>
          </p:nvPr>
        </p:nvSpPr>
        <p:spPr>
          <a:xfrm>
            <a:off x="285750" y="342900"/>
            <a:ext cx="8520600" cy="572700"/>
          </a:xfrm>
        </p:spPr>
        <p:txBody>
          <a:bodyPr vert="horz"/>
          <a:lstStyle>
            <a:lvl1pPr>
              <a:defRPr>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5248257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theme" Target="../theme/theme2.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3.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258921"/>
            <a:ext cx="7594776" cy="716545"/>
          </a:xfrm>
          <a:prstGeom prst="rect">
            <a:avLst/>
          </a:prstGeom>
        </p:spPr>
        <p:txBody>
          <a:bodyPr vert="horz" lIns="0" tIns="0" rIns="0" bIns="0" rtlCol="0" anchor="b" anchorCtr="0">
            <a:noAutofit/>
          </a:bodyPr>
          <a:lstStyle/>
          <a:p>
            <a:r>
              <a:rPr lang="en-US"/>
              <a:t>Click to edit Master title </a:t>
            </a:r>
            <a:r>
              <a:rPr lang="en-US" err="1"/>
              <a:t>styleClick</a:t>
            </a:r>
            <a:r>
              <a:rPr lang="en-US"/>
              <a:t> to edit Master title style</a:t>
            </a:r>
          </a:p>
        </p:txBody>
      </p:sp>
      <p:sp>
        <p:nvSpPr>
          <p:cNvPr id="6" name="Slide Number Placeholder 5"/>
          <p:cNvSpPr>
            <a:spLocks noGrp="1"/>
          </p:cNvSpPr>
          <p:nvPr>
            <p:ph type="sldNum" sz="quarter" idx="4"/>
          </p:nvPr>
        </p:nvSpPr>
        <p:spPr>
          <a:xfrm>
            <a:off x="8807453" y="4865858"/>
            <a:ext cx="207963" cy="122748"/>
          </a:xfrm>
          <a:prstGeom prst="rect">
            <a:avLst/>
          </a:prstGeom>
        </p:spPr>
        <p:txBody>
          <a:bodyPr vert="horz" lIns="0" tIns="40817" rIns="0" bIns="40817" rtlCol="0" anchor="ctr"/>
          <a:lstStyle>
            <a:lvl1pPr algn="r">
              <a:defRPr sz="600" b="1" i="0">
                <a:solidFill>
                  <a:srgbClr val="999999"/>
                </a:solidFill>
                <a:latin typeface="Arial" panose="020B0604020202020204" pitchFamily="34" charset="0"/>
                <a:cs typeface="Calibri"/>
              </a:defRPr>
            </a:lvl1pPr>
          </a:lstStyle>
          <a:p>
            <a:fld id="{419C4E4A-24B1-A040-9638-6A18D713F4CA}" type="slidenum">
              <a:rPr lang="en-US" smtClean="0"/>
              <a:pPr/>
              <a:t>‹#›</a:t>
            </a:fld>
            <a:endParaRPr lang="en-US"/>
          </a:p>
        </p:txBody>
      </p:sp>
      <p:sp>
        <p:nvSpPr>
          <p:cNvPr id="4" name="Footer Placeholder 3"/>
          <p:cNvSpPr>
            <a:spLocks noGrp="1"/>
          </p:cNvSpPr>
          <p:nvPr>
            <p:ph type="ftr" sz="quarter" idx="3"/>
          </p:nvPr>
        </p:nvSpPr>
        <p:spPr>
          <a:xfrm>
            <a:off x="3355628" y="4844482"/>
            <a:ext cx="2455864" cy="174773"/>
          </a:xfrm>
          <a:prstGeom prst="rect">
            <a:avLst/>
          </a:prstGeom>
        </p:spPr>
        <p:txBody>
          <a:bodyPr vert="horz" lIns="0" tIns="45720" rIns="0" bIns="45720" rtlCol="0" anchor="ctr"/>
          <a:lstStyle>
            <a:lvl1pPr algn="r">
              <a:defRPr sz="600" b="0" i="0" cap="none">
                <a:solidFill>
                  <a:srgbClr val="999999"/>
                </a:solidFill>
                <a:latin typeface="Arial" panose="020B0604020202020204" pitchFamily="34" charset="0"/>
                <a:cs typeface="Circular Std Book"/>
              </a:defRPr>
            </a:lvl1pPr>
          </a:lstStyle>
          <a:p>
            <a:pPr algn="ctr"/>
            <a:r>
              <a:rPr lang="en-US"/>
              <a:t>© 2016 Alaska Airlines - Confidential</a:t>
            </a:r>
          </a:p>
        </p:txBody>
      </p:sp>
      <p:sp>
        <p:nvSpPr>
          <p:cNvPr id="12" name="Text Placeholder 11"/>
          <p:cNvSpPr>
            <a:spLocks noGrp="1"/>
          </p:cNvSpPr>
          <p:nvPr>
            <p:ph type="body" idx="1"/>
          </p:nvPr>
        </p:nvSpPr>
        <p:spPr>
          <a:xfrm>
            <a:off x="457200" y="1200156"/>
            <a:ext cx="8229600" cy="3394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11054"/>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88" r:id="rId3"/>
    <p:sldLayoutId id="2147483668" r:id="rId4"/>
    <p:sldLayoutId id="2147483656" r:id="rId5"/>
    <p:sldLayoutId id="2147483685" r:id="rId6"/>
    <p:sldLayoutId id="2147483686" r:id="rId7"/>
    <p:sldLayoutId id="2147483652" r:id="rId8"/>
    <p:sldLayoutId id="2147483704" r:id="rId9"/>
    <p:sldLayoutId id="2147483800" r:id="rId10"/>
    <p:sldLayoutId id="2147483802" r:id="rId11"/>
    <p:sldLayoutId id="2147483803" r:id="rId12"/>
    <p:sldLayoutId id="2147483680" r:id="rId13"/>
    <p:sldLayoutId id="2147483690" r:id="rId14"/>
    <p:sldLayoutId id="2147483691" r:id="rId15"/>
    <p:sldLayoutId id="2147483699" r:id="rId16"/>
    <p:sldLayoutId id="2147483679" r:id="rId17"/>
    <p:sldLayoutId id="2147483689" r:id="rId18"/>
    <p:sldLayoutId id="2147483692" r:id="rId19"/>
    <p:sldLayoutId id="2147483693" r:id="rId20"/>
    <p:sldLayoutId id="2147483700" r:id="rId21"/>
    <p:sldLayoutId id="2147483675" r:id="rId22"/>
    <p:sldLayoutId id="2147483694" r:id="rId23"/>
    <p:sldLayoutId id="2147483695" r:id="rId24"/>
    <p:sldLayoutId id="2147483705" r:id="rId25"/>
    <p:sldLayoutId id="2147483706" r:id="rId26"/>
    <p:sldLayoutId id="2147483707" r:id="rId27"/>
    <p:sldLayoutId id="2147483701" r:id="rId28"/>
    <p:sldLayoutId id="2147483696" r:id="rId29"/>
    <p:sldLayoutId id="2147483697" r:id="rId30"/>
    <p:sldLayoutId id="2147483698" r:id="rId31"/>
    <p:sldLayoutId id="2147483708" r:id="rId32"/>
    <p:sldLayoutId id="2147483709" r:id="rId33"/>
    <p:sldLayoutId id="2147483710" r:id="rId34"/>
    <p:sldLayoutId id="2147483702" r:id="rId35"/>
    <p:sldLayoutId id="2147483659" r:id="rId36"/>
    <p:sldLayoutId id="2147483664" r:id="rId37"/>
    <p:sldLayoutId id="2147483846" r:id="rId38"/>
    <p:sldLayoutId id="2147483760" r:id="rId39"/>
    <p:sldLayoutId id="2147483762" r:id="rId40"/>
    <p:sldLayoutId id="2147483763" r:id="rId41"/>
    <p:sldLayoutId id="2147483764" r:id="rId42"/>
    <p:sldLayoutId id="2147483765" r:id="rId43"/>
    <p:sldLayoutId id="2147483766" r:id="rId44"/>
    <p:sldLayoutId id="2147483767" r:id="rId45"/>
    <p:sldLayoutId id="2147483768" r:id="rId46"/>
    <p:sldLayoutId id="2147483772" r:id="rId47"/>
    <p:sldLayoutId id="2147483773" r:id="rId48"/>
    <p:sldLayoutId id="2147483777" r:id="rId49"/>
    <p:sldLayoutId id="2147483784" r:id="rId50"/>
    <p:sldLayoutId id="2147483786" r:id="rId51"/>
    <p:sldLayoutId id="2147483791" r:id="rId52"/>
    <p:sldLayoutId id="2147483792" r:id="rId53"/>
    <p:sldLayoutId id="2147483793" r:id="rId54"/>
    <p:sldLayoutId id="2147483795" r:id="rId55"/>
    <p:sldLayoutId id="2147483798" r:id="rId56"/>
    <p:sldLayoutId id="2147483815" r:id="rId57"/>
    <p:sldLayoutId id="2147483888" r:id="rId58"/>
  </p:sldLayoutIdLst>
  <p:hf hdr="0" dt="0"/>
  <p:txStyles>
    <p:title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p:titleStyle>
    <p:bodyStyle>
      <a:lvl1pPr marL="0" indent="0" algn="l" defTabSz="408166" rtl="0" eaLnBrk="1" latinLnBrk="0" hangingPunct="1">
        <a:spcBef>
          <a:spcPct val="20000"/>
        </a:spcBef>
        <a:buClr>
          <a:schemeClr val="accent5">
            <a:lumMod val="75000"/>
            <a:lumOff val="25000"/>
          </a:schemeClr>
        </a:buClr>
        <a:buSzPct val="80000"/>
        <a:buFont typeface="Arial"/>
        <a:buNone/>
        <a:defRPr sz="2000" b="0" i="0" kern="1200" baseline="0">
          <a:solidFill>
            <a:schemeClr val="accent5">
              <a:lumMod val="75000"/>
              <a:lumOff val="25000"/>
            </a:schemeClr>
          </a:solidFill>
          <a:latin typeface="Arial" panose="020B0604020202020204" pitchFamily="34" charset="0"/>
          <a:ea typeface="+mn-ea"/>
          <a:cs typeface="Calibri"/>
        </a:defRPr>
      </a:lvl1pPr>
      <a:lvl2pPr marL="228594" indent="-182875" algn="l" defTabSz="408166" rtl="0" eaLnBrk="1" latinLnBrk="0" hangingPunct="1">
        <a:lnSpc>
          <a:spcPts val="2000"/>
        </a:lnSpc>
        <a:spcBef>
          <a:spcPts val="375"/>
        </a:spcBef>
        <a:buClr>
          <a:schemeClr val="accent5">
            <a:lumMod val="75000"/>
            <a:lumOff val="25000"/>
          </a:schemeClr>
        </a:buClr>
        <a:buSzPct val="100000"/>
        <a:buFont typeface="Arial"/>
        <a:buChar char="•"/>
        <a:defRPr sz="1800" b="0" i="0" kern="1200" baseline="0">
          <a:solidFill>
            <a:schemeClr val="accent5">
              <a:lumMod val="75000"/>
              <a:lumOff val="25000"/>
            </a:schemeClr>
          </a:solidFill>
          <a:latin typeface="Arial" panose="020B0604020202020204" pitchFamily="34" charset="0"/>
          <a:ea typeface="+mn-ea"/>
          <a:cs typeface="Segoe Pro Light"/>
        </a:defRPr>
      </a:lvl2pPr>
      <a:lvl3pPr marL="320032" indent="-182875" algn="l" defTabSz="408166" rtl="0" eaLnBrk="1" latinLnBrk="0" hangingPunct="1">
        <a:lnSpc>
          <a:spcPts val="2000"/>
        </a:lnSpc>
        <a:spcBef>
          <a:spcPts val="325"/>
        </a:spcBef>
        <a:buClr>
          <a:schemeClr val="accent5">
            <a:lumMod val="75000"/>
            <a:lumOff val="25000"/>
          </a:schemeClr>
        </a:buClr>
        <a:buSzPct val="100000"/>
        <a:buFont typeface="Arial"/>
        <a:buChar char="•"/>
        <a:defRPr sz="1800" b="0" i="0" kern="1200" baseline="0">
          <a:solidFill>
            <a:schemeClr val="accent5">
              <a:lumMod val="75000"/>
              <a:lumOff val="25000"/>
            </a:schemeClr>
          </a:solidFill>
          <a:latin typeface="Arial" panose="020B0604020202020204" pitchFamily="34" charset="0"/>
          <a:ea typeface="+mn-ea"/>
          <a:cs typeface="Segoe Pro Light"/>
        </a:defRPr>
      </a:lvl3pPr>
      <a:lvl4pPr marL="502907" indent="-182875" algn="l" defTabSz="408166" rtl="0" eaLnBrk="1" latinLnBrk="0" hangingPunct="1">
        <a:lnSpc>
          <a:spcPts val="1800"/>
        </a:lnSpc>
        <a:spcBef>
          <a:spcPts val="351"/>
        </a:spcBef>
        <a:buClr>
          <a:schemeClr val="accent5">
            <a:lumMod val="75000"/>
            <a:lumOff val="25000"/>
          </a:schemeClr>
        </a:buClr>
        <a:buSzPct val="80000"/>
        <a:buFont typeface="Courier New"/>
        <a:buChar char="o"/>
        <a:defRPr sz="1600" b="0" i="0" kern="1200" baseline="0">
          <a:solidFill>
            <a:schemeClr val="accent5">
              <a:lumMod val="75000"/>
              <a:lumOff val="25000"/>
            </a:schemeClr>
          </a:solidFill>
          <a:latin typeface="Arial" panose="020B0604020202020204" pitchFamily="34" charset="0"/>
          <a:ea typeface="+mn-ea"/>
          <a:cs typeface="Segoe Pro Light"/>
        </a:defRPr>
      </a:lvl4pPr>
      <a:lvl5pPr marL="502907" indent="-182875" algn="l" defTabSz="408166" rtl="0" eaLnBrk="1" latinLnBrk="0" hangingPunct="1">
        <a:lnSpc>
          <a:spcPts val="1800"/>
        </a:lnSpc>
        <a:spcBef>
          <a:spcPts val="500"/>
        </a:spcBef>
        <a:buClr>
          <a:schemeClr val="accent5">
            <a:lumMod val="75000"/>
            <a:lumOff val="25000"/>
          </a:schemeClr>
        </a:buClr>
        <a:buSzPct val="80000"/>
        <a:buFont typeface="Courier New"/>
        <a:buChar char="o"/>
        <a:defRPr sz="1600" b="0" i="1" kern="1200" normalizeH="0" baseline="0">
          <a:solidFill>
            <a:schemeClr val="accent5">
              <a:lumMod val="75000"/>
              <a:lumOff val="25000"/>
            </a:schemeClr>
          </a:solidFill>
          <a:latin typeface="Arial" panose="020B0604020202020204" pitchFamily="34" charset="0"/>
          <a:ea typeface="+mn-ea"/>
          <a:cs typeface="Segoe Pro Light"/>
        </a:defRPr>
      </a:lvl5pPr>
      <a:lvl6pPr marL="2244911" indent="-204083" algn="l" defTabSz="408166" rtl="0" eaLnBrk="1" latinLnBrk="0" hangingPunct="1">
        <a:spcBef>
          <a:spcPct val="20000"/>
        </a:spcBef>
        <a:buFont typeface="Arial"/>
        <a:buChar char="•"/>
        <a:defRPr sz="1800" kern="1200">
          <a:solidFill>
            <a:schemeClr val="tx1"/>
          </a:solidFill>
          <a:latin typeface="+mn-lt"/>
          <a:ea typeface="+mn-ea"/>
          <a:cs typeface="+mn-cs"/>
        </a:defRPr>
      </a:lvl6pPr>
      <a:lvl7pPr marL="2653075" indent="-204083" algn="l" defTabSz="408166" rtl="0" eaLnBrk="1" latinLnBrk="0" hangingPunct="1">
        <a:spcBef>
          <a:spcPct val="20000"/>
        </a:spcBef>
        <a:buFont typeface="Arial"/>
        <a:buChar char="•"/>
        <a:defRPr sz="1800" kern="1200">
          <a:solidFill>
            <a:schemeClr val="tx1"/>
          </a:solidFill>
          <a:latin typeface="+mn-lt"/>
          <a:ea typeface="+mn-ea"/>
          <a:cs typeface="+mn-cs"/>
        </a:defRPr>
      </a:lvl7pPr>
      <a:lvl8pPr marL="3061241" indent="-204083" algn="l" defTabSz="408166" rtl="0" eaLnBrk="1" latinLnBrk="0" hangingPunct="1">
        <a:spcBef>
          <a:spcPct val="20000"/>
        </a:spcBef>
        <a:buFont typeface="Arial"/>
        <a:buChar char="•"/>
        <a:defRPr sz="1800" kern="1200">
          <a:solidFill>
            <a:schemeClr val="tx1"/>
          </a:solidFill>
          <a:latin typeface="+mn-lt"/>
          <a:ea typeface="+mn-ea"/>
          <a:cs typeface="+mn-cs"/>
        </a:defRPr>
      </a:lvl8pPr>
      <a:lvl9pPr marL="3469407" indent="-204083" algn="l" defTabSz="40816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6" rtl="0" eaLnBrk="1" latinLnBrk="0" hangingPunct="1">
        <a:defRPr sz="1600" kern="1200">
          <a:solidFill>
            <a:schemeClr val="tx1"/>
          </a:solidFill>
          <a:latin typeface="+mn-lt"/>
          <a:ea typeface="+mn-ea"/>
          <a:cs typeface="+mn-cs"/>
        </a:defRPr>
      </a:lvl1pPr>
      <a:lvl2pPr marL="408166" algn="l" defTabSz="408166" rtl="0" eaLnBrk="1" latinLnBrk="0" hangingPunct="1">
        <a:defRPr sz="1600" kern="1200">
          <a:solidFill>
            <a:schemeClr val="tx1"/>
          </a:solidFill>
          <a:latin typeface="+mn-lt"/>
          <a:ea typeface="+mn-ea"/>
          <a:cs typeface="+mn-cs"/>
        </a:defRPr>
      </a:lvl2pPr>
      <a:lvl3pPr marL="816330" algn="l" defTabSz="408166" rtl="0" eaLnBrk="1" latinLnBrk="0" hangingPunct="1">
        <a:defRPr sz="1600" kern="1200">
          <a:solidFill>
            <a:schemeClr val="tx1"/>
          </a:solidFill>
          <a:latin typeface="+mn-lt"/>
          <a:ea typeface="+mn-ea"/>
          <a:cs typeface="+mn-cs"/>
        </a:defRPr>
      </a:lvl3pPr>
      <a:lvl4pPr marL="1224496" algn="l" defTabSz="408166" rtl="0" eaLnBrk="1" latinLnBrk="0" hangingPunct="1">
        <a:defRPr sz="1600" kern="1200">
          <a:solidFill>
            <a:schemeClr val="tx1"/>
          </a:solidFill>
          <a:latin typeface="+mn-lt"/>
          <a:ea typeface="+mn-ea"/>
          <a:cs typeface="+mn-cs"/>
        </a:defRPr>
      </a:lvl4pPr>
      <a:lvl5pPr marL="1632662" algn="l" defTabSz="408166" rtl="0" eaLnBrk="1" latinLnBrk="0" hangingPunct="1">
        <a:defRPr sz="1600" kern="1200">
          <a:solidFill>
            <a:schemeClr val="tx1"/>
          </a:solidFill>
          <a:latin typeface="+mn-lt"/>
          <a:ea typeface="+mn-ea"/>
          <a:cs typeface="+mn-cs"/>
        </a:defRPr>
      </a:lvl5pPr>
      <a:lvl6pPr marL="2040828" algn="l" defTabSz="408166" rtl="0" eaLnBrk="1" latinLnBrk="0" hangingPunct="1">
        <a:defRPr sz="1600" kern="1200">
          <a:solidFill>
            <a:schemeClr val="tx1"/>
          </a:solidFill>
          <a:latin typeface="+mn-lt"/>
          <a:ea typeface="+mn-ea"/>
          <a:cs typeface="+mn-cs"/>
        </a:defRPr>
      </a:lvl6pPr>
      <a:lvl7pPr marL="2448993" algn="l" defTabSz="408166" rtl="0" eaLnBrk="1" latinLnBrk="0" hangingPunct="1">
        <a:defRPr sz="1600" kern="1200">
          <a:solidFill>
            <a:schemeClr val="tx1"/>
          </a:solidFill>
          <a:latin typeface="+mn-lt"/>
          <a:ea typeface="+mn-ea"/>
          <a:cs typeface="+mn-cs"/>
        </a:defRPr>
      </a:lvl7pPr>
      <a:lvl8pPr marL="2857158" algn="l" defTabSz="408166" rtl="0" eaLnBrk="1" latinLnBrk="0" hangingPunct="1">
        <a:defRPr sz="1600" kern="1200">
          <a:solidFill>
            <a:schemeClr val="tx1"/>
          </a:solidFill>
          <a:latin typeface="+mn-lt"/>
          <a:ea typeface="+mn-ea"/>
          <a:cs typeface="+mn-cs"/>
        </a:defRPr>
      </a:lvl8pPr>
      <a:lvl9pPr marL="3265324" algn="l" defTabSz="40816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258915"/>
            <a:ext cx="7594776" cy="716545"/>
          </a:xfrm>
          <a:prstGeom prst="rect">
            <a:avLst/>
          </a:prstGeom>
        </p:spPr>
        <p:txBody>
          <a:bodyPr vert="horz" lIns="0" tIns="0" rIns="0" bIns="0" rtlCol="0" anchor="b" anchorCtr="0">
            <a:noAutofit/>
          </a:bodyPr>
          <a:lstStyle/>
          <a:p>
            <a:r>
              <a:rPr lang="en-US"/>
              <a:t>Click to edit Master title </a:t>
            </a:r>
            <a:r>
              <a:rPr lang="en-US" err="1"/>
              <a:t>styleClick</a:t>
            </a:r>
            <a:r>
              <a:rPr lang="en-US"/>
              <a:t> to edit Master title style</a:t>
            </a:r>
          </a:p>
        </p:txBody>
      </p:sp>
      <p:sp>
        <p:nvSpPr>
          <p:cNvPr id="6" name="Slide Number Placeholder 5"/>
          <p:cNvSpPr>
            <a:spLocks noGrp="1"/>
          </p:cNvSpPr>
          <p:nvPr>
            <p:ph type="sldNum" sz="quarter" idx="4"/>
          </p:nvPr>
        </p:nvSpPr>
        <p:spPr>
          <a:xfrm>
            <a:off x="8807451" y="4865858"/>
            <a:ext cx="207962" cy="122748"/>
          </a:xfrm>
          <a:prstGeom prst="rect">
            <a:avLst/>
          </a:prstGeom>
        </p:spPr>
        <p:txBody>
          <a:bodyPr vert="horz" lIns="0" tIns="40817" rIns="0" bIns="40817" rtlCol="0" anchor="ctr"/>
          <a:lstStyle>
            <a:lvl1pPr algn="r">
              <a:defRPr sz="600" b="1" i="0">
                <a:solidFill>
                  <a:srgbClr val="999999"/>
                </a:solidFill>
                <a:latin typeface="AS Circular Medium"/>
                <a:cs typeface="Calibri"/>
              </a:defRPr>
            </a:lvl1pPr>
          </a:lstStyle>
          <a:p>
            <a:fld id="{419C4E4A-24B1-A040-9638-6A18D713F4CA}" type="slidenum">
              <a:rPr lang="en-US" smtClean="0"/>
              <a:pPr/>
              <a:t>‹#›</a:t>
            </a:fld>
            <a:endParaRPr lang="en-US"/>
          </a:p>
        </p:txBody>
      </p:sp>
      <p:sp>
        <p:nvSpPr>
          <p:cNvPr id="4" name="Footer Placeholder 3"/>
          <p:cNvSpPr>
            <a:spLocks noGrp="1"/>
          </p:cNvSpPr>
          <p:nvPr>
            <p:ph type="ftr" sz="quarter" idx="3"/>
          </p:nvPr>
        </p:nvSpPr>
        <p:spPr>
          <a:xfrm>
            <a:off x="3355628" y="4844476"/>
            <a:ext cx="2455864" cy="174773"/>
          </a:xfrm>
          <a:prstGeom prst="rect">
            <a:avLst/>
          </a:prstGeom>
        </p:spPr>
        <p:txBody>
          <a:bodyPr vert="horz" lIns="0" tIns="45720" rIns="0" bIns="45720" rtlCol="0" anchor="ctr"/>
          <a:lstStyle>
            <a:lvl1pPr algn="r">
              <a:defRPr sz="600" b="0" i="0" cap="none">
                <a:solidFill>
                  <a:srgbClr val="999999"/>
                </a:solidFill>
                <a:latin typeface="AS Circular Book"/>
                <a:cs typeface="Circular Std Book"/>
              </a:defRPr>
            </a:lvl1pPr>
          </a:lstStyle>
          <a:p>
            <a:pPr algn="ctr"/>
            <a:r>
              <a:rPr lang="en-US"/>
              <a:t>© 2016 Alaska Airlines - Confidential</a:t>
            </a:r>
          </a:p>
        </p:txBody>
      </p:sp>
      <p:sp>
        <p:nvSpPr>
          <p:cNvPr id="12" name="Text Placeholder 11"/>
          <p:cNvSpPr>
            <a:spLocks noGrp="1"/>
          </p:cNvSpPr>
          <p:nvPr>
            <p:ph type="body" idx="1"/>
          </p:nvPr>
        </p:nvSpPr>
        <p:spPr>
          <a:xfrm>
            <a:off x="457200" y="1200150"/>
            <a:ext cx="8229600" cy="33940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98812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Lst>
  <p:hf hdr="0" dt="0"/>
  <p:txStyles>
    <p:titleStyle>
      <a:lvl1pPr algn="l" defTabSz="408176" rtl="0" eaLnBrk="1" latinLnBrk="0" hangingPunct="1">
        <a:lnSpc>
          <a:spcPts val="2800"/>
        </a:lnSpc>
        <a:spcBef>
          <a:spcPct val="0"/>
        </a:spcBef>
        <a:buNone/>
        <a:defRPr sz="2400" b="1" i="0" kern="1200">
          <a:solidFill>
            <a:schemeClr val="tx1"/>
          </a:solidFill>
          <a:latin typeface="AS Circular Medium"/>
          <a:ea typeface="+mj-ea"/>
          <a:cs typeface="Trebuchet MS"/>
        </a:defRPr>
      </a:lvl1pPr>
    </p:titleStyle>
    <p:bodyStyle>
      <a:lvl1pPr marL="0" indent="0" algn="l" defTabSz="408176" rtl="0" eaLnBrk="1" latinLnBrk="0" hangingPunct="1">
        <a:spcBef>
          <a:spcPct val="20000"/>
        </a:spcBef>
        <a:buClr>
          <a:schemeClr val="accent5">
            <a:lumMod val="75000"/>
            <a:lumOff val="25000"/>
          </a:schemeClr>
        </a:buClr>
        <a:buSzPct val="80000"/>
        <a:buFont typeface="Arial"/>
        <a:buNone/>
        <a:defRPr sz="2000" b="0" i="0" kern="1200" baseline="0">
          <a:solidFill>
            <a:schemeClr val="accent5">
              <a:lumMod val="75000"/>
              <a:lumOff val="25000"/>
            </a:schemeClr>
          </a:solidFill>
          <a:latin typeface="AS Circular Book"/>
          <a:ea typeface="+mn-ea"/>
          <a:cs typeface="Calibri"/>
        </a:defRPr>
      </a:lvl1pPr>
      <a:lvl2pPr marL="228600" indent="-182880" algn="l" defTabSz="408176" rtl="0" eaLnBrk="1" latinLnBrk="0" hangingPunct="1">
        <a:lnSpc>
          <a:spcPts val="2000"/>
        </a:lnSpc>
        <a:spcBef>
          <a:spcPts val="375"/>
        </a:spcBef>
        <a:buClr>
          <a:schemeClr val="accent5">
            <a:lumMod val="75000"/>
            <a:lumOff val="25000"/>
          </a:schemeClr>
        </a:buClr>
        <a:buSzPct val="100000"/>
        <a:buFont typeface="Arial"/>
        <a:buChar char="•"/>
        <a:defRPr sz="1800" b="0" i="0" kern="1200" baseline="0">
          <a:solidFill>
            <a:schemeClr val="accent5">
              <a:lumMod val="75000"/>
              <a:lumOff val="25000"/>
            </a:schemeClr>
          </a:solidFill>
          <a:latin typeface="AS Circular Book"/>
          <a:ea typeface="+mn-ea"/>
          <a:cs typeface="Segoe Pro Light"/>
        </a:defRPr>
      </a:lvl2pPr>
      <a:lvl3pPr marL="320040" indent="-182880" algn="l" defTabSz="408176" rtl="0" eaLnBrk="1" latinLnBrk="0" hangingPunct="1">
        <a:lnSpc>
          <a:spcPts val="2000"/>
        </a:lnSpc>
        <a:spcBef>
          <a:spcPts val="325"/>
        </a:spcBef>
        <a:buClr>
          <a:schemeClr val="accent5">
            <a:lumMod val="75000"/>
            <a:lumOff val="25000"/>
          </a:schemeClr>
        </a:buClr>
        <a:buSzPct val="100000"/>
        <a:buFont typeface="Arial"/>
        <a:buChar char="•"/>
        <a:defRPr sz="1800" b="0" i="0" kern="1200" baseline="0">
          <a:solidFill>
            <a:schemeClr val="accent5">
              <a:lumMod val="75000"/>
              <a:lumOff val="25000"/>
            </a:schemeClr>
          </a:solidFill>
          <a:latin typeface="AS Circular Book"/>
          <a:ea typeface="+mn-ea"/>
          <a:cs typeface="Segoe Pro Light"/>
        </a:defRPr>
      </a:lvl3pPr>
      <a:lvl4pPr marL="502920" indent="-182880" algn="l" defTabSz="408176" rtl="0" eaLnBrk="1" latinLnBrk="0" hangingPunct="1">
        <a:lnSpc>
          <a:spcPts val="1800"/>
        </a:lnSpc>
        <a:spcBef>
          <a:spcPts val="350"/>
        </a:spcBef>
        <a:buClr>
          <a:schemeClr val="accent5">
            <a:lumMod val="75000"/>
            <a:lumOff val="25000"/>
          </a:schemeClr>
        </a:buClr>
        <a:buSzPct val="80000"/>
        <a:buFont typeface="Courier New"/>
        <a:buChar char="o"/>
        <a:defRPr sz="1600" b="0" i="0" kern="1200" baseline="0">
          <a:solidFill>
            <a:schemeClr val="accent5">
              <a:lumMod val="75000"/>
              <a:lumOff val="25000"/>
            </a:schemeClr>
          </a:solidFill>
          <a:latin typeface="AS Circular Book"/>
          <a:ea typeface="+mn-ea"/>
          <a:cs typeface="Segoe Pro Light"/>
        </a:defRPr>
      </a:lvl4pPr>
      <a:lvl5pPr marL="502920" indent="-182880" algn="l" defTabSz="408176" rtl="0" eaLnBrk="1" latinLnBrk="0" hangingPunct="1">
        <a:lnSpc>
          <a:spcPts val="1800"/>
        </a:lnSpc>
        <a:spcBef>
          <a:spcPts val="500"/>
        </a:spcBef>
        <a:buClr>
          <a:schemeClr val="accent5">
            <a:lumMod val="75000"/>
            <a:lumOff val="25000"/>
          </a:schemeClr>
        </a:buClr>
        <a:buSzPct val="80000"/>
        <a:buFont typeface="Courier New"/>
        <a:buChar char="o"/>
        <a:defRPr sz="1600" b="0" i="1" kern="1200" normalizeH="0" baseline="0">
          <a:solidFill>
            <a:schemeClr val="accent5">
              <a:lumMod val="75000"/>
              <a:lumOff val="25000"/>
            </a:schemeClr>
          </a:solidFill>
          <a:latin typeface="AS Circular Book"/>
          <a:ea typeface="+mn-ea"/>
          <a:cs typeface="Segoe Pro Light"/>
        </a:defRPr>
      </a:lvl5pPr>
      <a:lvl6pPr marL="2244966" indent="-204088" algn="l" defTabSz="408176" rtl="0" eaLnBrk="1" latinLnBrk="0" hangingPunct="1">
        <a:spcBef>
          <a:spcPct val="20000"/>
        </a:spcBef>
        <a:buFont typeface="Arial"/>
        <a:buChar char="•"/>
        <a:defRPr sz="1800" kern="1200">
          <a:solidFill>
            <a:schemeClr val="tx1"/>
          </a:solidFill>
          <a:latin typeface="+mn-lt"/>
          <a:ea typeface="+mn-ea"/>
          <a:cs typeface="+mn-cs"/>
        </a:defRPr>
      </a:lvl6pPr>
      <a:lvl7pPr marL="2653141" indent="-204088" algn="l" defTabSz="408176" rtl="0" eaLnBrk="1" latinLnBrk="0" hangingPunct="1">
        <a:spcBef>
          <a:spcPct val="20000"/>
        </a:spcBef>
        <a:buFont typeface="Arial"/>
        <a:buChar char="•"/>
        <a:defRPr sz="1800" kern="1200">
          <a:solidFill>
            <a:schemeClr val="tx1"/>
          </a:solidFill>
          <a:latin typeface="+mn-lt"/>
          <a:ea typeface="+mn-ea"/>
          <a:cs typeface="+mn-cs"/>
        </a:defRPr>
      </a:lvl7pPr>
      <a:lvl8pPr marL="3061317" indent="-204088" algn="l" defTabSz="408176" rtl="0" eaLnBrk="1" latinLnBrk="0" hangingPunct="1">
        <a:spcBef>
          <a:spcPct val="20000"/>
        </a:spcBef>
        <a:buFont typeface="Arial"/>
        <a:buChar char="•"/>
        <a:defRPr sz="1800" kern="1200">
          <a:solidFill>
            <a:schemeClr val="tx1"/>
          </a:solidFill>
          <a:latin typeface="+mn-lt"/>
          <a:ea typeface="+mn-ea"/>
          <a:cs typeface="+mn-cs"/>
        </a:defRPr>
      </a:lvl8pPr>
      <a:lvl9pPr marL="3469493" indent="-204088" algn="l" defTabSz="408176"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76" rtl="0" eaLnBrk="1" latinLnBrk="0" hangingPunct="1">
        <a:defRPr sz="1600" kern="1200">
          <a:solidFill>
            <a:schemeClr val="tx1"/>
          </a:solidFill>
          <a:latin typeface="+mn-lt"/>
          <a:ea typeface="+mn-ea"/>
          <a:cs typeface="+mn-cs"/>
        </a:defRPr>
      </a:lvl1pPr>
      <a:lvl2pPr marL="408176" algn="l" defTabSz="408176" rtl="0" eaLnBrk="1" latinLnBrk="0" hangingPunct="1">
        <a:defRPr sz="1600" kern="1200">
          <a:solidFill>
            <a:schemeClr val="tx1"/>
          </a:solidFill>
          <a:latin typeface="+mn-lt"/>
          <a:ea typeface="+mn-ea"/>
          <a:cs typeface="+mn-cs"/>
        </a:defRPr>
      </a:lvl2pPr>
      <a:lvl3pPr marL="816351" algn="l" defTabSz="408176" rtl="0" eaLnBrk="1" latinLnBrk="0" hangingPunct="1">
        <a:defRPr sz="1600" kern="1200">
          <a:solidFill>
            <a:schemeClr val="tx1"/>
          </a:solidFill>
          <a:latin typeface="+mn-lt"/>
          <a:ea typeface="+mn-ea"/>
          <a:cs typeface="+mn-cs"/>
        </a:defRPr>
      </a:lvl3pPr>
      <a:lvl4pPr marL="1224527" algn="l" defTabSz="408176" rtl="0" eaLnBrk="1" latinLnBrk="0" hangingPunct="1">
        <a:defRPr sz="1600" kern="1200">
          <a:solidFill>
            <a:schemeClr val="tx1"/>
          </a:solidFill>
          <a:latin typeface="+mn-lt"/>
          <a:ea typeface="+mn-ea"/>
          <a:cs typeface="+mn-cs"/>
        </a:defRPr>
      </a:lvl4pPr>
      <a:lvl5pPr marL="1632703" algn="l" defTabSz="408176" rtl="0" eaLnBrk="1" latinLnBrk="0" hangingPunct="1">
        <a:defRPr sz="1600" kern="1200">
          <a:solidFill>
            <a:schemeClr val="tx1"/>
          </a:solidFill>
          <a:latin typeface="+mn-lt"/>
          <a:ea typeface="+mn-ea"/>
          <a:cs typeface="+mn-cs"/>
        </a:defRPr>
      </a:lvl5pPr>
      <a:lvl6pPr marL="2040878" algn="l" defTabSz="408176" rtl="0" eaLnBrk="1" latinLnBrk="0" hangingPunct="1">
        <a:defRPr sz="1600" kern="1200">
          <a:solidFill>
            <a:schemeClr val="tx1"/>
          </a:solidFill>
          <a:latin typeface="+mn-lt"/>
          <a:ea typeface="+mn-ea"/>
          <a:cs typeface="+mn-cs"/>
        </a:defRPr>
      </a:lvl6pPr>
      <a:lvl7pPr marL="2449054" algn="l" defTabSz="408176" rtl="0" eaLnBrk="1" latinLnBrk="0" hangingPunct="1">
        <a:defRPr sz="1600" kern="1200">
          <a:solidFill>
            <a:schemeClr val="tx1"/>
          </a:solidFill>
          <a:latin typeface="+mn-lt"/>
          <a:ea typeface="+mn-ea"/>
          <a:cs typeface="+mn-cs"/>
        </a:defRPr>
      </a:lvl7pPr>
      <a:lvl8pPr marL="2857229" algn="l" defTabSz="408176" rtl="0" eaLnBrk="1" latinLnBrk="0" hangingPunct="1">
        <a:defRPr sz="1600" kern="1200">
          <a:solidFill>
            <a:schemeClr val="tx1"/>
          </a:solidFill>
          <a:latin typeface="+mn-lt"/>
          <a:ea typeface="+mn-ea"/>
          <a:cs typeface="+mn-cs"/>
        </a:defRPr>
      </a:lvl8pPr>
      <a:lvl9pPr marL="3265405" algn="l" defTabSz="40817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85750" y="342900"/>
            <a:ext cx="8520600" cy="572700"/>
          </a:xfrm>
          <a:prstGeom prst="rect">
            <a:avLst/>
          </a:prstGeom>
          <a:noFill/>
          <a:ln>
            <a:noFill/>
          </a:ln>
        </p:spPr>
        <p:txBody>
          <a:bodyPr lIns="91425" tIns="91425" rIns="91425" bIns="91425" anchor="t" anchorCtr="0"/>
          <a:lstStyle>
            <a:lvl1pPr lvl="0">
              <a:spcBef>
                <a:spcPts val="0"/>
              </a:spcBef>
              <a:buClr>
                <a:srgbClr val="01426A"/>
              </a:buClr>
              <a:buSzPct val="100000"/>
              <a:buFont typeface="Century Gothic"/>
              <a:buNone/>
              <a:defRPr sz="2800" b="1">
                <a:solidFill>
                  <a:srgbClr val="01426A"/>
                </a:solidFill>
                <a:latin typeface="Century Gothic"/>
                <a:ea typeface="Century Gothic"/>
                <a:cs typeface="Century Gothic"/>
                <a:sym typeface="Century Gothic"/>
              </a:defRPr>
            </a:lvl1pPr>
            <a:lvl2pPr lvl="1">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endParaRPr/>
          </a:p>
        </p:txBody>
      </p:sp>
      <p:sp>
        <p:nvSpPr>
          <p:cNvPr id="7" name="Shape 7"/>
          <p:cNvSpPr txBox="1">
            <a:spLocks noGrp="1"/>
          </p:cNvSpPr>
          <p:nvPr>
            <p:ph type="body" idx="1"/>
          </p:nvPr>
        </p:nvSpPr>
        <p:spPr>
          <a:xfrm>
            <a:off x="285750" y="1200150"/>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rgbClr val="01426A"/>
              </a:buClr>
              <a:buSzPct val="100000"/>
              <a:buFont typeface="Century Gothic"/>
              <a:defRPr sz="1800">
                <a:solidFill>
                  <a:srgbClr val="01426A"/>
                </a:solidFill>
                <a:latin typeface="Century Gothic"/>
                <a:ea typeface="Century Gothic"/>
                <a:cs typeface="Century Gothic"/>
                <a:sym typeface="Century Gothic"/>
              </a:defRPr>
            </a:lvl1pPr>
            <a:lvl2pPr lvl="1">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2pPr>
            <a:lvl3pPr lvl="2">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3pPr>
            <a:lvl4pPr lvl="3">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4pPr>
            <a:lvl5pPr lvl="4">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5pPr>
            <a:lvl6pPr lvl="5">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6pPr>
            <a:lvl7pPr lvl="6">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7pPr>
            <a:lvl8pPr lvl="7">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8pPr>
            <a:lvl9pPr lvl="8">
              <a:lnSpc>
                <a:spcPct val="115000"/>
              </a:lnSpc>
              <a:spcBef>
                <a:spcPts val="0"/>
              </a:spcBef>
              <a:spcAft>
                <a:spcPts val="1600"/>
              </a:spcAft>
              <a:buClr>
                <a:srgbClr val="01426A"/>
              </a:buClr>
              <a:buFont typeface="Century Gothic"/>
              <a:defRPr>
                <a:solidFill>
                  <a:srgbClr val="01426A"/>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974864273"/>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88">
          <p15:clr>
            <a:srgbClr val="F26B43"/>
          </p15:clr>
        </p15:guide>
        <p15:guide id="4" orient="horz" pos="4032">
          <p15:clr>
            <a:srgbClr val="F26B43"/>
          </p15:clr>
        </p15:guide>
        <p15:guide id="5" pos="240">
          <p15:clr>
            <a:srgbClr val="F26B43"/>
          </p15:clr>
        </p15:guide>
        <p15:guide id="6" pos="7440">
          <p15:clr>
            <a:srgbClr val="F26B43"/>
          </p15:clr>
        </p15:guide>
        <p15:guide id="7" orient="horz" pos="1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65.png"/><Relationship Id="rId4" Type="http://schemas.openxmlformats.org/officeDocument/2006/relationships/chart" Target="../charts/chart1.xml"/><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8.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58.xm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7.xml"/><Relationship Id="rId1" Type="http://schemas.openxmlformats.org/officeDocument/2006/relationships/slideLayout" Target="../slideLayouts/slideLayout10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105.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105.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video" Target="https://www.youtube.com/embed/-g5P-lU27Qw?rel=0&amp;controls=0&amp;showinfo=0" TargetMode="External"/><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105.xml"/><Relationship Id="rId5" Type="http://schemas.openxmlformats.org/officeDocument/2006/relationships/image" Target="../media/image97.jpeg"/><Relationship Id="rId4" Type="http://schemas.openxmlformats.org/officeDocument/2006/relationships/image" Target="../media/image96.jpe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2.xml"/><Relationship Id="rId1" Type="http://schemas.openxmlformats.org/officeDocument/2006/relationships/slideLayout" Target="../slideLayouts/slideLayout105.xml"/><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0.png"/><Relationship Id="rId3" Type="http://schemas.openxmlformats.org/officeDocument/2006/relationships/image" Target="../media/image102.emf"/><Relationship Id="rId7" Type="http://schemas.openxmlformats.org/officeDocument/2006/relationships/image" Target="../media/image106.png"/><Relationship Id="rId12" Type="http://schemas.openxmlformats.org/officeDocument/2006/relationships/image" Target="../media/image109.jpe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44.emf"/><Relationship Id="rId1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3.jpg"/></Relationships>
</file>

<file path=ppt/slides/_rels/slide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6.xml"/><Relationship Id="rId1" Type="http://schemas.openxmlformats.org/officeDocument/2006/relationships/slideLayout" Target="../slideLayouts/slideLayout98.xml"/><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video" Target="https://www.youtube.com/embed/_SiIGkpIIOk?rel=0&amp;controls=0&amp;showinfo=0" TargetMode="Externa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3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4.emf"/><Relationship Id="rId4" Type="http://schemas.openxmlformats.org/officeDocument/2006/relationships/image" Target="../media/image55.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ader"/>
          <p:cNvSpPr/>
          <p:nvPr/>
        </p:nvSpPr>
        <p:spPr>
          <a:xfrm>
            <a:off x="0" y="-10274"/>
            <a:ext cx="9144000" cy="51435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 name="plane_virgi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44315" y="1852246"/>
            <a:ext cx="3361559" cy="2823795"/>
          </a:xfrm>
          <a:prstGeom prst="rect">
            <a:avLst/>
          </a:prstGeom>
        </p:spPr>
      </p:pic>
      <p:pic>
        <p:nvPicPr>
          <p:cNvPr id="3" name="plane_AK"/>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597000"/>
            <a:ext cx="9388926" cy="3570810"/>
          </a:xfrm>
          <a:prstGeom prst="rect">
            <a:avLst/>
          </a:prstGeom>
        </p:spPr>
      </p:pic>
      <p:sp>
        <p:nvSpPr>
          <p:cNvPr id="18" name="TextBox 17"/>
          <p:cNvSpPr txBox="1"/>
          <p:nvPr/>
        </p:nvSpPr>
        <p:spPr>
          <a:xfrm>
            <a:off x="689629" y="1943213"/>
            <a:ext cx="157199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chemeClr val="accent5"/>
                    </a:gs>
                    <a:gs pos="100000">
                      <a:schemeClr val="accent5"/>
                    </a:gs>
                  </a:gsLst>
                </a:gradFill>
                <a:effectLst/>
                <a:uLnTx/>
                <a:uFillTx/>
              </a:rPr>
              <a:t>More flights.</a:t>
            </a:r>
          </a:p>
        </p:txBody>
      </p:sp>
      <p:sp>
        <p:nvSpPr>
          <p:cNvPr id="19" name="Rectangle 18"/>
          <p:cNvSpPr/>
          <p:nvPr/>
        </p:nvSpPr>
        <p:spPr>
          <a:xfrm>
            <a:off x="689629" y="2300881"/>
            <a:ext cx="4479758"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chemeClr val="accent5"/>
                    </a:gs>
                    <a:gs pos="100000">
                      <a:schemeClr val="accent5"/>
                    </a:gs>
                  </a:gsLst>
                </a:gradFill>
                <a:effectLst/>
                <a:uLnTx/>
                <a:uFillTx/>
              </a:rPr>
              <a:t>More rewards.</a:t>
            </a:r>
          </a:p>
        </p:txBody>
      </p:sp>
      <p:sp>
        <p:nvSpPr>
          <p:cNvPr id="20" name="Rectangle 19"/>
          <p:cNvSpPr/>
          <p:nvPr/>
        </p:nvSpPr>
        <p:spPr>
          <a:xfrm>
            <a:off x="689629" y="2644901"/>
            <a:ext cx="2030832"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gradFill>
                  <a:gsLst>
                    <a:gs pos="0">
                      <a:schemeClr val="accent5"/>
                    </a:gs>
                    <a:gs pos="100000">
                      <a:schemeClr val="accent5"/>
                    </a:gs>
                  </a:gsLst>
                </a:gradFill>
                <a:effectLst/>
                <a:uLnTx/>
                <a:uFillTx/>
              </a:rPr>
              <a:t>More to love.</a:t>
            </a:r>
          </a:p>
        </p:txBody>
      </p:sp>
      <p:grpSp>
        <p:nvGrpSpPr>
          <p:cNvPr id="9" name="Group 8"/>
          <p:cNvGrpSpPr/>
          <p:nvPr/>
        </p:nvGrpSpPr>
        <p:grpSpPr>
          <a:xfrm>
            <a:off x="490921" y="647506"/>
            <a:ext cx="5416935" cy="1339126"/>
            <a:chOff x="3890893" y="1216292"/>
            <a:chExt cx="2019410" cy="499220"/>
          </a:xfrm>
        </p:grpSpPr>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0893" y="1364759"/>
              <a:ext cx="810745" cy="247507"/>
            </a:xfrm>
            <a:prstGeom prst="rect">
              <a:avLst/>
            </a:prstGeom>
          </p:spPr>
        </p:pic>
        <p:pic>
          <p:nvPicPr>
            <p:cNvPr id="11" name="Picture 10"/>
            <p:cNvPicPr>
              <a:picLocks noChangeAspect="1"/>
            </p:cNvPicPr>
            <p:nvPr/>
          </p:nvPicPr>
          <p:blipFill>
            <a:blip r:embed="rId6"/>
            <a:stretch>
              <a:fillRect/>
            </a:stretch>
          </p:blipFill>
          <p:spPr>
            <a:xfrm>
              <a:off x="4713059" y="1216292"/>
              <a:ext cx="1197244" cy="499220"/>
            </a:xfrm>
            <a:prstGeom prst="rect">
              <a:avLst/>
            </a:prstGeom>
          </p:spPr>
        </p:pic>
        <p:sp>
          <p:nvSpPr>
            <p:cNvPr id="12" name="Plus Sign 41"/>
            <p:cNvSpPr/>
            <p:nvPr/>
          </p:nvSpPr>
          <p:spPr>
            <a:xfrm>
              <a:off x="4714962" y="1443008"/>
              <a:ext cx="135462" cy="135462"/>
            </a:xfrm>
            <a:prstGeom prst="mathPlus">
              <a:avLst>
                <a:gd name="adj1" fmla="val 12112"/>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8072297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
                                        <p:tgtEl>
                                          <p:spTgt spid="3"/>
                                        </p:tgtEl>
                                      </p:cBhvr>
                                    </p:animEffect>
                                  </p:childTnLst>
                                </p:cTn>
                              </p:par>
                              <p:par>
                                <p:cTn id="11" presetID="42" presetClass="path" presetSubtype="0" decel="100000" fill="hold" nodeType="withEffect">
                                  <p:stCondLst>
                                    <p:cond delay="0"/>
                                  </p:stCondLst>
                                  <p:childTnLst>
                                    <p:animMotion origin="layout" path="M -1.94444E-6 2.22222E-6 L 0.03681 2.22222E-6 " pathEditMode="relative" rAng="0" ptsTypes="AA">
                                      <p:cBhvr>
                                        <p:cTn id="12" dur="500" spd="-100000" fill="hold"/>
                                        <p:tgtEl>
                                          <p:spTgt spid="3"/>
                                        </p:tgtEl>
                                        <p:attrNameLst>
                                          <p:attrName>ppt_x</p:attrName>
                                          <p:attrName>ppt_y</p:attrName>
                                        </p:attrNameLst>
                                      </p:cBhvr>
                                      <p:rCtr x="1840" y="0"/>
                                    </p:animMotion>
                                  </p:childTnLst>
                                </p:cTn>
                              </p:par>
                              <p:par>
                                <p:cTn id="13" presetID="10" presetClass="entr" presetSubtype="0" fill="hold" nodeType="withEffect">
                                  <p:stCondLst>
                                    <p:cond delay="1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50"/>
                                        <p:tgtEl>
                                          <p:spTgt spid="2"/>
                                        </p:tgtEl>
                                      </p:cBhvr>
                                    </p:animEffect>
                                  </p:childTnLst>
                                </p:cTn>
                              </p:par>
                              <p:par>
                                <p:cTn id="16" presetID="42" presetClass="path" presetSubtype="0" decel="100000" fill="hold" nodeType="withEffect">
                                  <p:stCondLst>
                                    <p:cond delay="150"/>
                                  </p:stCondLst>
                                  <p:childTnLst>
                                    <p:animMotion origin="layout" path="M 4.02349E-6 4.87971E-6 L 0.03676 4.87971E-6 " pathEditMode="relative" rAng="0" ptsTypes="AA">
                                      <p:cBhvr>
                                        <p:cTn id="17" dur="350" spd="-100000" fill="hold"/>
                                        <p:tgtEl>
                                          <p:spTgt spid="2"/>
                                        </p:tgtEl>
                                        <p:attrNameLst>
                                          <p:attrName>ppt_x</p:attrName>
                                          <p:attrName>ppt_y</p:attrName>
                                        </p:attrNameLst>
                                      </p:cBhvr>
                                      <p:rCtr x="1838" y="0"/>
                                    </p:animMotion>
                                  </p:childTnLst>
                                </p:cTn>
                              </p:par>
                            </p:childTnLst>
                          </p:cTn>
                        </p:par>
                        <p:par>
                          <p:cTn id="18" fill="hold">
                            <p:stCondLst>
                              <p:cond delay="500"/>
                            </p:stCondLst>
                            <p:childTnLst>
                              <p:par>
                                <p:cTn id="19" presetID="10" presetClass="entr" presetSubtype="0" fill="hold" grpId="0" nodeType="afterEffect">
                                  <p:stCondLst>
                                    <p:cond delay="25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42" presetClass="path" presetSubtype="0" decel="100000" fill="hold" grpId="1" nodeType="withEffect">
                                  <p:stCondLst>
                                    <p:cond delay="250"/>
                                  </p:stCondLst>
                                  <p:childTnLst>
                                    <p:animMotion origin="layout" path="M -2.5E-6 4.5679E-6 L -2.5E-6 0.04351 " pathEditMode="relative" rAng="0" ptsTypes="AA">
                                      <p:cBhvr>
                                        <p:cTn id="23" dur="500" spd="-100000" fill="hold"/>
                                        <p:tgtEl>
                                          <p:spTgt spid="18"/>
                                        </p:tgtEl>
                                        <p:attrNameLst>
                                          <p:attrName>ppt_x</p:attrName>
                                          <p:attrName>ppt_y</p:attrName>
                                        </p:attrNameLst>
                                      </p:cBhvr>
                                      <p:rCtr x="0" y="2160"/>
                                    </p:animMotion>
                                  </p:childTnLst>
                                </p:cTn>
                              </p:par>
                              <p:par>
                                <p:cTn id="24" presetID="10" presetClass="entr" presetSubtype="0" fill="hold" grpId="0" nodeType="withEffect">
                                  <p:stCondLst>
                                    <p:cond delay="4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42" presetClass="path" presetSubtype="0" decel="100000" fill="hold" grpId="1" nodeType="withEffect">
                                  <p:stCondLst>
                                    <p:cond delay="400"/>
                                  </p:stCondLst>
                                  <p:childTnLst>
                                    <p:animMotion origin="layout" path="M 2.22222E-6 1.48148E-6 L 2.22222E-6 0.04352 " pathEditMode="relative" rAng="0" ptsTypes="AA">
                                      <p:cBhvr>
                                        <p:cTn id="28" dur="500" spd="-100000" fill="hold"/>
                                        <p:tgtEl>
                                          <p:spTgt spid="19"/>
                                        </p:tgtEl>
                                        <p:attrNameLst>
                                          <p:attrName>ppt_x</p:attrName>
                                          <p:attrName>ppt_y</p:attrName>
                                        </p:attrNameLst>
                                      </p:cBhvr>
                                      <p:rCtr x="0" y="2160"/>
                                    </p:animMotion>
                                  </p:childTnLst>
                                </p:cTn>
                              </p:par>
                              <p:par>
                                <p:cTn id="29" presetID="10" presetClass="entr" presetSubtype="0" fill="hold" grpId="0" nodeType="withEffect">
                                  <p:stCondLst>
                                    <p:cond delay="5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42" presetClass="path" presetSubtype="0" decel="100000" fill="hold" grpId="1" nodeType="withEffect">
                                  <p:stCondLst>
                                    <p:cond delay="550"/>
                                  </p:stCondLst>
                                  <p:childTnLst>
                                    <p:animMotion origin="layout" path="M 2.77556E-17 4.81481E-6 L 2.77556E-17 0.04351 " pathEditMode="relative" rAng="0" ptsTypes="AA">
                                      <p:cBhvr>
                                        <p:cTn id="33" dur="500" spd="-100000" fill="hold"/>
                                        <p:tgtEl>
                                          <p:spTgt spid="20"/>
                                        </p:tgtEl>
                                        <p:attrNameLst>
                                          <p:attrName>ppt_x</p:attrName>
                                          <p:attrName>ppt_y</p:attrName>
                                        </p:attrNameLst>
                                      </p:cBhvr>
                                      <p:rCtr x="0" y="2160"/>
                                    </p:animMotion>
                                  </p:childTnLst>
                                </p:cTn>
                              </p:par>
                              <p:par>
                                <p:cTn id="34" presetID="10" presetClass="entr" presetSubtype="0" fill="hold" nodeType="withEffect">
                                  <p:stCondLst>
                                    <p:cond delay="5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18" grpId="1"/>
      <p:bldP spid="19" grpId="0"/>
      <p:bldP spid="19" grpId="1"/>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louds" hidden="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fader" hidden="1"/>
          <p:cNvSpPr/>
          <p:nvPr/>
        </p:nvSpPr>
        <p:spPr>
          <a:xfrm>
            <a:off x="0" y="0"/>
            <a:ext cx="9144000" cy="51435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Title 3"/>
          <p:cNvSpPr txBox="1">
            <a:spLocks/>
          </p:cNvSpPr>
          <p:nvPr/>
        </p:nvSpPr>
        <p:spPr>
          <a:xfrm>
            <a:off x="189045" y="1539694"/>
            <a:ext cx="3291175" cy="1528359"/>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lvl="0">
              <a:lnSpc>
                <a:spcPct val="90000"/>
              </a:lnSpc>
            </a:pPr>
            <a:r>
              <a:rPr lang="en-US" sz="3300" b="0" spc="40">
                <a:gradFill>
                  <a:gsLst>
                    <a:gs pos="0">
                      <a:schemeClr val="accent5"/>
                    </a:gs>
                    <a:gs pos="100000">
                      <a:schemeClr val="accent5"/>
                    </a:gs>
                  </a:gsLst>
                  <a:lin ang="16200000" scaled="0"/>
                </a:gradFill>
                <a:latin typeface="+mn-lt"/>
              </a:rPr>
              <a:t>Alaska keeps </a:t>
            </a:r>
            <a:br>
              <a:rPr lang="en-US" sz="3300" b="0" spc="40">
                <a:gradFill>
                  <a:gsLst>
                    <a:gs pos="0">
                      <a:schemeClr val="accent5"/>
                    </a:gs>
                    <a:gs pos="100000">
                      <a:schemeClr val="accent5"/>
                    </a:gs>
                  </a:gsLst>
                  <a:lin ang="16200000" scaled="0"/>
                </a:gradFill>
                <a:latin typeface="+mn-lt"/>
              </a:rPr>
            </a:br>
            <a:r>
              <a:rPr lang="en-US" sz="3300" spc="40">
                <a:gradFill>
                  <a:gsLst>
                    <a:gs pos="0">
                      <a:schemeClr val="tx2"/>
                    </a:gs>
                    <a:gs pos="100000">
                      <a:schemeClr val="tx2"/>
                    </a:gs>
                  </a:gsLst>
                  <a:lin ang="16200000" scaled="0"/>
                </a:gradFill>
                <a:latin typeface="+mn-lt"/>
              </a:rPr>
              <a:t>fares lower</a:t>
            </a:r>
            <a:r>
              <a:rPr lang="en-US" sz="3300" b="0" spc="40">
                <a:gradFill>
                  <a:gsLst>
                    <a:gs pos="0">
                      <a:schemeClr val="accent5"/>
                    </a:gs>
                    <a:gs pos="100000">
                      <a:schemeClr val="accent5"/>
                    </a:gs>
                  </a:gsLst>
                  <a:lin ang="16200000" scaled="0"/>
                </a:gradFill>
                <a:latin typeface="+mn-lt"/>
              </a:rPr>
              <a:t> to the West Coast</a:t>
            </a:r>
          </a:p>
        </p:txBody>
      </p:sp>
      <p:sp>
        <p:nvSpPr>
          <p:cNvPr id="37" name="Rectangle 36"/>
          <p:cNvSpPr/>
          <p:nvPr/>
        </p:nvSpPr>
        <p:spPr>
          <a:xfrm>
            <a:off x="314878" y="4818366"/>
            <a:ext cx="3462073" cy="152566"/>
          </a:xfrm>
          <a:prstGeom prst="rect">
            <a:avLst/>
          </a:prstGeom>
          <a:noFill/>
        </p:spPr>
        <p:txBody>
          <a:bodyPr wrap="square" lIns="0" tIns="0" rIns="0" bIns="0" anchor="b" anchorCtr="0">
            <a:noAutofit/>
          </a:bodyPr>
          <a:lstStyle/>
          <a:p>
            <a:pPr lvl="0" defTabSz="914400">
              <a:lnSpc>
                <a:spcPct val="90000"/>
              </a:lnSpc>
              <a:defRPr/>
            </a:pPr>
            <a:r>
              <a:rPr lang="en-US" sz="800" kern="0">
                <a:solidFill>
                  <a:srgbClr val="C8C9C7"/>
                </a:solidFill>
                <a:cs typeface="Calibri"/>
              </a:rPr>
              <a:t>Source: US DOT YE Q1 ‘17 </a:t>
            </a:r>
            <a:r>
              <a:rPr lang="en-US" sz="800" kern="0" err="1">
                <a:solidFill>
                  <a:srgbClr val="C8C9C7"/>
                </a:solidFill>
                <a:cs typeface="Calibri"/>
              </a:rPr>
              <a:t>Hawai</a:t>
            </a:r>
            <a:r>
              <a:rPr lang="en-US" sz="800" kern="0" err="1">
                <a:solidFill>
                  <a:srgbClr val="C8C9C7"/>
                </a:solidFill>
                <a:latin typeface="Arial" panose="020B0604020202020204" pitchFamily="34" charset="0"/>
                <a:cs typeface="Arial" panose="020B0604020202020204" pitchFamily="34" charset="0"/>
              </a:rPr>
              <a:t>ʻ</a:t>
            </a:r>
            <a:r>
              <a:rPr lang="en-US" sz="800" kern="0" err="1">
                <a:solidFill>
                  <a:srgbClr val="C8C9C7"/>
                </a:solidFill>
                <a:cs typeface="Arial" panose="020B0604020202020204" pitchFamily="34" charset="0"/>
              </a:rPr>
              <a:t>i</a:t>
            </a:r>
            <a:r>
              <a:rPr lang="en-US" sz="800" kern="0">
                <a:solidFill>
                  <a:srgbClr val="C8C9C7"/>
                </a:solidFill>
                <a:cs typeface="Calibri"/>
              </a:rPr>
              <a:t> Origin and CA/OR/WA Destination</a:t>
            </a:r>
          </a:p>
        </p:txBody>
      </p:sp>
      <p:sp>
        <p:nvSpPr>
          <p:cNvPr id="142" name="Rectangle 141"/>
          <p:cNvSpPr/>
          <p:nvPr/>
        </p:nvSpPr>
        <p:spPr>
          <a:xfrm>
            <a:off x="314879" y="3068053"/>
            <a:ext cx="3587980" cy="566309"/>
          </a:xfrm>
          <a:prstGeom prst="rect">
            <a:avLst/>
          </a:prstGeom>
        </p:spPr>
        <p:txBody>
          <a:bodyPr wrap="square">
            <a:spAutoFit/>
          </a:bodyPr>
          <a:lstStyle/>
          <a:p>
            <a:pPr lvl="0" defTabSz="914400">
              <a:spcBef>
                <a:spcPct val="20000"/>
              </a:spcBef>
              <a:buClr>
                <a:schemeClr val="accent5">
                  <a:lumMod val="75000"/>
                  <a:lumOff val="25000"/>
                </a:schemeClr>
              </a:buClr>
              <a:buSzPct val="80000"/>
            </a:pPr>
            <a:r>
              <a:rPr lang="en-US" sz="1400" kern="0" spc="40">
                <a:gradFill>
                  <a:gsLst>
                    <a:gs pos="0">
                      <a:schemeClr val="accent6">
                        <a:lumMod val="50000"/>
                      </a:schemeClr>
                    </a:gs>
                    <a:gs pos="100000">
                      <a:schemeClr val="accent6">
                        <a:lumMod val="50000"/>
                      </a:schemeClr>
                    </a:gs>
                  </a:gsLst>
                  <a:lin ang="16200000" scaled="0"/>
                </a:gradFill>
                <a:cs typeface="Calibri"/>
              </a:rPr>
              <a:t>Average fare ($)</a:t>
            </a:r>
          </a:p>
          <a:p>
            <a:pPr lvl="0" defTabSz="914400">
              <a:spcBef>
                <a:spcPct val="20000"/>
              </a:spcBef>
              <a:buClr>
                <a:schemeClr val="accent5">
                  <a:lumMod val="75000"/>
                  <a:lumOff val="25000"/>
                </a:schemeClr>
              </a:buClr>
              <a:buSzPct val="80000"/>
            </a:pPr>
            <a:r>
              <a:rPr lang="en-US" sz="1400" kern="0" spc="40">
                <a:gradFill>
                  <a:gsLst>
                    <a:gs pos="0">
                      <a:schemeClr val="accent6">
                        <a:lumMod val="50000"/>
                      </a:schemeClr>
                    </a:gs>
                    <a:gs pos="100000">
                      <a:schemeClr val="accent6">
                        <a:lumMod val="50000"/>
                      </a:schemeClr>
                    </a:gs>
                  </a:gsLst>
                  <a:lin ang="16200000" scaled="0"/>
                </a:gradFill>
                <a:cs typeface="Calibri"/>
              </a:rPr>
              <a:t>Stage-length adjusted</a:t>
            </a:r>
          </a:p>
        </p:txBody>
      </p:sp>
      <p:grpSp>
        <p:nvGrpSpPr>
          <p:cNvPr id="149" name="Group 655"/>
          <p:cNvGrpSpPr>
            <a:grpSpLocks noChangeAspect="1"/>
          </p:cNvGrpSpPr>
          <p:nvPr/>
        </p:nvGrpSpPr>
        <p:grpSpPr bwMode="auto">
          <a:xfrm>
            <a:off x="2506753" y="478699"/>
            <a:ext cx="6315467" cy="4450139"/>
            <a:chOff x="191" y="2974"/>
            <a:chExt cx="711" cy="501"/>
          </a:xfrm>
          <a:solidFill>
            <a:srgbClr val="000000">
              <a:lumMod val="40000"/>
              <a:lumOff val="60000"/>
            </a:srgbClr>
          </a:solidFill>
          <a:effectLst>
            <a:outerShdw blurRad="50800" dist="38100" dir="2700000" algn="tl" rotWithShape="0">
              <a:prstClr val="black">
                <a:alpha val="40000"/>
              </a:prstClr>
            </a:outerShdw>
          </a:effectLst>
        </p:grpSpPr>
        <p:sp>
          <p:nvSpPr>
            <p:cNvPr id="152" name="Freeform 656"/>
            <p:cNvSpPr>
              <a:spLocks/>
            </p:cNvSpPr>
            <p:nvPr/>
          </p:nvSpPr>
          <p:spPr bwMode="auto">
            <a:xfrm>
              <a:off x="732" y="3271"/>
              <a:ext cx="170" cy="204"/>
            </a:xfrm>
            <a:custGeom>
              <a:avLst/>
              <a:gdLst>
                <a:gd name="T0" fmla="*/ 61 w 340"/>
                <a:gd name="T1" fmla="*/ 0 h 408"/>
                <a:gd name="T2" fmla="*/ 43 w 340"/>
                <a:gd name="T3" fmla="*/ 9 h 408"/>
                <a:gd name="T4" fmla="*/ 44 w 340"/>
                <a:gd name="T5" fmla="*/ 49 h 408"/>
                <a:gd name="T6" fmla="*/ 54 w 340"/>
                <a:gd name="T7" fmla="*/ 65 h 408"/>
                <a:gd name="T8" fmla="*/ 38 w 340"/>
                <a:gd name="T9" fmla="*/ 100 h 408"/>
                <a:gd name="T10" fmla="*/ 23 w 340"/>
                <a:gd name="T11" fmla="*/ 114 h 408"/>
                <a:gd name="T12" fmla="*/ 11 w 340"/>
                <a:gd name="T13" fmla="*/ 122 h 408"/>
                <a:gd name="T14" fmla="*/ 2 w 340"/>
                <a:gd name="T15" fmla="*/ 131 h 408"/>
                <a:gd name="T16" fmla="*/ 1 w 340"/>
                <a:gd name="T17" fmla="*/ 161 h 408"/>
                <a:gd name="T18" fmla="*/ 11 w 340"/>
                <a:gd name="T19" fmla="*/ 208 h 408"/>
                <a:gd name="T20" fmla="*/ 9 w 340"/>
                <a:gd name="T21" fmla="*/ 255 h 408"/>
                <a:gd name="T22" fmla="*/ 9 w 340"/>
                <a:gd name="T23" fmla="*/ 298 h 408"/>
                <a:gd name="T24" fmla="*/ 14 w 340"/>
                <a:gd name="T25" fmla="*/ 323 h 408"/>
                <a:gd name="T26" fmla="*/ 24 w 340"/>
                <a:gd name="T27" fmla="*/ 338 h 408"/>
                <a:gd name="T28" fmla="*/ 38 w 340"/>
                <a:gd name="T29" fmla="*/ 353 h 408"/>
                <a:gd name="T30" fmla="*/ 54 w 340"/>
                <a:gd name="T31" fmla="*/ 366 h 408"/>
                <a:gd name="T32" fmla="*/ 67 w 340"/>
                <a:gd name="T33" fmla="*/ 377 h 408"/>
                <a:gd name="T34" fmla="*/ 78 w 340"/>
                <a:gd name="T35" fmla="*/ 391 h 408"/>
                <a:gd name="T36" fmla="*/ 88 w 340"/>
                <a:gd name="T37" fmla="*/ 403 h 408"/>
                <a:gd name="T38" fmla="*/ 96 w 340"/>
                <a:gd name="T39" fmla="*/ 408 h 408"/>
                <a:gd name="T40" fmla="*/ 105 w 340"/>
                <a:gd name="T41" fmla="*/ 404 h 408"/>
                <a:gd name="T42" fmla="*/ 115 w 340"/>
                <a:gd name="T43" fmla="*/ 393 h 408"/>
                <a:gd name="T44" fmla="*/ 128 w 340"/>
                <a:gd name="T45" fmla="*/ 380 h 408"/>
                <a:gd name="T46" fmla="*/ 141 w 340"/>
                <a:gd name="T47" fmla="*/ 365 h 408"/>
                <a:gd name="T48" fmla="*/ 152 w 340"/>
                <a:gd name="T49" fmla="*/ 348 h 408"/>
                <a:gd name="T50" fmla="*/ 171 w 340"/>
                <a:gd name="T51" fmla="*/ 331 h 408"/>
                <a:gd name="T52" fmla="*/ 193 w 340"/>
                <a:gd name="T53" fmla="*/ 315 h 408"/>
                <a:gd name="T54" fmla="*/ 214 w 340"/>
                <a:gd name="T55" fmla="*/ 302 h 408"/>
                <a:gd name="T56" fmla="*/ 235 w 340"/>
                <a:gd name="T57" fmla="*/ 294 h 408"/>
                <a:gd name="T58" fmla="*/ 269 w 340"/>
                <a:gd name="T59" fmla="*/ 279 h 408"/>
                <a:gd name="T60" fmla="*/ 304 w 340"/>
                <a:gd name="T61" fmla="*/ 259 h 408"/>
                <a:gd name="T62" fmla="*/ 331 w 340"/>
                <a:gd name="T63" fmla="*/ 238 h 408"/>
                <a:gd name="T64" fmla="*/ 340 w 340"/>
                <a:gd name="T65" fmla="*/ 222 h 408"/>
                <a:gd name="T66" fmla="*/ 333 w 340"/>
                <a:gd name="T67" fmla="*/ 213 h 408"/>
                <a:gd name="T68" fmla="*/ 319 w 340"/>
                <a:gd name="T69" fmla="*/ 207 h 408"/>
                <a:gd name="T70" fmla="*/ 302 w 340"/>
                <a:gd name="T71" fmla="*/ 198 h 408"/>
                <a:gd name="T72" fmla="*/ 282 w 340"/>
                <a:gd name="T73" fmla="*/ 171 h 408"/>
                <a:gd name="T74" fmla="*/ 265 w 340"/>
                <a:gd name="T75" fmla="*/ 143 h 408"/>
                <a:gd name="T76" fmla="*/ 249 w 340"/>
                <a:gd name="T77" fmla="*/ 139 h 408"/>
                <a:gd name="T78" fmla="*/ 243 w 340"/>
                <a:gd name="T79" fmla="*/ 125 h 408"/>
                <a:gd name="T80" fmla="*/ 232 w 340"/>
                <a:gd name="T81" fmla="*/ 97 h 408"/>
                <a:gd name="T82" fmla="*/ 218 w 340"/>
                <a:gd name="T83" fmla="*/ 80 h 408"/>
                <a:gd name="T84" fmla="*/ 194 w 340"/>
                <a:gd name="T85" fmla="*/ 59 h 408"/>
                <a:gd name="T86" fmla="*/ 167 w 340"/>
                <a:gd name="T87" fmla="*/ 40 h 408"/>
                <a:gd name="T88" fmla="*/ 146 w 340"/>
                <a:gd name="T89" fmla="*/ 26 h 408"/>
                <a:gd name="T90" fmla="*/ 131 w 340"/>
                <a:gd name="T91" fmla="*/ 24 h 408"/>
                <a:gd name="T92" fmla="*/ 118 w 340"/>
                <a:gd name="T93" fmla="*/ 27 h 408"/>
                <a:gd name="T94" fmla="*/ 97 w 340"/>
                <a:gd name="T95" fmla="*/ 24 h 408"/>
                <a:gd name="T96" fmla="*/ 65 w 340"/>
                <a:gd name="T97" fmla="*/ 1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0" h="408">
                  <a:moveTo>
                    <a:pt x="65" y="1"/>
                  </a:moveTo>
                  <a:lnTo>
                    <a:pt x="61" y="0"/>
                  </a:lnTo>
                  <a:lnTo>
                    <a:pt x="52" y="1"/>
                  </a:lnTo>
                  <a:lnTo>
                    <a:pt x="43" y="9"/>
                  </a:lnTo>
                  <a:lnTo>
                    <a:pt x="39" y="30"/>
                  </a:lnTo>
                  <a:lnTo>
                    <a:pt x="44" y="49"/>
                  </a:lnTo>
                  <a:lnTo>
                    <a:pt x="51" y="56"/>
                  </a:lnTo>
                  <a:lnTo>
                    <a:pt x="54" y="65"/>
                  </a:lnTo>
                  <a:lnTo>
                    <a:pt x="46" y="86"/>
                  </a:lnTo>
                  <a:lnTo>
                    <a:pt x="38" y="100"/>
                  </a:lnTo>
                  <a:lnTo>
                    <a:pt x="31" y="108"/>
                  </a:lnTo>
                  <a:lnTo>
                    <a:pt x="23" y="114"/>
                  </a:lnTo>
                  <a:lnTo>
                    <a:pt x="16" y="118"/>
                  </a:lnTo>
                  <a:lnTo>
                    <a:pt x="11" y="122"/>
                  </a:lnTo>
                  <a:lnTo>
                    <a:pt x="6" y="125"/>
                  </a:lnTo>
                  <a:lnTo>
                    <a:pt x="2" y="131"/>
                  </a:lnTo>
                  <a:lnTo>
                    <a:pt x="0" y="139"/>
                  </a:lnTo>
                  <a:lnTo>
                    <a:pt x="1" y="161"/>
                  </a:lnTo>
                  <a:lnTo>
                    <a:pt x="6" y="184"/>
                  </a:lnTo>
                  <a:lnTo>
                    <a:pt x="11" y="208"/>
                  </a:lnTo>
                  <a:lnTo>
                    <a:pt x="12" y="232"/>
                  </a:lnTo>
                  <a:lnTo>
                    <a:pt x="9" y="255"/>
                  </a:lnTo>
                  <a:lnTo>
                    <a:pt x="9" y="278"/>
                  </a:lnTo>
                  <a:lnTo>
                    <a:pt x="9" y="298"/>
                  </a:lnTo>
                  <a:lnTo>
                    <a:pt x="12" y="315"/>
                  </a:lnTo>
                  <a:lnTo>
                    <a:pt x="14" y="323"/>
                  </a:lnTo>
                  <a:lnTo>
                    <a:pt x="19" y="330"/>
                  </a:lnTo>
                  <a:lnTo>
                    <a:pt x="24" y="338"/>
                  </a:lnTo>
                  <a:lnTo>
                    <a:pt x="31" y="345"/>
                  </a:lnTo>
                  <a:lnTo>
                    <a:pt x="38" y="353"/>
                  </a:lnTo>
                  <a:lnTo>
                    <a:pt x="46" y="359"/>
                  </a:lnTo>
                  <a:lnTo>
                    <a:pt x="54" y="366"/>
                  </a:lnTo>
                  <a:lnTo>
                    <a:pt x="61" y="371"/>
                  </a:lnTo>
                  <a:lnTo>
                    <a:pt x="67" y="377"/>
                  </a:lnTo>
                  <a:lnTo>
                    <a:pt x="73" y="384"/>
                  </a:lnTo>
                  <a:lnTo>
                    <a:pt x="78" y="391"/>
                  </a:lnTo>
                  <a:lnTo>
                    <a:pt x="83" y="397"/>
                  </a:lnTo>
                  <a:lnTo>
                    <a:pt x="88" y="403"/>
                  </a:lnTo>
                  <a:lnTo>
                    <a:pt x="92" y="406"/>
                  </a:lnTo>
                  <a:lnTo>
                    <a:pt x="96" y="408"/>
                  </a:lnTo>
                  <a:lnTo>
                    <a:pt x="100" y="407"/>
                  </a:lnTo>
                  <a:lnTo>
                    <a:pt x="105" y="404"/>
                  </a:lnTo>
                  <a:lnTo>
                    <a:pt x="110" y="399"/>
                  </a:lnTo>
                  <a:lnTo>
                    <a:pt x="115" y="393"/>
                  </a:lnTo>
                  <a:lnTo>
                    <a:pt x="122" y="386"/>
                  </a:lnTo>
                  <a:lnTo>
                    <a:pt x="128" y="380"/>
                  </a:lnTo>
                  <a:lnTo>
                    <a:pt x="135" y="373"/>
                  </a:lnTo>
                  <a:lnTo>
                    <a:pt x="141" y="365"/>
                  </a:lnTo>
                  <a:lnTo>
                    <a:pt x="146" y="356"/>
                  </a:lnTo>
                  <a:lnTo>
                    <a:pt x="152" y="348"/>
                  </a:lnTo>
                  <a:lnTo>
                    <a:pt x="161" y="339"/>
                  </a:lnTo>
                  <a:lnTo>
                    <a:pt x="171" y="331"/>
                  </a:lnTo>
                  <a:lnTo>
                    <a:pt x="181" y="322"/>
                  </a:lnTo>
                  <a:lnTo>
                    <a:pt x="193" y="315"/>
                  </a:lnTo>
                  <a:lnTo>
                    <a:pt x="203" y="308"/>
                  </a:lnTo>
                  <a:lnTo>
                    <a:pt x="214" y="302"/>
                  </a:lnTo>
                  <a:lnTo>
                    <a:pt x="224" y="299"/>
                  </a:lnTo>
                  <a:lnTo>
                    <a:pt x="235" y="294"/>
                  </a:lnTo>
                  <a:lnTo>
                    <a:pt x="250" y="287"/>
                  </a:lnTo>
                  <a:lnTo>
                    <a:pt x="269" y="279"/>
                  </a:lnTo>
                  <a:lnTo>
                    <a:pt x="286" y="269"/>
                  </a:lnTo>
                  <a:lnTo>
                    <a:pt x="304" y="259"/>
                  </a:lnTo>
                  <a:lnTo>
                    <a:pt x="319" y="247"/>
                  </a:lnTo>
                  <a:lnTo>
                    <a:pt x="331" y="238"/>
                  </a:lnTo>
                  <a:lnTo>
                    <a:pt x="338" y="229"/>
                  </a:lnTo>
                  <a:lnTo>
                    <a:pt x="340" y="222"/>
                  </a:lnTo>
                  <a:lnTo>
                    <a:pt x="338" y="217"/>
                  </a:lnTo>
                  <a:lnTo>
                    <a:pt x="333" y="213"/>
                  </a:lnTo>
                  <a:lnTo>
                    <a:pt x="327" y="210"/>
                  </a:lnTo>
                  <a:lnTo>
                    <a:pt x="319" y="207"/>
                  </a:lnTo>
                  <a:lnTo>
                    <a:pt x="310" y="202"/>
                  </a:lnTo>
                  <a:lnTo>
                    <a:pt x="302" y="198"/>
                  </a:lnTo>
                  <a:lnTo>
                    <a:pt x="295" y="190"/>
                  </a:lnTo>
                  <a:lnTo>
                    <a:pt x="282" y="171"/>
                  </a:lnTo>
                  <a:lnTo>
                    <a:pt x="272" y="155"/>
                  </a:lnTo>
                  <a:lnTo>
                    <a:pt x="265" y="143"/>
                  </a:lnTo>
                  <a:lnTo>
                    <a:pt x="263" y="139"/>
                  </a:lnTo>
                  <a:lnTo>
                    <a:pt x="249" y="139"/>
                  </a:lnTo>
                  <a:lnTo>
                    <a:pt x="248" y="134"/>
                  </a:lnTo>
                  <a:lnTo>
                    <a:pt x="243" y="125"/>
                  </a:lnTo>
                  <a:lnTo>
                    <a:pt x="237" y="111"/>
                  </a:lnTo>
                  <a:lnTo>
                    <a:pt x="232" y="97"/>
                  </a:lnTo>
                  <a:lnTo>
                    <a:pt x="227" y="89"/>
                  </a:lnTo>
                  <a:lnTo>
                    <a:pt x="218" y="80"/>
                  </a:lnTo>
                  <a:lnTo>
                    <a:pt x="206" y="71"/>
                  </a:lnTo>
                  <a:lnTo>
                    <a:pt x="194" y="59"/>
                  </a:lnTo>
                  <a:lnTo>
                    <a:pt x="180" y="50"/>
                  </a:lnTo>
                  <a:lnTo>
                    <a:pt x="167" y="40"/>
                  </a:lnTo>
                  <a:lnTo>
                    <a:pt x="156" y="32"/>
                  </a:lnTo>
                  <a:lnTo>
                    <a:pt x="146" y="26"/>
                  </a:lnTo>
                  <a:lnTo>
                    <a:pt x="138" y="23"/>
                  </a:lnTo>
                  <a:lnTo>
                    <a:pt x="131" y="24"/>
                  </a:lnTo>
                  <a:lnTo>
                    <a:pt x="125" y="25"/>
                  </a:lnTo>
                  <a:lnTo>
                    <a:pt x="118" y="27"/>
                  </a:lnTo>
                  <a:lnTo>
                    <a:pt x="108" y="27"/>
                  </a:lnTo>
                  <a:lnTo>
                    <a:pt x="97" y="24"/>
                  </a:lnTo>
                  <a:lnTo>
                    <a:pt x="82" y="16"/>
                  </a:lnTo>
                  <a:lnTo>
                    <a:pt x="65" y="1"/>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3" name="Freeform 657"/>
            <p:cNvSpPr>
              <a:spLocks/>
            </p:cNvSpPr>
            <p:nvPr/>
          </p:nvSpPr>
          <p:spPr bwMode="auto">
            <a:xfrm>
              <a:off x="545" y="3133"/>
              <a:ext cx="106" cy="34"/>
            </a:xfrm>
            <a:custGeom>
              <a:avLst/>
              <a:gdLst>
                <a:gd name="T0" fmla="*/ 190 w 212"/>
                <a:gd name="T1" fmla="*/ 0 h 67"/>
                <a:gd name="T2" fmla="*/ 188 w 212"/>
                <a:gd name="T3" fmla="*/ 0 h 67"/>
                <a:gd name="T4" fmla="*/ 181 w 212"/>
                <a:gd name="T5" fmla="*/ 2 h 67"/>
                <a:gd name="T6" fmla="*/ 172 w 212"/>
                <a:gd name="T7" fmla="*/ 4 h 67"/>
                <a:gd name="T8" fmla="*/ 161 w 212"/>
                <a:gd name="T9" fmla="*/ 5 h 67"/>
                <a:gd name="T10" fmla="*/ 149 w 212"/>
                <a:gd name="T11" fmla="*/ 6 h 67"/>
                <a:gd name="T12" fmla="*/ 137 w 212"/>
                <a:gd name="T13" fmla="*/ 7 h 67"/>
                <a:gd name="T14" fmla="*/ 127 w 212"/>
                <a:gd name="T15" fmla="*/ 8 h 67"/>
                <a:gd name="T16" fmla="*/ 119 w 212"/>
                <a:gd name="T17" fmla="*/ 7 h 67"/>
                <a:gd name="T18" fmla="*/ 111 w 212"/>
                <a:gd name="T19" fmla="*/ 6 h 67"/>
                <a:gd name="T20" fmla="*/ 101 w 212"/>
                <a:gd name="T21" fmla="*/ 5 h 67"/>
                <a:gd name="T22" fmla="*/ 92 w 212"/>
                <a:gd name="T23" fmla="*/ 4 h 67"/>
                <a:gd name="T24" fmla="*/ 82 w 212"/>
                <a:gd name="T25" fmla="*/ 4 h 67"/>
                <a:gd name="T26" fmla="*/ 71 w 212"/>
                <a:gd name="T27" fmla="*/ 4 h 67"/>
                <a:gd name="T28" fmla="*/ 63 w 212"/>
                <a:gd name="T29" fmla="*/ 4 h 67"/>
                <a:gd name="T30" fmla="*/ 55 w 212"/>
                <a:gd name="T31" fmla="*/ 5 h 67"/>
                <a:gd name="T32" fmla="*/ 51 w 212"/>
                <a:gd name="T33" fmla="*/ 7 h 67"/>
                <a:gd name="T34" fmla="*/ 45 w 212"/>
                <a:gd name="T35" fmla="*/ 10 h 67"/>
                <a:gd name="T36" fmla="*/ 38 w 212"/>
                <a:gd name="T37" fmla="*/ 11 h 67"/>
                <a:gd name="T38" fmla="*/ 30 w 212"/>
                <a:gd name="T39" fmla="*/ 12 h 67"/>
                <a:gd name="T40" fmla="*/ 22 w 212"/>
                <a:gd name="T41" fmla="*/ 13 h 67"/>
                <a:gd name="T42" fmla="*/ 15 w 212"/>
                <a:gd name="T43" fmla="*/ 14 h 67"/>
                <a:gd name="T44" fmla="*/ 11 w 212"/>
                <a:gd name="T45" fmla="*/ 18 h 67"/>
                <a:gd name="T46" fmla="*/ 13 w 212"/>
                <a:gd name="T47" fmla="*/ 22 h 67"/>
                <a:gd name="T48" fmla="*/ 18 w 212"/>
                <a:gd name="T49" fmla="*/ 29 h 67"/>
                <a:gd name="T50" fmla="*/ 24 w 212"/>
                <a:gd name="T51" fmla="*/ 36 h 67"/>
                <a:gd name="T52" fmla="*/ 23 w 212"/>
                <a:gd name="T53" fmla="*/ 42 h 67"/>
                <a:gd name="T54" fmla="*/ 17 w 212"/>
                <a:gd name="T55" fmla="*/ 46 h 67"/>
                <a:gd name="T56" fmla="*/ 10 w 212"/>
                <a:gd name="T57" fmla="*/ 50 h 67"/>
                <a:gd name="T58" fmla="*/ 3 w 212"/>
                <a:gd name="T59" fmla="*/ 55 h 67"/>
                <a:gd name="T60" fmla="*/ 0 w 212"/>
                <a:gd name="T61" fmla="*/ 57 h 67"/>
                <a:gd name="T62" fmla="*/ 0 w 212"/>
                <a:gd name="T63" fmla="*/ 61 h 67"/>
                <a:gd name="T64" fmla="*/ 8 w 212"/>
                <a:gd name="T65" fmla="*/ 65 h 67"/>
                <a:gd name="T66" fmla="*/ 21 w 212"/>
                <a:gd name="T67" fmla="*/ 67 h 67"/>
                <a:gd name="T68" fmla="*/ 33 w 212"/>
                <a:gd name="T69" fmla="*/ 67 h 67"/>
                <a:gd name="T70" fmla="*/ 46 w 212"/>
                <a:gd name="T71" fmla="*/ 66 h 67"/>
                <a:gd name="T72" fmla="*/ 59 w 212"/>
                <a:gd name="T73" fmla="*/ 63 h 67"/>
                <a:gd name="T74" fmla="*/ 71 w 212"/>
                <a:gd name="T75" fmla="*/ 59 h 67"/>
                <a:gd name="T76" fmla="*/ 83 w 212"/>
                <a:gd name="T77" fmla="*/ 56 h 67"/>
                <a:gd name="T78" fmla="*/ 94 w 212"/>
                <a:gd name="T79" fmla="*/ 52 h 67"/>
                <a:gd name="T80" fmla="*/ 104 w 212"/>
                <a:gd name="T81" fmla="*/ 50 h 67"/>
                <a:gd name="T82" fmla="*/ 113 w 212"/>
                <a:gd name="T83" fmla="*/ 49 h 67"/>
                <a:gd name="T84" fmla="*/ 121 w 212"/>
                <a:gd name="T85" fmla="*/ 49 h 67"/>
                <a:gd name="T86" fmla="*/ 130 w 212"/>
                <a:gd name="T87" fmla="*/ 48 h 67"/>
                <a:gd name="T88" fmla="*/ 138 w 212"/>
                <a:gd name="T89" fmla="*/ 48 h 67"/>
                <a:gd name="T90" fmla="*/ 146 w 212"/>
                <a:gd name="T91" fmla="*/ 48 h 67"/>
                <a:gd name="T92" fmla="*/ 155 w 212"/>
                <a:gd name="T93" fmla="*/ 46 h 67"/>
                <a:gd name="T94" fmla="*/ 165 w 212"/>
                <a:gd name="T95" fmla="*/ 45 h 67"/>
                <a:gd name="T96" fmla="*/ 175 w 212"/>
                <a:gd name="T97" fmla="*/ 43 h 67"/>
                <a:gd name="T98" fmla="*/ 185 w 212"/>
                <a:gd name="T99" fmla="*/ 41 h 67"/>
                <a:gd name="T100" fmla="*/ 193 w 212"/>
                <a:gd name="T101" fmla="*/ 38 h 67"/>
                <a:gd name="T102" fmla="*/ 200 w 212"/>
                <a:gd name="T103" fmla="*/ 36 h 67"/>
                <a:gd name="T104" fmla="*/ 205 w 212"/>
                <a:gd name="T105" fmla="*/ 34 h 67"/>
                <a:gd name="T106" fmla="*/ 208 w 212"/>
                <a:gd name="T107" fmla="*/ 30 h 67"/>
                <a:gd name="T108" fmla="*/ 211 w 212"/>
                <a:gd name="T109" fmla="*/ 27 h 67"/>
                <a:gd name="T110" fmla="*/ 212 w 212"/>
                <a:gd name="T111" fmla="*/ 23 h 67"/>
                <a:gd name="T112" fmla="*/ 211 w 212"/>
                <a:gd name="T113" fmla="*/ 19 h 67"/>
                <a:gd name="T114" fmla="*/ 207 w 212"/>
                <a:gd name="T115" fmla="*/ 10 h 67"/>
                <a:gd name="T116" fmla="*/ 203 w 212"/>
                <a:gd name="T117" fmla="*/ 4 h 67"/>
                <a:gd name="T118" fmla="*/ 197 w 212"/>
                <a:gd name="T119" fmla="*/ 2 h 67"/>
                <a:gd name="T120" fmla="*/ 190 w 212"/>
                <a:gd name="T1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2" h="67">
                  <a:moveTo>
                    <a:pt x="190" y="0"/>
                  </a:moveTo>
                  <a:lnTo>
                    <a:pt x="188" y="0"/>
                  </a:lnTo>
                  <a:lnTo>
                    <a:pt x="181" y="2"/>
                  </a:lnTo>
                  <a:lnTo>
                    <a:pt x="172" y="4"/>
                  </a:lnTo>
                  <a:lnTo>
                    <a:pt x="161" y="5"/>
                  </a:lnTo>
                  <a:lnTo>
                    <a:pt x="149" y="6"/>
                  </a:lnTo>
                  <a:lnTo>
                    <a:pt x="137" y="7"/>
                  </a:lnTo>
                  <a:lnTo>
                    <a:pt x="127" y="8"/>
                  </a:lnTo>
                  <a:lnTo>
                    <a:pt x="119" y="7"/>
                  </a:lnTo>
                  <a:lnTo>
                    <a:pt x="111" y="6"/>
                  </a:lnTo>
                  <a:lnTo>
                    <a:pt x="101" y="5"/>
                  </a:lnTo>
                  <a:lnTo>
                    <a:pt x="92" y="4"/>
                  </a:lnTo>
                  <a:lnTo>
                    <a:pt x="82" y="4"/>
                  </a:lnTo>
                  <a:lnTo>
                    <a:pt x="71" y="4"/>
                  </a:lnTo>
                  <a:lnTo>
                    <a:pt x="63" y="4"/>
                  </a:lnTo>
                  <a:lnTo>
                    <a:pt x="55" y="5"/>
                  </a:lnTo>
                  <a:lnTo>
                    <a:pt x="51" y="7"/>
                  </a:lnTo>
                  <a:lnTo>
                    <a:pt x="45" y="10"/>
                  </a:lnTo>
                  <a:lnTo>
                    <a:pt x="38" y="11"/>
                  </a:lnTo>
                  <a:lnTo>
                    <a:pt x="30" y="12"/>
                  </a:lnTo>
                  <a:lnTo>
                    <a:pt x="22" y="13"/>
                  </a:lnTo>
                  <a:lnTo>
                    <a:pt x="15" y="14"/>
                  </a:lnTo>
                  <a:lnTo>
                    <a:pt x="11" y="18"/>
                  </a:lnTo>
                  <a:lnTo>
                    <a:pt x="13" y="22"/>
                  </a:lnTo>
                  <a:lnTo>
                    <a:pt x="18" y="29"/>
                  </a:lnTo>
                  <a:lnTo>
                    <a:pt x="24" y="36"/>
                  </a:lnTo>
                  <a:lnTo>
                    <a:pt x="23" y="42"/>
                  </a:lnTo>
                  <a:lnTo>
                    <a:pt x="17" y="46"/>
                  </a:lnTo>
                  <a:lnTo>
                    <a:pt x="10" y="50"/>
                  </a:lnTo>
                  <a:lnTo>
                    <a:pt x="3" y="55"/>
                  </a:lnTo>
                  <a:lnTo>
                    <a:pt x="0" y="57"/>
                  </a:lnTo>
                  <a:lnTo>
                    <a:pt x="0" y="61"/>
                  </a:lnTo>
                  <a:lnTo>
                    <a:pt x="8" y="65"/>
                  </a:lnTo>
                  <a:lnTo>
                    <a:pt x="21" y="67"/>
                  </a:lnTo>
                  <a:lnTo>
                    <a:pt x="33" y="67"/>
                  </a:lnTo>
                  <a:lnTo>
                    <a:pt x="46" y="66"/>
                  </a:lnTo>
                  <a:lnTo>
                    <a:pt x="59" y="63"/>
                  </a:lnTo>
                  <a:lnTo>
                    <a:pt x="71" y="59"/>
                  </a:lnTo>
                  <a:lnTo>
                    <a:pt x="83" y="56"/>
                  </a:lnTo>
                  <a:lnTo>
                    <a:pt x="94" y="52"/>
                  </a:lnTo>
                  <a:lnTo>
                    <a:pt x="104" y="50"/>
                  </a:lnTo>
                  <a:lnTo>
                    <a:pt x="113" y="49"/>
                  </a:lnTo>
                  <a:lnTo>
                    <a:pt x="121" y="49"/>
                  </a:lnTo>
                  <a:lnTo>
                    <a:pt x="130" y="48"/>
                  </a:lnTo>
                  <a:lnTo>
                    <a:pt x="138" y="48"/>
                  </a:lnTo>
                  <a:lnTo>
                    <a:pt x="146" y="48"/>
                  </a:lnTo>
                  <a:lnTo>
                    <a:pt x="155" y="46"/>
                  </a:lnTo>
                  <a:lnTo>
                    <a:pt x="165" y="45"/>
                  </a:lnTo>
                  <a:lnTo>
                    <a:pt x="175" y="43"/>
                  </a:lnTo>
                  <a:lnTo>
                    <a:pt x="185" y="41"/>
                  </a:lnTo>
                  <a:lnTo>
                    <a:pt x="193" y="38"/>
                  </a:lnTo>
                  <a:lnTo>
                    <a:pt x="200" y="36"/>
                  </a:lnTo>
                  <a:lnTo>
                    <a:pt x="205" y="34"/>
                  </a:lnTo>
                  <a:lnTo>
                    <a:pt x="208" y="30"/>
                  </a:lnTo>
                  <a:lnTo>
                    <a:pt x="211" y="27"/>
                  </a:lnTo>
                  <a:lnTo>
                    <a:pt x="212" y="23"/>
                  </a:lnTo>
                  <a:lnTo>
                    <a:pt x="211" y="19"/>
                  </a:lnTo>
                  <a:lnTo>
                    <a:pt x="207" y="10"/>
                  </a:lnTo>
                  <a:lnTo>
                    <a:pt x="203" y="4"/>
                  </a:lnTo>
                  <a:lnTo>
                    <a:pt x="197" y="2"/>
                  </a:lnTo>
                  <a:lnTo>
                    <a:pt x="190" y="0"/>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5" name="Freeform 658"/>
            <p:cNvSpPr>
              <a:spLocks/>
            </p:cNvSpPr>
            <p:nvPr/>
          </p:nvSpPr>
          <p:spPr bwMode="auto">
            <a:xfrm>
              <a:off x="599" y="3178"/>
              <a:ext cx="37" cy="33"/>
            </a:xfrm>
            <a:custGeom>
              <a:avLst/>
              <a:gdLst>
                <a:gd name="T0" fmla="*/ 29 w 75"/>
                <a:gd name="T1" fmla="*/ 0 h 67"/>
                <a:gd name="T2" fmla="*/ 24 w 75"/>
                <a:gd name="T3" fmla="*/ 2 h 67"/>
                <a:gd name="T4" fmla="*/ 13 w 75"/>
                <a:gd name="T5" fmla="*/ 7 h 67"/>
                <a:gd name="T6" fmla="*/ 4 w 75"/>
                <a:gd name="T7" fmla="*/ 15 h 67"/>
                <a:gd name="T8" fmla="*/ 0 w 75"/>
                <a:gd name="T9" fmla="*/ 25 h 67"/>
                <a:gd name="T10" fmla="*/ 6 w 75"/>
                <a:gd name="T11" fmla="*/ 35 h 67"/>
                <a:gd name="T12" fmla="*/ 14 w 75"/>
                <a:gd name="T13" fmla="*/ 44 h 67"/>
                <a:gd name="T14" fmla="*/ 22 w 75"/>
                <a:gd name="T15" fmla="*/ 52 h 67"/>
                <a:gd name="T16" fmla="*/ 25 w 75"/>
                <a:gd name="T17" fmla="*/ 60 h 67"/>
                <a:gd name="T18" fmla="*/ 28 w 75"/>
                <a:gd name="T19" fmla="*/ 66 h 67"/>
                <a:gd name="T20" fmla="*/ 33 w 75"/>
                <a:gd name="T21" fmla="*/ 67 h 67"/>
                <a:gd name="T22" fmla="*/ 39 w 75"/>
                <a:gd name="T23" fmla="*/ 63 h 67"/>
                <a:gd name="T24" fmla="*/ 45 w 75"/>
                <a:gd name="T25" fmla="*/ 55 h 67"/>
                <a:gd name="T26" fmla="*/ 50 w 75"/>
                <a:gd name="T27" fmla="*/ 50 h 67"/>
                <a:gd name="T28" fmla="*/ 57 w 75"/>
                <a:gd name="T29" fmla="*/ 50 h 67"/>
                <a:gd name="T30" fmla="*/ 62 w 75"/>
                <a:gd name="T31" fmla="*/ 53 h 67"/>
                <a:gd name="T32" fmla="*/ 65 w 75"/>
                <a:gd name="T33" fmla="*/ 55 h 67"/>
                <a:gd name="T34" fmla="*/ 75 w 75"/>
                <a:gd name="T35" fmla="*/ 37 h 67"/>
                <a:gd name="T36" fmla="*/ 68 w 75"/>
                <a:gd name="T37" fmla="*/ 18 h 67"/>
                <a:gd name="T38" fmla="*/ 66 w 75"/>
                <a:gd name="T39" fmla="*/ 20 h 67"/>
                <a:gd name="T40" fmla="*/ 61 w 75"/>
                <a:gd name="T41" fmla="*/ 20 h 67"/>
                <a:gd name="T42" fmla="*/ 55 w 75"/>
                <a:gd name="T43" fmla="*/ 21 h 67"/>
                <a:gd name="T44" fmla="*/ 50 w 75"/>
                <a:gd name="T45" fmla="*/ 18 h 67"/>
                <a:gd name="T46" fmla="*/ 45 w 75"/>
                <a:gd name="T47" fmla="*/ 13 h 67"/>
                <a:gd name="T48" fmla="*/ 40 w 75"/>
                <a:gd name="T49" fmla="*/ 7 h 67"/>
                <a:gd name="T50" fmla="*/ 35 w 75"/>
                <a:gd name="T51" fmla="*/ 2 h 67"/>
                <a:gd name="T52" fmla="*/ 29 w 75"/>
                <a:gd name="T5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67">
                  <a:moveTo>
                    <a:pt x="29" y="0"/>
                  </a:moveTo>
                  <a:lnTo>
                    <a:pt x="24" y="2"/>
                  </a:lnTo>
                  <a:lnTo>
                    <a:pt x="13" y="7"/>
                  </a:lnTo>
                  <a:lnTo>
                    <a:pt x="4" y="15"/>
                  </a:lnTo>
                  <a:lnTo>
                    <a:pt x="0" y="25"/>
                  </a:lnTo>
                  <a:lnTo>
                    <a:pt x="6" y="35"/>
                  </a:lnTo>
                  <a:lnTo>
                    <a:pt x="14" y="44"/>
                  </a:lnTo>
                  <a:lnTo>
                    <a:pt x="22" y="52"/>
                  </a:lnTo>
                  <a:lnTo>
                    <a:pt x="25" y="60"/>
                  </a:lnTo>
                  <a:lnTo>
                    <a:pt x="28" y="66"/>
                  </a:lnTo>
                  <a:lnTo>
                    <a:pt x="33" y="67"/>
                  </a:lnTo>
                  <a:lnTo>
                    <a:pt x="39" y="63"/>
                  </a:lnTo>
                  <a:lnTo>
                    <a:pt x="45" y="55"/>
                  </a:lnTo>
                  <a:lnTo>
                    <a:pt x="50" y="50"/>
                  </a:lnTo>
                  <a:lnTo>
                    <a:pt x="57" y="50"/>
                  </a:lnTo>
                  <a:lnTo>
                    <a:pt x="62" y="53"/>
                  </a:lnTo>
                  <a:lnTo>
                    <a:pt x="65" y="55"/>
                  </a:lnTo>
                  <a:lnTo>
                    <a:pt x="75" y="37"/>
                  </a:lnTo>
                  <a:lnTo>
                    <a:pt x="68" y="18"/>
                  </a:lnTo>
                  <a:lnTo>
                    <a:pt x="66" y="20"/>
                  </a:lnTo>
                  <a:lnTo>
                    <a:pt x="61" y="20"/>
                  </a:lnTo>
                  <a:lnTo>
                    <a:pt x="55" y="21"/>
                  </a:lnTo>
                  <a:lnTo>
                    <a:pt x="50" y="18"/>
                  </a:lnTo>
                  <a:lnTo>
                    <a:pt x="45" y="13"/>
                  </a:lnTo>
                  <a:lnTo>
                    <a:pt x="40" y="7"/>
                  </a:lnTo>
                  <a:lnTo>
                    <a:pt x="35" y="2"/>
                  </a:lnTo>
                  <a:lnTo>
                    <a:pt x="29" y="0"/>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7" name="Freeform 659"/>
            <p:cNvSpPr>
              <a:spLocks/>
            </p:cNvSpPr>
            <p:nvPr/>
          </p:nvSpPr>
          <p:spPr bwMode="auto">
            <a:xfrm>
              <a:off x="632" y="3220"/>
              <a:ext cx="37" cy="20"/>
            </a:xfrm>
            <a:custGeom>
              <a:avLst/>
              <a:gdLst>
                <a:gd name="T0" fmla="*/ 39 w 75"/>
                <a:gd name="T1" fmla="*/ 4 h 39"/>
                <a:gd name="T2" fmla="*/ 38 w 75"/>
                <a:gd name="T3" fmla="*/ 5 h 39"/>
                <a:gd name="T4" fmla="*/ 33 w 75"/>
                <a:gd name="T5" fmla="*/ 7 h 39"/>
                <a:gd name="T6" fmla="*/ 26 w 75"/>
                <a:gd name="T7" fmla="*/ 11 h 39"/>
                <a:gd name="T8" fmla="*/ 19 w 75"/>
                <a:gd name="T9" fmla="*/ 15 h 39"/>
                <a:gd name="T10" fmla="*/ 12 w 75"/>
                <a:gd name="T11" fmla="*/ 20 h 39"/>
                <a:gd name="T12" fmla="*/ 5 w 75"/>
                <a:gd name="T13" fmla="*/ 26 h 39"/>
                <a:gd name="T14" fmla="*/ 1 w 75"/>
                <a:gd name="T15" fmla="*/ 29 h 39"/>
                <a:gd name="T16" fmla="*/ 0 w 75"/>
                <a:gd name="T17" fmla="*/ 32 h 39"/>
                <a:gd name="T18" fmla="*/ 2 w 75"/>
                <a:gd name="T19" fmla="*/ 35 h 39"/>
                <a:gd name="T20" fmla="*/ 9 w 75"/>
                <a:gd name="T21" fmla="*/ 37 h 39"/>
                <a:gd name="T22" fmla="*/ 18 w 75"/>
                <a:gd name="T23" fmla="*/ 38 h 39"/>
                <a:gd name="T24" fmla="*/ 30 w 75"/>
                <a:gd name="T25" fmla="*/ 39 h 39"/>
                <a:gd name="T26" fmla="*/ 41 w 75"/>
                <a:gd name="T27" fmla="*/ 39 h 39"/>
                <a:gd name="T28" fmla="*/ 53 w 75"/>
                <a:gd name="T29" fmla="*/ 39 h 39"/>
                <a:gd name="T30" fmla="*/ 62 w 75"/>
                <a:gd name="T31" fmla="*/ 39 h 39"/>
                <a:gd name="T32" fmla="*/ 68 w 75"/>
                <a:gd name="T33" fmla="*/ 39 h 39"/>
                <a:gd name="T34" fmla="*/ 73 w 75"/>
                <a:gd name="T35" fmla="*/ 34 h 39"/>
                <a:gd name="T36" fmla="*/ 75 w 75"/>
                <a:gd name="T37" fmla="*/ 21 h 39"/>
                <a:gd name="T38" fmla="*/ 73 w 75"/>
                <a:gd name="T39" fmla="*/ 9 h 39"/>
                <a:gd name="T40" fmla="*/ 68 w 75"/>
                <a:gd name="T41" fmla="*/ 3 h 39"/>
                <a:gd name="T42" fmla="*/ 60 w 75"/>
                <a:gd name="T43" fmla="*/ 0 h 39"/>
                <a:gd name="T44" fmla="*/ 52 w 75"/>
                <a:gd name="T45" fmla="*/ 1 h 39"/>
                <a:gd name="T46" fmla="*/ 45 w 75"/>
                <a:gd name="T47" fmla="*/ 3 h 39"/>
                <a:gd name="T48" fmla="*/ 39 w 75"/>
                <a:gd name="T49"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39">
                  <a:moveTo>
                    <a:pt x="39" y="4"/>
                  </a:moveTo>
                  <a:lnTo>
                    <a:pt x="38" y="5"/>
                  </a:lnTo>
                  <a:lnTo>
                    <a:pt x="33" y="7"/>
                  </a:lnTo>
                  <a:lnTo>
                    <a:pt x="26" y="11"/>
                  </a:lnTo>
                  <a:lnTo>
                    <a:pt x="19" y="15"/>
                  </a:lnTo>
                  <a:lnTo>
                    <a:pt x="12" y="20"/>
                  </a:lnTo>
                  <a:lnTo>
                    <a:pt x="5" y="26"/>
                  </a:lnTo>
                  <a:lnTo>
                    <a:pt x="1" y="29"/>
                  </a:lnTo>
                  <a:lnTo>
                    <a:pt x="0" y="32"/>
                  </a:lnTo>
                  <a:lnTo>
                    <a:pt x="2" y="35"/>
                  </a:lnTo>
                  <a:lnTo>
                    <a:pt x="9" y="37"/>
                  </a:lnTo>
                  <a:lnTo>
                    <a:pt x="18" y="38"/>
                  </a:lnTo>
                  <a:lnTo>
                    <a:pt x="30" y="39"/>
                  </a:lnTo>
                  <a:lnTo>
                    <a:pt x="41" y="39"/>
                  </a:lnTo>
                  <a:lnTo>
                    <a:pt x="53" y="39"/>
                  </a:lnTo>
                  <a:lnTo>
                    <a:pt x="62" y="39"/>
                  </a:lnTo>
                  <a:lnTo>
                    <a:pt x="68" y="39"/>
                  </a:lnTo>
                  <a:lnTo>
                    <a:pt x="73" y="34"/>
                  </a:lnTo>
                  <a:lnTo>
                    <a:pt x="75" y="21"/>
                  </a:lnTo>
                  <a:lnTo>
                    <a:pt x="73" y="9"/>
                  </a:lnTo>
                  <a:lnTo>
                    <a:pt x="68" y="3"/>
                  </a:lnTo>
                  <a:lnTo>
                    <a:pt x="60" y="0"/>
                  </a:lnTo>
                  <a:lnTo>
                    <a:pt x="52" y="1"/>
                  </a:lnTo>
                  <a:lnTo>
                    <a:pt x="45" y="3"/>
                  </a:lnTo>
                  <a:lnTo>
                    <a:pt x="39" y="4"/>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9" name="Freeform 660"/>
            <p:cNvSpPr>
              <a:spLocks/>
            </p:cNvSpPr>
            <p:nvPr/>
          </p:nvSpPr>
          <p:spPr bwMode="auto">
            <a:xfrm>
              <a:off x="643" y="3161"/>
              <a:ext cx="105" cy="72"/>
            </a:xfrm>
            <a:custGeom>
              <a:avLst/>
              <a:gdLst>
                <a:gd name="T0" fmla="*/ 32 w 209"/>
                <a:gd name="T1" fmla="*/ 1 h 143"/>
                <a:gd name="T2" fmla="*/ 18 w 209"/>
                <a:gd name="T3" fmla="*/ 1 h 143"/>
                <a:gd name="T4" fmla="*/ 4 w 209"/>
                <a:gd name="T5" fmla="*/ 15 h 143"/>
                <a:gd name="T6" fmla="*/ 1 w 209"/>
                <a:gd name="T7" fmla="*/ 39 h 143"/>
                <a:gd name="T8" fmla="*/ 20 w 209"/>
                <a:gd name="T9" fmla="*/ 56 h 143"/>
                <a:gd name="T10" fmla="*/ 34 w 209"/>
                <a:gd name="T11" fmla="*/ 63 h 143"/>
                <a:gd name="T12" fmla="*/ 46 w 209"/>
                <a:gd name="T13" fmla="*/ 64 h 143"/>
                <a:gd name="T14" fmla="*/ 55 w 209"/>
                <a:gd name="T15" fmla="*/ 65 h 143"/>
                <a:gd name="T16" fmla="*/ 64 w 209"/>
                <a:gd name="T17" fmla="*/ 69 h 143"/>
                <a:gd name="T18" fmla="*/ 67 w 209"/>
                <a:gd name="T19" fmla="*/ 83 h 143"/>
                <a:gd name="T20" fmla="*/ 68 w 209"/>
                <a:gd name="T21" fmla="*/ 101 h 143"/>
                <a:gd name="T22" fmla="*/ 76 w 209"/>
                <a:gd name="T23" fmla="*/ 125 h 143"/>
                <a:gd name="T24" fmla="*/ 79 w 209"/>
                <a:gd name="T25" fmla="*/ 131 h 143"/>
                <a:gd name="T26" fmla="*/ 87 w 209"/>
                <a:gd name="T27" fmla="*/ 136 h 143"/>
                <a:gd name="T28" fmla="*/ 100 w 209"/>
                <a:gd name="T29" fmla="*/ 140 h 143"/>
                <a:gd name="T30" fmla="*/ 114 w 209"/>
                <a:gd name="T31" fmla="*/ 141 h 143"/>
                <a:gd name="T32" fmla="*/ 128 w 209"/>
                <a:gd name="T33" fmla="*/ 135 h 143"/>
                <a:gd name="T34" fmla="*/ 146 w 209"/>
                <a:gd name="T35" fmla="*/ 126 h 143"/>
                <a:gd name="T36" fmla="*/ 163 w 209"/>
                <a:gd name="T37" fmla="*/ 118 h 143"/>
                <a:gd name="T38" fmla="*/ 175 w 209"/>
                <a:gd name="T39" fmla="*/ 115 h 143"/>
                <a:gd name="T40" fmla="*/ 178 w 209"/>
                <a:gd name="T41" fmla="*/ 110 h 143"/>
                <a:gd name="T42" fmla="*/ 193 w 209"/>
                <a:gd name="T43" fmla="*/ 92 h 143"/>
                <a:gd name="T44" fmla="*/ 207 w 209"/>
                <a:gd name="T45" fmla="*/ 79 h 143"/>
                <a:gd name="T46" fmla="*/ 206 w 209"/>
                <a:gd name="T47" fmla="*/ 63 h 143"/>
                <a:gd name="T48" fmla="*/ 182 w 209"/>
                <a:gd name="T49" fmla="*/ 50 h 143"/>
                <a:gd name="T50" fmla="*/ 160 w 209"/>
                <a:gd name="T51" fmla="*/ 39 h 143"/>
                <a:gd name="T52" fmla="*/ 139 w 209"/>
                <a:gd name="T53" fmla="*/ 25 h 143"/>
                <a:gd name="T54" fmla="*/ 123 w 209"/>
                <a:gd name="T55" fmla="*/ 16 h 143"/>
                <a:gd name="T56" fmla="*/ 116 w 209"/>
                <a:gd name="T57" fmla="*/ 15 h 143"/>
                <a:gd name="T58" fmla="*/ 102 w 209"/>
                <a:gd name="T59" fmla="*/ 15 h 143"/>
                <a:gd name="T60" fmla="*/ 87 w 209"/>
                <a:gd name="T61" fmla="*/ 17 h 143"/>
                <a:gd name="T62" fmla="*/ 71 w 209"/>
                <a:gd name="T63" fmla="*/ 18 h 143"/>
                <a:gd name="T64" fmla="*/ 54 w 209"/>
                <a:gd name="T65" fmla="*/ 19 h 143"/>
                <a:gd name="T66" fmla="*/ 40 w 209"/>
                <a:gd name="T67" fmla="*/ 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143">
                  <a:moveTo>
                    <a:pt x="34" y="2"/>
                  </a:moveTo>
                  <a:lnTo>
                    <a:pt x="32" y="1"/>
                  </a:lnTo>
                  <a:lnTo>
                    <a:pt x="25" y="0"/>
                  </a:lnTo>
                  <a:lnTo>
                    <a:pt x="18" y="1"/>
                  </a:lnTo>
                  <a:lnTo>
                    <a:pt x="11" y="6"/>
                  </a:lnTo>
                  <a:lnTo>
                    <a:pt x="4" y="15"/>
                  </a:lnTo>
                  <a:lnTo>
                    <a:pt x="0" y="26"/>
                  </a:lnTo>
                  <a:lnTo>
                    <a:pt x="1" y="39"/>
                  </a:lnTo>
                  <a:lnTo>
                    <a:pt x="12" y="52"/>
                  </a:lnTo>
                  <a:lnTo>
                    <a:pt x="20" y="56"/>
                  </a:lnTo>
                  <a:lnTo>
                    <a:pt x="27" y="61"/>
                  </a:lnTo>
                  <a:lnTo>
                    <a:pt x="34" y="63"/>
                  </a:lnTo>
                  <a:lnTo>
                    <a:pt x="40" y="64"/>
                  </a:lnTo>
                  <a:lnTo>
                    <a:pt x="46" y="64"/>
                  </a:lnTo>
                  <a:lnTo>
                    <a:pt x="50" y="65"/>
                  </a:lnTo>
                  <a:lnTo>
                    <a:pt x="55" y="65"/>
                  </a:lnTo>
                  <a:lnTo>
                    <a:pt x="59" y="65"/>
                  </a:lnTo>
                  <a:lnTo>
                    <a:pt x="64" y="69"/>
                  </a:lnTo>
                  <a:lnTo>
                    <a:pt x="67" y="75"/>
                  </a:lnTo>
                  <a:lnTo>
                    <a:pt x="67" y="83"/>
                  </a:lnTo>
                  <a:lnTo>
                    <a:pt x="65" y="91"/>
                  </a:lnTo>
                  <a:lnTo>
                    <a:pt x="68" y="101"/>
                  </a:lnTo>
                  <a:lnTo>
                    <a:pt x="72" y="114"/>
                  </a:lnTo>
                  <a:lnTo>
                    <a:pt x="76" y="125"/>
                  </a:lnTo>
                  <a:lnTo>
                    <a:pt x="78" y="130"/>
                  </a:lnTo>
                  <a:lnTo>
                    <a:pt x="79" y="131"/>
                  </a:lnTo>
                  <a:lnTo>
                    <a:pt x="83" y="133"/>
                  </a:lnTo>
                  <a:lnTo>
                    <a:pt x="87" y="136"/>
                  </a:lnTo>
                  <a:lnTo>
                    <a:pt x="93" y="138"/>
                  </a:lnTo>
                  <a:lnTo>
                    <a:pt x="100" y="140"/>
                  </a:lnTo>
                  <a:lnTo>
                    <a:pt x="107" y="143"/>
                  </a:lnTo>
                  <a:lnTo>
                    <a:pt x="114" y="141"/>
                  </a:lnTo>
                  <a:lnTo>
                    <a:pt x="121" y="139"/>
                  </a:lnTo>
                  <a:lnTo>
                    <a:pt x="128" y="135"/>
                  </a:lnTo>
                  <a:lnTo>
                    <a:pt x="137" y="130"/>
                  </a:lnTo>
                  <a:lnTo>
                    <a:pt x="146" y="126"/>
                  </a:lnTo>
                  <a:lnTo>
                    <a:pt x="155" y="122"/>
                  </a:lnTo>
                  <a:lnTo>
                    <a:pt x="163" y="118"/>
                  </a:lnTo>
                  <a:lnTo>
                    <a:pt x="170" y="116"/>
                  </a:lnTo>
                  <a:lnTo>
                    <a:pt x="175" y="115"/>
                  </a:lnTo>
                  <a:lnTo>
                    <a:pt x="176" y="114"/>
                  </a:lnTo>
                  <a:lnTo>
                    <a:pt x="178" y="110"/>
                  </a:lnTo>
                  <a:lnTo>
                    <a:pt x="185" y="101"/>
                  </a:lnTo>
                  <a:lnTo>
                    <a:pt x="193" y="92"/>
                  </a:lnTo>
                  <a:lnTo>
                    <a:pt x="200" y="85"/>
                  </a:lnTo>
                  <a:lnTo>
                    <a:pt x="207" y="79"/>
                  </a:lnTo>
                  <a:lnTo>
                    <a:pt x="209" y="71"/>
                  </a:lnTo>
                  <a:lnTo>
                    <a:pt x="206" y="63"/>
                  </a:lnTo>
                  <a:lnTo>
                    <a:pt x="192" y="55"/>
                  </a:lnTo>
                  <a:lnTo>
                    <a:pt x="182" y="50"/>
                  </a:lnTo>
                  <a:lnTo>
                    <a:pt x="170" y="45"/>
                  </a:lnTo>
                  <a:lnTo>
                    <a:pt x="160" y="39"/>
                  </a:lnTo>
                  <a:lnTo>
                    <a:pt x="148" y="32"/>
                  </a:lnTo>
                  <a:lnTo>
                    <a:pt x="139" y="25"/>
                  </a:lnTo>
                  <a:lnTo>
                    <a:pt x="130" y="21"/>
                  </a:lnTo>
                  <a:lnTo>
                    <a:pt x="123" y="16"/>
                  </a:lnTo>
                  <a:lnTo>
                    <a:pt x="120" y="15"/>
                  </a:lnTo>
                  <a:lnTo>
                    <a:pt x="116" y="15"/>
                  </a:lnTo>
                  <a:lnTo>
                    <a:pt x="110" y="15"/>
                  </a:lnTo>
                  <a:lnTo>
                    <a:pt x="102" y="15"/>
                  </a:lnTo>
                  <a:lnTo>
                    <a:pt x="95" y="16"/>
                  </a:lnTo>
                  <a:lnTo>
                    <a:pt x="87" y="17"/>
                  </a:lnTo>
                  <a:lnTo>
                    <a:pt x="79" y="18"/>
                  </a:lnTo>
                  <a:lnTo>
                    <a:pt x="71" y="18"/>
                  </a:lnTo>
                  <a:lnTo>
                    <a:pt x="65" y="19"/>
                  </a:lnTo>
                  <a:lnTo>
                    <a:pt x="54" y="19"/>
                  </a:lnTo>
                  <a:lnTo>
                    <a:pt x="46" y="15"/>
                  </a:lnTo>
                  <a:lnTo>
                    <a:pt x="40" y="9"/>
                  </a:lnTo>
                  <a:lnTo>
                    <a:pt x="34" y="2"/>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0" name="Freeform 661"/>
            <p:cNvSpPr>
              <a:spLocks/>
            </p:cNvSpPr>
            <p:nvPr/>
          </p:nvSpPr>
          <p:spPr bwMode="auto">
            <a:xfrm>
              <a:off x="429" y="3053"/>
              <a:ext cx="104" cy="74"/>
            </a:xfrm>
            <a:custGeom>
              <a:avLst/>
              <a:gdLst>
                <a:gd name="T0" fmla="*/ 100 w 209"/>
                <a:gd name="T1" fmla="*/ 1 h 149"/>
                <a:gd name="T2" fmla="*/ 92 w 209"/>
                <a:gd name="T3" fmla="*/ 10 h 149"/>
                <a:gd name="T4" fmla="*/ 87 w 209"/>
                <a:gd name="T5" fmla="*/ 20 h 149"/>
                <a:gd name="T6" fmla="*/ 74 w 209"/>
                <a:gd name="T7" fmla="*/ 36 h 149"/>
                <a:gd name="T8" fmla="*/ 60 w 209"/>
                <a:gd name="T9" fmla="*/ 41 h 149"/>
                <a:gd name="T10" fmla="*/ 40 w 209"/>
                <a:gd name="T11" fmla="*/ 46 h 149"/>
                <a:gd name="T12" fmla="*/ 19 w 209"/>
                <a:gd name="T13" fmla="*/ 53 h 149"/>
                <a:gd name="T14" fmla="*/ 2 w 209"/>
                <a:gd name="T15" fmla="*/ 63 h 149"/>
                <a:gd name="T16" fmla="*/ 0 w 209"/>
                <a:gd name="T17" fmla="*/ 73 h 149"/>
                <a:gd name="T18" fmla="*/ 7 w 209"/>
                <a:gd name="T19" fmla="*/ 80 h 149"/>
                <a:gd name="T20" fmla="*/ 19 w 209"/>
                <a:gd name="T21" fmla="*/ 83 h 149"/>
                <a:gd name="T22" fmla="*/ 31 w 209"/>
                <a:gd name="T23" fmla="*/ 99 h 149"/>
                <a:gd name="T24" fmla="*/ 46 w 209"/>
                <a:gd name="T25" fmla="*/ 121 h 149"/>
                <a:gd name="T26" fmla="*/ 62 w 209"/>
                <a:gd name="T27" fmla="*/ 139 h 149"/>
                <a:gd name="T28" fmla="*/ 76 w 209"/>
                <a:gd name="T29" fmla="*/ 143 h 149"/>
                <a:gd name="T30" fmla="*/ 91 w 209"/>
                <a:gd name="T31" fmla="*/ 140 h 149"/>
                <a:gd name="T32" fmla="*/ 107 w 209"/>
                <a:gd name="T33" fmla="*/ 133 h 149"/>
                <a:gd name="T34" fmla="*/ 119 w 209"/>
                <a:gd name="T35" fmla="*/ 129 h 149"/>
                <a:gd name="T36" fmla="*/ 129 w 209"/>
                <a:gd name="T37" fmla="*/ 135 h 149"/>
                <a:gd name="T38" fmla="*/ 135 w 209"/>
                <a:gd name="T39" fmla="*/ 142 h 149"/>
                <a:gd name="T40" fmla="*/ 145 w 209"/>
                <a:gd name="T41" fmla="*/ 142 h 149"/>
                <a:gd name="T42" fmla="*/ 154 w 209"/>
                <a:gd name="T43" fmla="*/ 143 h 149"/>
                <a:gd name="T44" fmla="*/ 161 w 209"/>
                <a:gd name="T45" fmla="*/ 148 h 149"/>
                <a:gd name="T46" fmla="*/ 173 w 209"/>
                <a:gd name="T47" fmla="*/ 149 h 149"/>
                <a:gd name="T48" fmla="*/ 188 w 209"/>
                <a:gd name="T49" fmla="*/ 148 h 149"/>
                <a:gd name="T50" fmla="*/ 201 w 209"/>
                <a:gd name="T51" fmla="*/ 143 h 149"/>
                <a:gd name="T52" fmla="*/ 209 w 209"/>
                <a:gd name="T53" fmla="*/ 132 h 149"/>
                <a:gd name="T54" fmla="*/ 207 w 209"/>
                <a:gd name="T55" fmla="*/ 115 h 149"/>
                <a:gd name="T56" fmla="*/ 202 w 209"/>
                <a:gd name="T57" fmla="*/ 103 h 149"/>
                <a:gd name="T58" fmla="*/ 195 w 209"/>
                <a:gd name="T59" fmla="*/ 89 h 149"/>
                <a:gd name="T60" fmla="*/ 186 w 209"/>
                <a:gd name="T61" fmla="*/ 72 h 149"/>
                <a:gd name="T62" fmla="*/ 174 w 209"/>
                <a:gd name="T63" fmla="*/ 72 h 149"/>
                <a:gd name="T64" fmla="*/ 161 w 209"/>
                <a:gd name="T65" fmla="*/ 73 h 149"/>
                <a:gd name="T66" fmla="*/ 146 w 209"/>
                <a:gd name="T67" fmla="*/ 53 h 149"/>
                <a:gd name="T68" fmla="*/ 141 w 209"/>
                <a:gd name="T69" fmla="*/ 35 h 149"/>
                <a:gd name="T70" fmla="*/ 130 w 209"/>
                <a:gd name="T71" fmla="*/ 29 h 149"/>
                <a:gd name="T72" fmla="*/ 119 w 209"/>
                <a:gd name="T73" fmla="*/ 34 h 149"/>
                <a:gd name="T74" fmla="*/ 113 w 209"/>
                <a:gd name="T75" fmla="*/ 23 h 149"/>
                <a:gd name="T76" fmla="*/ 115 w 209"/>
                <a:gd name="T77" fmla="*/ 4 h 149"/>
                <a:gd name="T78" fmla="*/ 105 w 209"/>
                <a:gd name="T7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9" h="149">
                  <a:moveTo>
                    <a:pt x="103" y="0"/>
                  </a:moveTo>
                  <a:lnTo>
                    <a:pt x="100" y="1"/>
                  </a:lnTo>
                  <a:lnTo>
                    <a:pt x="97" y="5"/>
                  </a:lnTo>
                  <a:lnTo>
                    <a:pt x="92" y="10"/>
                  </a:lnTo>
                  <a:lnTo>
                    <a:pt x="90" y="13"/>
                  </a:lnTo>
                  <a:lnTo>
                    <a:pt x="87" y="20"/>
                  </a:lnTo>
                  <a:lnTo>
                    <a:pt x="81" y="28"/>
                  </a:lnTo>
                  <a:lnTo>
                    <a:pt x="74" y="36"/>
                  </a:lnTo>
                  <a:lnTo>
                    <a:pt x="67" y="39"/>
                  </a:lnTo>
                  <a:lnTo>
                    <a:pt x="60" y="41"/>
                  </a:lnTo>
                  <a:lnTo>
                    <a:pt x="51" y="43"/>
                  </a:lnTo>
                  <a:lnTo>
                    <a:pt x="40" y="46"/>
                  </a:lnTo>
                  <a:lnTo>
                    <a:pt x="29" y="50"/>
                  </a:lnTo>
                  <a:lnTo>
                    <a:pt x="19" y="53"/>
                  </a:lnTo>
                  <a:lnTo>
                    <a:pt x="9" y="58"/>
                  </a:lnTo>
                  <a:lnTo>
                    <a:pt x="2" y="63"/>
                  </a:lnTo>
                  <a:lnTo>
                    <a:pt x="0" y="66"/>
                  </a:lnTo>
                  <a:lnTo>
                    <a:pt x="0" y="73"/>
                  </a:lnTo>
                  <a:lnTo>
                    <a:pt x="2" y="76"/>
                  </a:lnTo>
                  <a:lnTo>
                    <a:pt x="7" y="80"/>
                  </a:lnTo>
                  <a:lnTo>
                    <a:pt x="14" y="81"/>
                  </a:lnTo>
                  <a:lnTo>
                    <a:pt x="19" y="83"/>
                  </a:lnTo>
                  <a:lnTo>
                    <a:pt x="24" y="90"/>
                  </a:lnTo>
                  <a:lnTo>
                    <a:pt x="31" y="99"/>
                  </a:lnTo>
                  <a:lnTo>
                    <a:pt x="38" y="110"/>
                  </a:lnTo>
                  <a:lnTo>
                    <a:pt x="46" y="121"/>
                  </a:lnTo>
                  <a:lnTo>
                    <a:pt x="54" y="132"/>
                  </a:lnTo>
                  <a:lnTo>
                    <a:pt x="62" y="139"/>
                  </a:lnTo>
                  <a:lnTo>
                    <a:pt x="69" y="143"/>
                  </a:lnTo>
                  <a:lnTo>
                    <a:pt x="76" y="143"/>
                  </a:lnTo>
                  <a:lnTo>
                    <a:pt x="84" y="142"/>
                  </a:lnTo>
                  <a:lnTo>
                    <a:pt x="91" y="140"/>
                  </a:lnTo>
                  <a:lnTo>
                    <a:pt x="99" y="136"/>
                  </a:lnTo>
                  <a:lnTo>
                    <a:pt x="107" y="133"/>
                  </a:lnTo>
                  <a:lnTo>
                    <a:pt x="113" y="130"/>
                  </a:lnTo>
                  <a:lnTo>
                    <a:pt x="119" y="129"/>
                  </a:lnTo>
                  <a:lnTo>
                    <a:pt x="123" y="130"/>
                  </a:lnTo>
                  <a:lnTo>
                    <a:pt x="129" y="135"/>
                  </a:lnTo>
                  <a:lnTo>
                    <a:pt x="133" y="140"/>
                  </a:lnTo>
                  <a:lnTo>
                    <a:pt x="135" y="142"/>
                  </a:lnTo>
                  <a:lnTo>
                    <a:pt x="139" y="143"/>
                  </a:lnTo>
                  <a:lnTo>
                    <a:pt x="145" y="142"/>
                  </a:lnTo>
                  <a:lnTo>
                    <a:pt x="150" y="142"/>
                  </a:lnTo>
                  <a:lnTo>
                    <a:pt x="154" y="143"/>
                  </a:lnTo>
                  <a:lnTo>
                    <a:pt x="158" y="147"/>
                  </a:lnTo>
                  <a:lnTo>
                    <a:pt x="161" y="148"/>
                  </a:lnTo>
                  <a:lnTo>
                    <a:pt x="166" y="149"/>
                  </a:lnTo>
                  <a:lnTo>
                    <a:pt x="173" y="149"/>
                  </a:lnTo>
                  <a:lnTo>
                    <a:pt x="180" y="149"/>
                  </a:lnTo>
                  <a:lnTo>
                    <a:pt x="188" y="148"/>
                  </a:lnTo>
                  <a:lnTo>
                    <a:pt x="195" y="145"/>
                  </a:lnTo>
                  <a:lnTo>
                    <a:pt x="201" y="143"/>
                  </a:lnTo>
                  <a:lnTo>
                    <a:pt x="205" y="140"/>
                  </a:lnTo>
                  <a:lnTo>
                    <a:pt x="209" y="132"/>
                  </a:lnTo>
                  <a:lnTo>
                    <a:pt x="209" y="122"/>
                  </a:lnTo>
                  <a:lnTo>
                    <a:pt x="207" y="115"/>
                  </a:lnTo>
                  <a:lnTo>
                    <a:pt x="205" y="109"/>
                  </a:lnTo>
                  <a:lnTo>
                    <a:pt x="202" y="103"/>
                  </a:lnTo>
                  <a:lnTo>
                    <a:pt x="198" y="97"/>
                  </a:lnTo>
                  <a:lnTo>
                    <a:pt x="195" y="89"/>
                  </a:lnTo>
                  <a:lnTo>
                    <a:pt x="191" y="79"/>
                  </a:lnTo>
                  <a:lnTo>
                    <a:pt x="186" y="72"/>
                  </a:lnTo>
                  <a:lnTo>
                    <a:pt x="180" y="69"/>
                  </a:lnTo>
                  <a:lnTo>
                    <a:pt x="174" y="72"/>
                  </a:lnTo>
                  <a:lnTo>
                    <a:pt x="168" y="74"/>
                  </a:lnTo>
                  <a:lnTo>
                    <a:pt x="161" y="73"/>
                  </a:lnTo>
                  <a:lnTo>
                    <a:pt x="153" y="65"/>
                  </a:lnTo>
                  <a:lnTo>
                    <a:pt x="146" y="53"/>
                  </a:lnTo>
                  <a:lnTo>
                    <a:pt x="143" y="43"/>
                  </a:lnTo>
                  <a:lnTo>
                    <a:pt x="141" y="35"/>
                  </a:lnTo>
                  <a:lnTo>
                    <a:pt x="136" y="30"/>
                  </a:lnTo>
                  <a:lnTo>
                    <a:pt x="130" y="29"/>
                  </a:lnTo>
                  <a:lnTo>
                    <a:pt x="123" y="31"/>
                  </a:lnTo>
                  <a:lnTo>
                    <a:pt x="119" y="34"/>
                  </a:lnTo>
                  <a:lnTo>
                    <a:pt x="114" y="30"/>
                  </a:lnTo>
                  <a:lnTo>
                    <a:pt x="113" y="23"/>
                  </a:lnTo>
                  <a:lnTo>
                    <a:pt x="115" y="13"/>
                  </a:lnTo>
                  <a:lnTo>
                    <a:pt x="115" y="4"/>
                  </a:lnTo>
                  <a:lnTo>
                    <a:pt x="111" y="0"/>
                  </a:lnTo>
                  <a:lnTo>
                    <a:pt x="105" y="0"/>
                  </a:lnTo>
                  <a:lnTo>
                    <a:pt x="103" y="0"/>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1" name="Freeform 662"/>
            <p:cNvSpPr>
              <a:spLocks/>
            </p:cNvSpPr>
            <p:nvPr/>
          </p:nvSpPr>
          <p:spPr bwMode="auto">
            <a:xfrm>
              <a:off x="191" y="2997"/>
              <a:ext cx="48" cy="59"/>
            </a:xfrm>
            <a:custGeom>
              <a:avLst/>
              <a:gdLst>
                <a:gd name="T0" fmla="*/ 74 w 94"/>
                <a:gd name="T1" fmla="*/ 9 h 118"/>
                <a:gd name="T2" fmla="*/ 74 w 94"/>
                <a:gd name="T3" fmla="*/ 11 h 118"/>
                <a:gd name="T4" fmla="*/ 73 w 94"/>
                <a:gd name="T5" fmla="*/ 17 h 118"/>
                <a:gd name="T6" fmla="*/ 66 w 94"/>
                <a:gd name="T7" fmla="*/ 27 h 118"/>
                <a:gd name="T8" fmla="*/ 51 w 94"/>
                <a:gd name="T9" fmla="*/ 40 h 118"/>
                <a:gd name="T10" fmla="*/ 41 w 94"/>
                <a:gd name="T11" fmla="*/ 48 h 118"/>
                <a:gd name="T12" fmla="*/ 32 w 94"/>
                <a:gd name="T13" fmla="*/ 56 h 118"/>
                <a:gd name="T14" fmla="*/ 23 w 94"/>
                <a:gd name="T15" fmla="*/ 64 h 118"/>
                <a:gd name="T16" fmla="*/ 15 w 94"/>
                <a:gd name="T17" fmla="*/ 72 h 118"/>
                <a:gd name="T18" fmla="*/ 8 w 94"/>
                <a:gd name="T19" fmla="*/ 81 h 118"/>
                <a:gd name="T20" fmla="*/ 3 w 94"/>
                <a:gd name="T21" fmla="*/ 89 h 118"/>
                <a:gd name="T22" fmla="*/ 0 w 94"/>
                <a:gd name="T23" fmla="*/ 97 h 118"/>
                <a:gd name="T24" fmla="*/ 0 w 94"/>
                <a:gd name="T25" fmla="*/ 104 h 118"/>
                <a:gd name="T26" fmla="*/ 4 w 94"/>
                <a:gd name="T27" fmla="*/ 113 h 118"/>
                <a:gd name="T28" fmla="*/ 12 w 94"/>
                <a:gd name="T29" fmla="*/ 118 h 118"/>
                <a:gd name="T30" fmla="*/ 21 w 94"/>
                <a:gd name="T31" fmla="*/ 116 h 118"/>
                <a:gd name="T32" fmla="*/ 28 w 94"/>
                <a:gd name="T33" fmla="*/ 109 h 118"/>
                <a:gd name="T34" fmla="*/ 35 w 94"/>
                <a:gd name="T35" fmla="*/ 99 h 118"/>
                <a:gd name="T36" fmla="*/ 42 w 94"/>
                <a:gd name="T37" fmla="*/ 86 h 118"/>
                <a:gd name="T38" fmla="*/ 51 w 94"/>
                <a:gd name="T39" fmla="*/ 77 h 118"/>
                <a:gd name="T40" fmla="*/ 62 w 94"/>
                <a:gd name="T41" fmla="*/ 71 h 118"/>
                <a:gd name="T42" fmla="*/ 71 w 94"/>
                <a:gd name="T43" fmla="*/ 67 h 118"/>
                <a:gd name="T44" fmla="*/ 79 w 94"/>
                <a:gd name="T45" fmla="*/ 61 h 118"/>
                <a:gd name="T46" fmla="*/ 85 w 94"/>
                <a:gd name="T47" fmla="*/ 51 h 118"/>
                <a:gd name="T48" fmla="*/ 89 w 94"/>
                <a:gd name="T49" fmla="*/ 42 h 118"/>
                <a:gd name="T50" fmla="*/ 93 w 94"/>
                <a:gd name="T51" fmla="*/ 32 h 118"/>
                <a:gd name="T52" fmla="*/ 94 w 94"/>
                <a:gd name="T53" fmla="*/ 21 h 118"/>
                <a:gd name="T54" fmla="*/ 94 w 94"/>
                <a:gd name="T55" fmla="*/ 13 h 118"/>
                <a:gd name="T56" fmla="*/ 94 w 94"/>
                <a:gd name="T57" fmla="*/ 6 h 118"/>
                <a:gd name="T58" fmla="*/ 91 w 94"/>
                <a:gd name="T59" fmla="*/ 0 h 118"/>
                <a:gd name="T60" fmla="*/ 85 w 94"/>
                <a:gd name="T61" fmla="*/ 0 h 118"/>
                <a:gd name="T62" fmla="*/ 78 w 94"/>
                <a:gd name="T63" fmla="*/ 3 h 118"/>
                <a:gd name="T64" fmla="*/ 74 w 94"/>
                <a:gd name="T65"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118">
                  <a:moveTo>
                    <a:pt x="74" y="9"/>
                  </a:moveTo>
                  <a:lnTo>
                    <a:pt x="74" y="11"/>
                  </a:lnTo>
                  <a:lnTo>
                    <a:pt x="73" y="17"/>
                  </a:lnTo>
                  <a:lnTo>
                    <a:pt x="66" y="27"/>
                  </a:lnTo>
                  <a:lnTo>
                    <a:pt x="51" y="40"/>
                  </a:lnTo>
                  <a:lnTo>
                    <a:pt x="41" y="48"/>
                  </a:lnTo>
                  <a:lnTo>
                    <a:pt x="32" y="56"/>
                  </a:lnTo>
                  <a:lnTo>
                    <a:pt x="23" y="64"/>
                  </a:lnTo>
                  <a:lnTo>
                    <a:pt x="15" y="72"/>
                  </a:lnTo>
                  <a:lnTo>
                    <a:pt x="8" y="81"/>
                  </a:lnTo>
                  <a:lnTo>
                    <a:pt x="3" y="89"/>
                  </a:lnTo>
                  <a:lnTo>
                    <a:pt x="0" y="97"/>
                  </a:lnTo>
                  <a:lnTo>
                    <a:pt x="0" y="104"/>
                  </a:lnTo>
                  <a:lnTo>
                    <a:pt x="4" y="113"/>
                  </a:lnTo>
                  <a:lnTo>
                    <a:pt x="12" y="118"/>
                  </a:lnTo>
                  <a:lnTo>
                    <a:pt x="21" y="116"/>
                  </a:lnTo>
                  <a:lnTo>
                    <a:pt x="28" y="109"/>
                  </a:lnTo>
                  <a:lnTo>
                    <a:pt x="35" y="99"/>
                  </a:lnTo>
                  <a:lnTo>
                    <a:pt x="42" y="86"/>
                  </a:lnTo>
                  <a:lnTo>
                    <a:pt x="51" y="77"/>
                  </a:lnTo>
                  <a:lnTo>
                    <a:pt x="62" y="71"/>
                  </a:lnTo>
                  <a:lnTo>
                    <a:pt x="71" y="67"/>
                  </a:lnTo>
                  <a:lnTo>
                    <a:pt x="79" y="61"/>
                  </a:lnTo>
                  <a:lnTo>
                    <a:pt x="85" y="51"/>
                  </a:lnTo>
                  <a:lnTo>
                    <a:pt x="89" y="42"/>
                  </a:lnTo>
                  <a:lnTo>
                    <a:pt x="93" y="32"/>
                  </a:lnTo>
                  <a:lnTo>
                    <a:pt x="94" y="21"/>
                  </a:lnTo>
                  <a:lnTo>
                    <a:pt x="94" y="13"/>
                  </a:lnTo>
                  <a:lnTo>
                    <a:pt x="94" y="6"/>
                  </a:lnTo>
                  <a:lnTo>
                    <a:pt x="91" y="0"/>
                  </a:lnTo>
                  <a:lnTo>
                    <a:pt x="85" y="0"/>
                  </a:lnTo>
                  <a:lnTo>
                    <a:pt x="78" y="3"/>
                  </a:lnTo>
                  <a:lnTo>
                    <a:pt x="74" y="9"/>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3" name="Freeform 663"/>
            <p:cNvSpPr>
              <a:spLocks/>
            </p:cNvSpPr>
            <p:nvPr/>
          </p:nvSpPr>
          <p:spPr bwMode="auto">
            <a:xfrm>
              <a:off x="251" y="2974"/>
              <a:ext cx="89" cy="67"/>
            </a:xfrm>
            <a:custGeom>
              <a:avLst/>
              <a:gdLst>
                <a:gd name="T0" fmla="*/ 166 w 179"/>
                <a:gd name="T1" fmla="*/ 63 h 133"/>
                <a:gd name="T2" fmla="*/ 175 w 179"/>
                <a:gd name="T3" fmla="*/ 49 h 133"/>
                <a:gd name="T4" fmla="*/ 179 w 179"/>
                <a:gd name="T5" fmla="*/ 28 h 133"/>
                <a:gd name="T6" fmla="*/ 171 w 179"/>
                <a:gd name="T7" fmla="*/ 15 h 133"/>
                <a:gd name="T8" fmla="*/ 150 w 179"/>
                <a:gd name="T9" fmla="*/ 10 h 133"/>
                <a:gd name="T10" fmla="*/ 136 w 179"/>
                <a:gd name="T11" fmla="*/ 9 h 133"/>
                <a:gd name="T12" fmla="*/ 126 w 179"/>
                <a:gd name="T13" fmla="*/ 7 h 133"/>
                <a:gd name="T14" fmla="*/ 119 w 179"/>
                <a:gd name="T15" fmla="*/ 4 h 133"/>
                <a:gd name="T16" fmla="*/ 114 w 179"/>
                <a:gd name="T17" fmla="*/ 0 h 133"/>
                <a:gd name="T18" fmla="*/ 93 w 179"/>
                <a:gd name="T19" fmla="*/ 1 h 133"/>
                <a:gd name="T20" fmla="*/ 66 w 179"/>
                <a:gd name="T21" fmla="*/ 4 h 133"/>
                <a:gd name="T22" fmla="*/ 45 w 179"/>
                <a:gd name="T23" fmla="*/ 10 h 133"/>
                <a:gd name="T24" fmla="*/ 39 w 179"/>
                <a:gd name="T25" fmla="*/ 19 h 133"/>
                <a:gd name="T26" fmla="*/ 34 w 179"/>
                <a:gd name="T27" fmla="*/ 35 h 133"/>
                <a:gd name="T28" fmla="*/ 26 w 179"/>
                <a:gd name="T29" fmla="*/ 46 h 133"/>
                <a:gd name="T30" fmla="*/ 15 w 179"/>
                <a:gd name="T31" fmla="*/ 53 h 133"/>
                <a:gd name="T32" fmla="*/ 5 w 179"/>
                <a:gd name="T33" fmla="*/ 61 h 133"/>
                <a:gd name="T34" fmla="*/ 0 w 179"/>
                <a:gd name="T35" fmla="*/ 71 h 133"/>
                <a:gd name="T36" fmla="*/ 7 w 179"/>
                <a:gd name="T37" fmla="*/ 83 h 133"/>
                <a:gd name="T38" fmla="*/ 19 w 179"/>
                <a:gd name="T39" fmla="*/ 89 h 133"/>
                <a:gd name="T40" fmla="*/ 31 w 179"/>
                <a:gd name="T41" fmla="*/ 92 h 133"/>
                <a:gd name="T42" fmla="*/ 41 w 179"/>
                <a:gd name="T43" fmla="*/ 93 h 133"/>
                <a:gd name="T44" fmla="*/ 41 w 179"/>
                <a:gd name="T45" fmla="*/ 94 h 133"/>
                <a:gd name="T46" fmla="*/ 38 w 179"/>
                <a:gd name="T47" fmla="*/ 102 h 133"/>
                <a:gd name="T48" fmla="*/ 43 w 179"/>
                <a:gd name="T49" fmla="*/ 104 h 133"/>
                <a:gd name="T50" fmla="*/ 53 w 179"/>
                <a:gd name="T51" fmla="*/ 103 h 133"/>
                <a:gd name="T52" fmla="*/ 67 w 179"/>
                <a:gd name="T53" fmla="*/ 102 h 133"/>
                <a:gd name="T54" fmla="*/ 79 w 179"/>
                <a:gd name="T55" fmla="*/ 104 h 133"/>
                <a:gd name="T56" fmla="*/ 88 w 179"/>
                <a:gd name="T57" fmla="*/ 117 h 133"/>
                <a:gd name="T58" fmla="*/ 102 w 179"/>
                <a:gd name="T59" fmla="*/ 130 h 133"/>
                <a:gd name="T60" fmla="*/ 117 w 179"/>
                <a:gd name="T61" fmla="*/ 133 h 133"/>
                <a:gd name="T62" fmla="*/ 129 w 179"/>
                <a:gd name="T63" fmla="*/ 133 h 133"/>
                <a:gd name="T64" fmla="*/ 142 w 179"/>
                <a:gd name="T65" fmla="*/ 130 h 133"/>
                <a:gd name="T66" fmla="*/ 151 w 179"/>
                <a:gd name="T67" fmla="*/ 123 h 133"/>
                <a:gd name="T68" fmla="*/ 158 w 179"/>
                <a:gd name="T69" fmla="*/ 106 h 133"/>
                <a:gd name="T70" fmla="*/ 167 w 179"/>
                <a:gd name="T71" fmla="*/ 8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9" h="133">
                  <a:moveTo>
                    <a:pt x="164" y="65"/>
                  </a:moveTo>
                  <a:lnTo>
                    <a:pt x="166" y="63"/>
                  </a:lnTo>
                  <a:lnTo>
                    <a:pt x="171" y="58"/>
                  </a:lnTo>
                  <a:lnTo>
                    <a:pt x="175" y="49"/>
                  </a:lnTo>
                  <a:lnTo>
                    <a:pt x="179" y="39"/>
                  </a:lnTo>
                  <a:lnTo>
                    <a:pt x="179" y="28"/>
                  </a:lnTo>
                  <a:lnTo>
                    <a:pt x="176" y="20"/>
                  </a:lnTo>
                  <a:lnTo>
                    <a:pt x="171" y="15"/>
                  </a:lnTo>
                  <a:lnTo>
                    <a:pt x="158" y="11"/>
                  </a:lnTo>
                  <a:lnTo>
                    <a:pt x="150" y="10"/>
                  </a:lnTo>
                  <a:lnTo>
                    <a:pt x="143" y="9"/>
                  </a:lnTo>
                  <a:lnTo>
                    <a:pt x="136" y="9"/>
                  </a:lnTo>
                  <a:lnTo>
                    <a:pt x="130" y="8"/>
                  </a:lnTo>
                  <a:lnTo>
                    <a:pt x="126" y="7"/>
                  </a:lnTo>
                  <a:lnTo>
                    <a:pt x="122" y="5"/>
                  </a:lnTo>
                  <a:lnTo>
                    <a:pt x="119" y="4"/>
                  </a:lnTo>
                  <a:lnTo>
                    <a:pt x="118" y="2"/>
                  </a:lnTo>
                  <a:lnTo>
                    <a:pt x="114" y="0"/>
                  </a:lnTo>
                  <a:lnTo>
                    <a:pt x="106" y="0"/>
                  </a:lnTo>
                  <a:lnTo>
                    <a:pt x="93" y="1"/>
                  </a:lnTo>
                  <a:lnTo>
                    <a:pt x="80" y="2"/>
                  </a:lnTo>
                  <a:lnTo>
                    <a:pt x="66" y="4"/>
                  </a:lnTo>
                  <a:lnTo>
                    <a:pt x="54" y="7"/>
                  </a:lnTo>
                  <a:lnTo>
                    <a:pt x="45" y="10"/>
                  </a:lnTo>
                  <a:lnTo>
                    <a:pt x="42" y="12"/>
                  </a:lnTo>
                  <a:lnTo>
                    <a:pt x="39" y="19"/>
                  </a:lnTo>
                  <a:lnTo>
                    <a:pt x="37" y="27"/>
                  </a:lnTo>
                  <a:lnTo>
                    <a:pt x="34" y="35"/>
                  </a:lnTo>
                  <a:lnTo>
                    <a:pt x="29" y="42"/>
                  </a:lnTo>
                  <a:lnTo>
                    <a:pt x="26" y="46"/>
                  </a:lnTo>
                  <a:lnTo>
                    <a:pt x="21" y="49"/>
                  </a:lnTo>
                  <a:lnTo>
                    <a:pt x="15" y="53"/>
                  </a:lnTo>
                  <a:lnTo>
                    <a:pt x="9" y="56"/>
                  </a:lnTo>
                  <a:lnTo>
                    <a:pt x="5" y="61"/>
                  </a:lnTo>
                  <a:lnTo>
                    <a:pt x="1" y="65"/>
                  </a:lnTo>
                  <a:lnTo>
                    <a:pt x="0" y="71"/>
                  </a:lnTo>
                  <a:lnTo>
                    <a:pt x="2" y="77"/>
                  </a:lnTo>
                  <a:lnTo>
                    <a:pt x="7" y="83"/>
                  </a:lnTo>
                  <a:lnTo>
                    <a:pt x="13" y="86"/>
                  </a:lnTo>
                  <a:lnTo>
                    <a:pt x="19" y="89"/>
                  </a:lnTo>
                  <a:lnTo>
                    <a:pt x="26" y="91"/>
                  </a:lnTo>
                  <a:lnTo>
                    <a:pt x="31" y="92"/>
                  </a:lnTo>
                  <a:lnTo>
                    <a:pt x="37" y="93"/>
                  </a:lnTo>
                  <a:lnTo>
                    <a:pt x="41" y="93"/>
                  </a:lnTo>
                  <a:lnTo>
                    <a:pt x="42" y="93"/>
                  </a:lnTo>
                  <a:lnTo>
                    <a:pt x="41" y="94"/>
                  </a:lnTo>
                  <a:lnTo>
                    <a:pt x="39" y="99"/>
                  </a:lnTo>
                  <a:lnTo>
                    <a:pt x="38" y="102"/>
                  </a:lnTo>
                  <a:lnTo>
                    <a:pt x="39" y="104"/>
                  </a:lnTo>
                  <a:lnTo>
                    <a:pt x="43" y="104"/>
                  </a:lnTo>
                  <a:lnTo>
                    <a:pt x="47" y="104"/>
                  </a:lnTo>
                  <a:lnTo>
                    <a:pt x="53" y="103"/>
                  </a:lnTo>
                  <a:lnTo>
                    <a:pt x="60" y="102"/>
                  </a:lnTo>
                  <a:lnTo>
                    <a:pt x="67" y="102"/>
                  </a:lnTo>
                  <a:lnTo>
                    <a:pt x="73" y="103"/>
                  </a:lnTo>
                  <a:lnTo>
                    <a:pt x="79" y="104"/>
                  </a:lnTo>
                  <a:lnTo>
                    <a:pt x="82" y="108"/>
                  </a:lnTo>
                  <a:lnTo>
                    <a:pt x="88" y="117"/>
                  </a:lnTo>
                  <a:lnTo>
                    <a:pt x="95" y="124"/>
                  </a:lnTo>
                  <a:lnTo>
                    <a:pt x="102" y="130"/>
                  </a:lnTo>
                  <a:lnTo>
                    <a:pt x="111" y="133"/>
                  </a:lnTo>
                  <a:lnTo>
                    <a:pt x="117" y="133"/>
                  </a:lnTo>
                  <a:lnTo>
                    <a:pt x="122" y="133"/>
                  </a:lnTo>
                  <a:lnTo>
                    <a:pt x="129" y="133"/>
                  </a:lnTo>
                  <a:lnTo>
                    <a:pt x="136" y="132"/>
                  </a:lnTo>
                  <a:lnTo>
                    <a:pt x="142" y="130"/>
                  </a:lnTo>
                  <a:lnTo>
                    <a:pt x="148" y="126"/>
                  </a:lnTo>
                  <a:lnTo>
                    <a:pt x="151" y="123"/>
                  </a:lnTo>
                  <a:lnTo>
                    <a:pt x="153" y="117"/>
                  </a:lnTo>
                  <a:lnTo>
                    <a:pt x="158" y="106"/>
                  </a:lnTo>
                  <a:lnTo>
                    <a:pt x="164" y="95"/>
                  </a:lnTo>
                  <a:lnTo>
                    <a:pt x="167" y="83"/>
                  </a:lnTo>
                  <a:lnTo>
                    <a:pt x="164" y="65"/>
                  </a:lnTo>
                  <a:close/>
                </a:path>
              </a:pathLst>
            </a:custGeom>
            <a:grp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4" name="Freeform 664"/>
            <p:cNvSpPr>
              <a:spLocks/>
            </p:cNvSpPr>
            <p:nvPr/>
          </p:nvSpPr>
          <p:spPr bwMode="auto">
            <a:xfrm>
              <a:off x="513" y="3104"/>
              <a:ext cx="19" cy="20"/>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033157"/>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66" name="Freeform 664"/>
          <p:cNvSpPr>
            <a:spLocks/>
          </p:cNvSpPr>
          <p:nvPr/>
        </p:nvSpPr>
        <p:spPr bwMode="auto">
          <a:xfrm>
            <a:off x="3592487" y="684131"/>
            <a:ext cx="184465" cy="194173"/>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033157"/>
          </a:solidFill>
          <a:ln w="9525" cap="flat" cmpd="sng">
            <a:solidFill>
              <a:srgbClr val="FFFFFF"/>
            </a:solidFill>
            <a:prstDash val="solid"/>
            <a:roun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7" name="Freeform 664"/>
          <p:cNvSpPr>
            <a:spLocks/>
          </p:cNvSpPr>
          <p:nvPr/>
        </p:nvSpPr>
        <p:spPr bwMode="auto">
          <a:xfrm>
            <a:off x="6819213" y="2200614"/>
            <a:ext cx="168768" cy="177650"/>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033157"/>
          </a:solidFill>
          <a:ln w="9525" cap="flat" cmpd="sng">
            <a:solidFill>
              <a:srgbClr val="FFFFFF"/>
            </a:solidFill>
            <a:prstDash val="solid"/>
            <a:roun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9" name="Freeform 664"/>
          <p:cNvSpPr>
            <a:spLocks/>
          </p:cNvSpPr>
          <p:nvPr/>
        </p:nvSpPr>
        <p:spPr bwMode="auto">
          <a:xfrm>
            <a:off x="7369929" y="4022821"/>
            <a:ext cx="168768" cy="177650"/>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033157"/>
          </a:solidFill>
          <a:ln w="9525" cap="flat" cmpd="sng">
            <a:solidFill>
              <a:srgbClr val="FFFFFF"/>
            </a:solidFill>
            <a:prstDash val="solid"/>
            <a:roun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aphicFrame>
        <p:nvGraphicFramePr>
          <p:cNvPr id="171" name="Chart 170"/>
          <p:cNvGraphicFramePr/>
          <p:nvPr>
            <p:extLst>
              <p:ext uri="{D42A27DB-BD31-4B8C-83A1-F6EECF244321}">
                <p14:modId xmlns:p14="http://schemas.microsoft.com/office/powerpoint/2010/main" val="4000999119"/>
              </p:ext>
            </p:extLst>
          </p:nvPr>
        </p:nvGraphicFramePr>
        <p:xfrm>
          <a:off x="3855635" y="-159807"/>
          <a:ext cx="1122805" cy="1485472"/>
        </p:xfrm>
        <a:graphic>
          <a:graphicData uri="http://schemas.openxmlformats.org/drawingml/2006/chart">
            <c:chart xmlns:c="http://schemas.openxmlformats.org/drawingml/2006/chart" xmlns:r="http://schemas.openxmlformats.org/officeDocument/2006/relationships" r:id="rId4"/>
          </a:graphicData>
        </a:graphic>
      </p:graphicFrame>
      <p:sp>
        <p:nvSpPr>
          <p:cNvPr id="173" name="TextBox 172"/>
          <p:cNvSpPr txBox="1"/>
          <p:nvPr/>
        </p:nvSpPr>
        <p:spPr>
          <a:xfrm>
            <a:off x="3715223" y="240568"/>
            <a:ext cx="684987" cy="458757"/>
          </a:xfrm>
          <a:prstGeom prst="rect">
            <a:avLst/>
          </a:prstGeom>
          <a:noFill/>
        </p:spPr>
        <p:txBody>
          <a:bodyPr wrap="square" tIns="90000" bIns="900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LIH</a:t>
            </a:r>
          </a:p>
        </p:txBody>
      </p:sp>
      <p:sp>
        <p:nvSpPr>
          <p:cNvPr id="174" name="TextBox 173"/>
          <p:cNvSpPr txBox="1"/>
          <p:nvPr/>
        </p:nvSpPr>
        <p:spPr>
          <a:xfrm>
            <a:off x="6778208" y="1831975"/>
            <a:ext cx="738283" cy="458757"/>
          </a:xfrm>
          <a:prstGeom prst="rect">
            <a:avLst/>
          </a:prstGeom>
          <a:noFill/>
        </p:spPr>
        <p:txBody>
          <a:bodyPr wrap="square" tIns="90000" bIns="900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OGG</a:t>
            </a:r>
          </a:p>
        </p:txBody>
      </p:sp>
      <p:sp>
        <p:nvSpPr>
          <p:cNvPr id="175" name="TextBox 174"/>
          <p:cNvSpPr txBox="1"/>
          <p:nvPr/>
        </p:nvSpPr>
        <p:spPr>
          <a:xfrm>
            <a:off x="6716030" y="3882267"/>
            <a:ext cx="738283" cy="458757"/>
          </a:xfrm>
          <a:prstGeom prst="rect">
            <a:avLst/>
          </a:prstGeom>
          <a:noFill/>
        </p:spPr>
        <p:txBody>
          <a:bodyPr wrap="square" tIns="90000" bIns="900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KOA</a:t>
            </a:r>
          </a:p>
        </p:txBody>
      </p:sp>
      <p:graphicFrame>
        <p:nvGraphicFramePr>
          <p:cNvPr id="176" name="Chart 175"/>
          <p:cNvGraphicFramePr/>
          <p:nvPr>
            <p:extLst>
              <p:ext uri="{D42A27DB-BD31-4B8C-83A1-F6EECF244321}">
                <p14:modId xmlns:p14="http://schemas.microsoft.com/office/powerpoint/2010/main" val="3082797850"/>
              </p:ext>
            </p:extLst>
          </p:nvPr>
        </p:nvGraphicFramePr>
        <p:xfrm>
          <a:off x="4244117" y="1635528"/>
          <a:ext cx="1122805" cy="14854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7" name="Chart 176"/>
          <p:cNvGraphicFramePr/>
          <p:nvPr>
            <p:extLst>
              <p:ext uri="{D42A27DB-BD31-4B8C-83A1-F6EECF244321}">
                <p14:modId xmlns:p14="http://schemas.microsoft.com/office/powerpoint/2010/main" val="3353053282"/>
              </p:ext>
            </p:extLst>
          </p:nvPr>
        </p:nvGraphicFramePr>
        <p:xfrm>
          <a:off x="7364998" y="844969"/>
          <a:ext cx="1122805" cy="14854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8" name="Chart 177"/>
          <p:cNvGraphicFramePr/>
          <p:nvPr>
            <p:extLst>
              <p:ext uri="{D42A27DB-BD31-4B8C-83A1-F6EECF244321}">
                <p14:modId xmlns:p14="http://schemas.microsoft.com/office/powerpoint/2010/main" val="2932611959"/>
              </p:ext>
            </p:extLst>
          </p:nvPr>
        </p:nvGraphicFramePr>
        <p:xfrm>
          <a:off x="5778155" y="3502010"/>
          <a:ext cx="1122805" cy="1485472"/>
        </p:xfrm>
        <a:graphic>
          <a:graphicData uri="http://schemas.openxmlformats.org/drawingml/2006/chart">
            <c:chart xmlns:c="http://schemas.openxmlformats.org/drawingml/2006/chart" xmlns:r="http://schemas.openxmlformats.org/officeDocument/2006/relationships" r:id="rId7"/>
          </a:graphicData>
        </a:graphic>
      </p:graphicFrame>
      <p:sp>
        <p:nvSpPr>
          <p:cNvPr id="179" name="TextBox 178"/>
          <p:cNvSpPr txBox="1"/>
          <p:nvPr/>
        </p:nvSpPr>
        <p:spPr>
          <a:xfrm>
            <a:off x="5474753" y="1336782"/>
            <a:ext cx="684987" cy="458757"/>
          </a:xfrm>
          <a:prstGeom prst="rect">
            <a:avLst/>
          </a:prstGeom>
          <a:noFill/>
        </p:spPr>
        <p:txBody>
          <a:bodyPr wrap="square" tIns="90000" bIns="9000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rPr>
              <a:t>HNL</a:t>
            </a:r>
          </a:p>
        </p:txBody>
      </p:sp>
      <p:sp>
        <p:nvSpPr>
          <p:cNvPr id="180" name="Freeform 664"/>
          <p:cNvSpPr>
            <a:spLocks/>
          </p:cNvSpPr>
          <p:nvPr/>
        </p:nvSpPr>
        <p:spPr bwMode="auto">
          <a:xfrm>
            <a:off x="377936" y="4237375"/>
            <a:ext cx="168768" cy="177650"/>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033157"/>
          </a:solidFill>
          <a:ln w="9525" cap="flat" cmpd="sng">
            <a:solidFill>
              <a:srgbClr val="FFFFFF"/>
            </a:solidFill>
            <a:prstDash val="solid"/>
            <a:roun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pic>
        <p:nvPicPr>
          <p:cNvPr id="181" name="Picture 180"/>
          <p:cNvPicPr>
            <a:picLocks noChangeAspect="1"/>
          </p:cNvPicPr>
          <p:nvPr/>
        </p:nvPicPr>
        <p:blipFill>
          <a:blip r:embed="rId8"/>
          <a:stretch>
            <a:fillRect/>
          </a:stretch>
        </p:blipFill>
        <p:spPr>
          <a:xfrm>
            <a:off x="645290" y="4150067"/>
            <a:ext cx="952500" cy="295275"/>
          </a:xfrm>
          <a:prstGeom prst="rect">
            <a:avLst/>
          </a:prstGeom>
        </p:spPr>
      </p:pic>
      <p:pic>
        <p:nvPicPr>
          <p:cNvPr id="182" name="Picture 181"/>
          <p:cNvPicPr>
            <a:picLocks noChangeAspect="1"/>
          </p:cNvPicPr>
          <p:nvPr/>
        </p:nvPicPr>
        <p:blipFill rotWithShape="1">
          <a:blip r:embed="rId9"/>
          <a:srcRect l="7790" t="10319"/>
          <a:stretch/>
        </p:blipFill>
        <p:spPr>
          <a:xfrm>
            <a:off x="1659289" y="4150067"/>
            <a:ext cx="1126826" cy="398065"/>
          </a:xfrm>
          <a:prstGeom prst="rect">
            <a:avLst/>
          </a:prstGeom>
        </p:spPr>
      </p:pic>
      <p:pic>
        <p:nvPicPr>
          <p:cNvPr id="184" name="Picture 183"/>
          <p:cNvPicPr>
            <a:picLocks noChangeAspect="1"/>
          </p:cNvPicPr>
          <p:nvPr/>
        </p:nvPicPr>
        <p:blipFill>
          <a:blip r:embed="rId10"/>
          <a:stretch>
            <a:fillRect/>
          </a:stretch>
        </p:blipFill>
        <p:spPr>
          <a:xfrm>
            <a:off x="3400358" y="4113800"/>
            <a:ext cx="1529634" cy="382408"/>
          </a:xfrm>
          <a:prstGeom prst="rect">
            <a:avLst/>
          </a:prstGeom>
        </p:spPr>
      </p:pic>
      <p:sp>
        <p:nvSpPr>
          <p:cNvPr id="187" name="Freeform 664"/>
          <p:cNvSpPr>
            <a:spLocks/>
          </p:cNvSpPr>
          <p:nvPr/>
        </p:nvSpPr>
        <p:spPr bwMode="auto">
          <a:xfrm>
            <a:off x="3197765" y="4220852"/>
            <a:ext cx="184465" cy="194173"/>
          </a:xfrm>
          <a:custGeom>
            <a:avLst/>
            <a:gdLst>
              <a:gd name="T0" fmla="*/ 20 w 38"/>
              <a:gd name="T1" fmla="*/ 39 h 39"/>
              <a:gd name="T2" fmla="*/ 28 w 38"/>
              <a:gd name="T3" fmla="*/ 38 h 39"/>
              <a:gd name="T4" fmla="*/ 34 w 38"/>
              <a:gd name="T5" fmla="*/ 33 h 39"/>
              <a:gd name="T6" fmla="*/ 37 w 38"/>
              <a:gd name="T7" fmla="*/ 27 h 39"/>
              <a:gd name="T8" fmla="*/ 38 w 38"/>
              <a:gd name="T9" fmla="*/ 19 h 39"/>
              <a:gd name="T10" fmla="*/ 37 w 38"/>
              <a:gd name="T11" fmla="*/ 11 h 39"/>
              <a:gd name="T12" fmla="*/ 34 w 38"/>
              <a:gd name="T13" fmla="*/ 6 h 39"/>
              <a:gd name="T14" fmla="*/ 28 w 38"/>
              <a:gd name="T15" fmla="*/ 1 h 39"/>
              <a:gd name="T16" fmla="*/ 20 w 38"/>
              <a:gd name="T17" fmla="*/ 0 h 39"/>
              <a:gd name="T18" fmla="*/ 13 w 38"/>
              <a:gd name="T19" fmla="*/ 1 h 39"/>
              <a:gd name="T20" fmla="*/ 6 w 38"/>
              <a:gd name="T21" fmla="*/ 6 h 39"/>
              <a:gd name="T22" fmla="*/ 2 w 38"/>
              <a:gd name="T23" fmla="*/ 11 h 39"/>
              <a:gd name="T24" fmla="*/ 0 w 38"/>
              <a:gd name="T25" fmla="*/ 19 h 39"/>
              <a:gd name="T26" fmla="*/ 2 w 38"/>
              <a:gd name="T27" fmla="*/ 27 h 39"/>
              <a:gd name="T28" fmla="*/ 6 w 38"/>
              <a:gd name="T29" fmla="*/ 33 h 39"/>
              <a:gd name="T30" fmla="*/ 13 w 38"/>
              <a:gd name="T31" fmla="*/ 38 h 39"/>
              <a:gd name="T32" fmla="*/ 20 w 38"/>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9">
                <a:moveTo>
                  <a:pt x="20" y="39"/>
                </a:moveTo>
                <a:lnTo>
                  <a:pt x="28" y="38"/>
                </a:lnTo>
                <a:lnTo>
                  <a:pt x="34" y="33"/>
                </a:lnTo>
                <a:lnTo>
                  <a:pt x="37" y="27"/>
                </a:lnTo>
                <a:lnTo>
                  <a:pt x="38" y="19"/>
                </a:lnTo>
                <a:lnTo>
                  <a:pt x="37" y="11"/>
                </a:lnTo>
                <a:lnTo>
                  <a:pt x="34" y="6"/>
                </a:lnTo>
                <a:lnTo>
                  <a:pt x="28" y="1"/>
                </a:lnTo>
                <a:lnTo>
                  <a:pt x="20" y="0"/>
                </a:lnTo>
                <a:lnTo>
                  <a:pt x="13" y="1"/>
                </a:lnTo>
                <a:lnTo>
                  <a:pt x="6" y="6"/>
                </a:lnTo>
                <a:lnTo>
                  <a:pt x="2" y="11"/>
                </a:lnTo>
                <a:lnTo>
                  <a:pt x="0" y="19"/>
                </a:lnTo>
                <a:lnTo>
                  <a:pt x="2" y="27"/>
                </a:lnTo>
                <a:lnTo>
                  <a:pt x="6" y="33"/>
                </a:lnTo>
                <a:lnTo>
                  <a:pt x="13" y="38"/>
                </a:lnTo>
                <a:lnTo>
                  <a:pt x="20" y="39"/>
                </a:lnTo>
                <a:close/>
              </a:path>
            </a:pathLst>
          </a:custGeom>
          <a:solidFill>
            <a:srgbClr val="2774AE"/>
          </a:solidFill>
          <a:ln w="9525" cap="flat" cmpd="sng">
            <a:solidFill>
              <a:srgbClr val="FFFFFF"/>
            </a:solidFill>
            <a:prstDash val="solid"/>
            <a:round/>
            <a:headEnd type="none" w="med" len="med"/>
            <a:tailEnd type="none" w="med" len="med"/>
          </a:ln>
          <a:effectLs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0174005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42" presetClass="path" presetSubtype="0" decel="100000" fill="hold" grpId="1" nodeType="withEffect">
                                  <p:stCondLst>
                                    <p:cond delay="0"/>
                                  </p:stCondLst>
                                  <p:childTnLst>
                                    <p:animMotion origin="layout" path="M -4.16667E-6 4.93827E-7 L 0.03681 4.93827E-7 " pathEditMode="relative" rAng="0" ptsTypes="AA">
                                      <p:cBhvr>
                                        <p:cTn id="12" dur="500" spd="-100000" fill="hold"/>
                                        <p:tgtEl>
                                          <p:spTgt spid="11"/>
                                        </p:tgtEl>
                                        <p:attrNameLst>
                                          <p:attrName>ppt_x</p:attrName>
                                          <p:attrName>ppt_y</p:attrName>
                                        </p:attrNameLst>
                                      </p:cBhvr>
                                      <p:rCtr x="1840" y="0"/>
                                    </p:animMotion>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2"/>
                                        </p:tgtEl>
                                        <p:attrNameLst>
                                          <p:attrName>style.visibility</p:attrName>
                                        </p:attrNameLst>
                                      </p:cBhvr>
                                      <p:to>
                                        <p:strVal val="visible"/>
                                      </p:to>
                                    </p:set>
                                    <p:animEffect transition="in" filter="fade">
                                      <p:cBhvr>
                                        <p:cTn id="18" dur="500"/>
                                        <p:tgtEl>
                                          <p:spTgt spid="142"/>
                                        </p:tgtEl>
                                      </p:cBhvr>
                                    </p:animEffect>
                                  </p:childTnLst>
                                </p:cTn>
                              </p:par>
                              <p:par>
                                <p:cTn id="19" presetID="42" presetClass="path" presetSubtype="0" decel="100000" fill="hold" grpId="1" nodeType="withEffect">
                                  <p:stCondLst>
                                    <p:cond delay="0"/>
                                  </p:stCondLst>
                                  <p:childTnLst>
                                    <p:animMotion origin="layout" path="M 4.44444E-6 -3.20988E-6 L 4.44444E-6 -0.05463 " pathEditMode="relative" rAng="0" ptsTypes="AA">
                                      <p:cBhvr>
                                        <p:cTn id="20" dur="500" spd="-100000" fill="hold"/>
                                        <p:tgtEl>
                                          <p:spTgt spid="142"/>
                                        </p:tgtEl>
                                        <p:attrNameLst>
                                          <p:attrName>ppt_x</p:attrName>
                                          <p:attrName>ppt_y</p:attrName>
                                        </p:attrNameLst>
                                      </p:cBhvr>
                                      <p:rCtr x="0" y="-27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1" grpId="1"/>
      <p:bldP spid="37" grpId="0"/>
      <p:bldP spid="142" grpId="0"/>
      <p:bldP spid="14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145723" y="2292957"/>
            <a:ext cx="223993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000" spc="40">
                <a:gradFill>
                  <a:gsLst>
                    <a:gs pos="0">
                      <a:schemeClr val="tx2"/>
                    </a:gs>
                    <a:gs pos="100000">
                      <a:schemeClr val="tx2"/>
                    </a:gs>
                  </a:gsLst>
                  <a:lin ang="0" scaled="0"/>
                </a:gradFill>
                <a:latin typeface="+mn-lt"/>
              </a:rPr>
              <a:t>rewards.</a:t>
            </a:r>
          </a:p>
        </p:txBody>
      </p:sp>
      <p:sp>
        <p:nvSpPr>
          <p:cNvPr id="5" name="Title 1"/>
          <p:cNvSpPr txBox="1">
            <a:spLocks/>
          </p:cNvSpPr>
          <p:nvPr/>
        </p:nvSpPr>
        <p:spPr>
          <a:xfrm>
            <a:off x="2131678" y="2369406"/>
            <a:ext cx="1875855"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algn="r"/>
            <a:r>
              <a:rPr lang="en-US" sz="4000" b="0" spc="40">
                <a:gradFill>
                  <a:gsLst>
                    <a:gs pos="0">
                      <a:schemeClr val="accent5"/>
                    </a:gs>
                    <a:gs pos="100000">
                      <a:schemeClr val="accent5"/>
                    </a:gs>
                  </a:gsLst>
                  <a:lin ang="5400000" scaled="1"/>
                </a:gradFill>
                <a:latin typeface="+mn-lt"/>
              </a:rPr>
              <a:t>More</a:t>
            </a:r>
            <a:endParaRPr lang="en-US" sz="4000" spc="40">
              <a:gradFill>
                <a:gsLst>
                  <a:gs pos="0">
                    <a:schemeClr val="bg2"/>
                  </a:gs>
                  <a:gs pos="100000">
                    <a:schemeClr val="bg2"/>
                  </a:gs>
                </a:gsLst>
                <a:lin ang="0" scaled="0"/>
              </a:gradFill>
              <a:latin typeface="+mn-lt"/>
            </a:endParaRPr>
          </a:p>
        </p:txBody>
      </p:sp>
    </p:spTree>
    <p:extLst>
      <p:ext uri="{BB962C8B-B14F-4D97-AF65-F5344CB8AC3E}">
        <p14:creationId xmlns:p14="http://schemas.microsoft.com/office/powerpoint/2010/main" val="3914184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500"/>
                                  </p:stCondLst>
                                  <p:childTnLst>
                                    <p:animMotion origin="layout" path="M 1.38889E-6 -2.71605E-6 L 1.38889E-6 0.04352 " pathEditMode="relative" rAng="0" ptsTypes="AA">
                                      <p:cBhvr>
                                        <p:cTn id="12" dur="500" spd="-100000" fill="hold"/>
                                        <p:tgtEl>
                                          <p:spTgt spid="4"/>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1" y="509825"/>
            <a:ext cx="4859391" cy="572700"/>
          </a:xfrm>
        </p:spPr>
        <p:txBody>
          <a:bodyPr/>
          <a:lstStyle/>
          <a:p>
            <a:pPr algn="l"/>
            <a:r>
              <a:rPr lang="en-US">
                <a:solidFill>
                  <a:schemeClr val="bg1"/>
                </a:solidFill>
                <a:latin typeface="AS Circular" charset="0"/>
                <a:ea typeface="AS Circular" charset="0"/>
                <a:cs typeface="AS Circular" charset="0"/>
              </a:rPr>
              <a:t>#MOSTWESTCOAST</a:t>
            </a:r>
          </a:p>
        </p:txBody>
      </p:sp>
      <p:sp>
        <p:nvSpPr>
          <p:cNvPr id="6" name="TextBox 5"/>
          <p:cNvSpPr txBox="1"/>
          <p:nvPr/>
        </p:nvSpPr>
        <p:spPr>
          <a:xfrm>
            <a:off x="439630" y="1308171"/>
            <a:ext cx="3951617" cy="2954655"/>
          </a:xfrm>
          <a:prstGeom prst="rect">
            <a:avLst/>
          </a:prstGeom>
          <a:noFill/>
        </p:spPr>
        <p:txBody>
          <a:bodyPr wrap="square" rtlCol="0">
            <a:spAutoFit/>
          </a:bodyPr>
          <a:lstStyle/>
          <a:p>
            <a:r>
              <a:rPr lang="en-US" sz="2400" b="1">
                <a:solidFill>
                  <a:schemeClr val="bg1"/>
                </a:solidFill>
              </a:rPr>
              <a:t>Alaska operates the most nonstop flights, to the most destinations, from the West Coast</a:t>
            </a:r>
            <a:r>
              <a:rPr lang="en-US" sz="2400">
                <a:solidFill>
                  <a:schemeClr val="bg1"/>
                </a:solidFill>
              </a:rPr>
              <a:t>.</a:t>
            </a:r>
          </a:p>
          <a:p>
            <a:endParaRPr lang="en-US" sz="1800">
              <a:solidFill>
                <a:schemeClr val="bg1"/>
              </a:solidFill>
            </a:endParaRPr>
          </a:p>
          <a:p>
            <a:r>
              <a:rPr lang="en-US" sz="1800">
                <a:solidFill>
                  <a:schemeClr val="bg1"/>
                </a:solidFill>
              </a:rPr>
              <a:t>Over 1200 daily flights to 119 destinations in the United States, Canada, Mexico, Costa Rica and Cuba.</a:t>
            </a:r>
          </a:p>
        </p:txBody>
      </p:sp>
      <p:sp>
        <p:nvSpPr>
          <p:cNvPr id="10" name="Title 3"/>
          <p:cNvSpPr txBox="1">
            <a:spLocks/>
          </p:cNvSpPr>
          <p:nvPr/>
        </p:nvSpPr>
        <p:spPr>
          <a:xfrm>
            <a:off x="3817911" y="350556"/>
            <a:ext cx="3676651" cy="810478"/>
          </a:xfrm>
          <a:prstGeom prst="rect">
            <a:avLst/>
          </a:prstGeom>
        </p:spPr>
        <p:txBody>
          <a:bodyPr vert="horz" lIns="91440" tIns="45720" rIns="91440" bIns="45720" rtlCol="0" anchor="t" anchorCtr="0">
            <a:sp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3300" b="0" spc="40">
                <a:gradFill>
                  <a:gsLst>
                    <a:gs pos="0">
                      <a:schemeClr val="accent5"/>
                    </a:gs>
                    <a:gs pos="100000">
                      <a:schemeClr val="accent5"/>
                    </a:gs>
                  </a:gsLst>
                  <a:lin ang="5400000" scaled="1"/>
                </a:gradFill>
                <a:latin typeface="+mn-lt"/>
              </a:rPr>
              <a:t>Fly a mile.  </a:t>
            </a:r>
          </a:p>
          <a:p>
            <a:r>
              <a:rPr lang="en-US" sz="3300" spc="40">
                <a:solidFill>
                  <a:srgbClr val="92D050"/>
                </a:solidFill>
                <a:latin typeface="+mn-lt"/>
              </a:rPr>
              <a:t>Earn a mile.</a:t>
            </a:r>
            <a:endParaRPr lang="en-US" sz="3300" b="0" spc="40">
              <a:solidFill>
                <a:srgbClr val="92D050"/>
              </a:solidFill>
              <a:latin typeface="+mn-lt"/>
            </a:endParaRPr>
          </a:p>
        </p:txBody>
      </p:sp>
      <p:pic>
        <p:nvPicPr>
          <p:cNvPr id="11" name="Picture 10"/>
          <p:cNvPicPr>
            <a:picLocks noChangeAspect="1"/>
          </p:cNvPicPr>
          <p:nvPr/>
        </p:nvPicPr>
        <p:blipFill>
          <a:blip r:embed="rId3"/>
          <a:stretch>
            <a:fillRect/>
          </a:stretch>
        </p:blipFill>
        <p:spPr>
          <a:xfrm>
            <a:off x="3706427" y="1101056"/>
            <a:ext cx="1730732" cy="2421473"/>
          </a:xfrm>
          <a:prstGeom prst="rect">
            <a:avLst/>
          </a:prstGeom>
        </p:spPr>
      </p:pic>
      <p:sp>
        <p:nvSpPr>
          <p:cNvPr id="12" name="Rectangle 11"/>
          <p:cNvSpPr/>
          <p:nvPr/>
        </p:nvSpPr>
        <p:spPr>
          <a:xfrm>
            <a:off x="5801830" y="1573126"/>
            <a:ext cx="2631879" cy="1477328"/>
          </a:xfrm>
          <a:prstGeom prst="rect">
            <a:avLst/>
          </a:prstGeom>
        </p:spPr>
        <p:txBody>
          <a:bodyPr wrap="square" lIns="91440" rIns="182880">
            <a:spAutoFit/>
          </a:bodyPr>
          <a:lstStyle/>
          <a:p>
            <a:r>
              <a:rPr lang="en-US" sz="1800" b="1">
                <a:gradFill>
                  <a:gsLst>
                    <a:gs pos="0">
                      <a:schemeClr val="accent5"/>
                    </a:gs>
                    <a:gs pos="100000">
                      <a:schemeClr val="accent5"/>
                    </a:gs>
                  </a:gsLst>
                  <a:lin ang="0" scaled="0"/>
                </a:gradFill>
                <a:latin typeface="Arial" panose="020B0604020202020204" pitchFamily="34" charset="0"/>
                <a:cs typeface="Arial" panose="020B0604020202020204" pitchFamily="34" charset="0"/>
              </a:rPr>
              <a:t>Alaska is the only major US airline to offer miles for distance traveled, not just for dollars spent.  </a:t>
            </a:r>
          </a:p>
        </p:txBody>
      </p:sp>
      <p:sp>
        <p:nvSpPr>
          <p:cNvPr id="13" name="Title 3"/>
          <p:cNvSpPr txBox="1">
            <a:spLocks/>
          </p:cNvSpPr>
          <p:nvPr/>
        </p:nvSpPr>
        <p:spPr>
          <a:xfrm>
            <a:off x="3817911" y="3793163"/>
            <a:ext cx="1619251" cy="451406"/>
          </a:xfrm>
          <a:prstGeom prst="rect">
            <a:avLst/>
          </a:prstGeom>
        </p:spPr>
        <p:txBody>
          <a:bodyPr vert="horz" wrap="square" lIns="91440" tIns="45720" rIns="91440" bIns="45720" rtlCol="0" anchor="t" anchorCtr="0">
            <a:sp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400" spc="40">
                <a:solidFill>
                  <a:srgbClr val="92D050"/>
                </a:solidFill>
                <a:latin typeface="+mn-lt"/>
              </a:rPr>
              <a:t>5,000</a:t>
            </a:r>
            <a:endParaRPr lang="en-US" sz="4400" b="0" spc="40">
              <a:solidFill>
                <a:srgbClr val="92D050"/>
              </a:solidFill>
              <a:latin typeface="+mn-lt"/>
            </a:endParaRPr>
          </a:p>
        </p:txBody>
      </p:sp>
      <p:sp>
        <p:nvSpPr>
          <p:cNvPr id="14" name="Rectangle 13"/>
          <p:cNvSpPr/>
          <p:nvPr/>
        </p:nvSpPr>
        <p:spPr>
          <a:xfrm>
            <a:off x="5801830" y="3563679"/>
            <a:ext cx="2631879" cy="646331"/>
          </a:xfrm>
          <a:prstGeom prst="rect">
            <a:avLst/>
          </a:prstGeom>
        </p:spPr>
        <p:txBody>
          <a:bodyPr wrap="square" lIns="91440" rIns="182880">
            <a:spAutoFit/>
          </a:bodyPr>
          <a:lstStyle/>
          <a:p>
            <a:r>
              <a:rPr lang="en-US" sz="1800" b="1">
                <a:gradFill>
                  <a:gsLst>
                    <a:gs pos="0">
                      <a:schemeClr val="accent5"/>
                    </a:gs>
                    <a:gs pos="100000">
                      <a:schemeClr val="accent5"/>
                    </a:gs>
                  </a:gsLst>
                  <a:lin ang="0" scaled="0"/>
                </a:gradFill>
                <a:latin typeface="Arial" panose="020B0604020202020204" pitchFamily="34" charset="0"/>
                <a:cs typeface="Arial" panose="020B0604020202020204" pitchFamily="34" charset="0"/>
              </a:rPr>
              <a:t>Award travel starts at 5,000 miles.  </a:t>
            </a:r>
          </a:p>
        </p:txBody>
      </p:sp>
      <p:pic>
        <p:nvPicPr>
          <p:cNvPr id="15" name="Picture 14"/>
          <p:cNvPicPr>
            <a:picLocks noChangeAspect="1"/>
          </p:cNvPicPr>
          <p:nvPr/>
        </p:nvPicPr>
        <p:blipFill rotWithShape="1">
          <a:blip r:embed="rId4"/>
          <a:srcRect l="24139" r="16667"/>
          <a:stretch/>
        </p:blipFill>
        <p:spPr>
          <a:xfrm>
            <a:off x="161261" y="337303"/>
            <a:ext cx="3055043" cy="4635827"/>
          </a:xfrm>
          <a:prstGeom prst="rect">
            <a:avLst/>
          </a:prstGeom>
        </p:spPr>
      </p:pic>
    </p:spTree>
    <p:extLst>
      <p:ext uri="{BB962C8B-B14F-4D97-AF65-F5344CB8AC3E}">
        <p14:creationId xmlns:p14="http://schemas.microsoft.com/office/powerpoint/2010/main" val="1439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3.88889E-6 -7.40741E-7 L 0.0368 -7.40741E-7 " pathEditMode="relative" rAng="0" ptsTypes="AA">
                                      <p:cBhvr>
                                        <p:cTn id="9" dur="500" spd="-100000" fill="hold"/>
                                        <p:tgtEl>
                                          <p:spTgt spid="10"/>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42" presetClass="path" presetSubtype="0" decel="100000" fill="hold" grpId="1" nodeType="withEffect">
                                  <p:stCondLst>
                                    <p:cond delay="0"/>
                                  </p:stCondLst>
                                  <p:childTnLst>
                                    <p:animMotion origin="layout" path="M -1.38889E-6 -3.95062E-6 L -1.38889E-6 -0.05463 " pathEditMode="relative" rAng="0" ptsTypes="AA">
                                      <p:cBhvr>
                                        <p:cTn id="14" dur="500" spd="-100000" fill="hold"/>
                                        <p:tgtEl>
                                          <p:spTgt spid="12"/>
                                        </p:tgtEl>
                                        <p:attrNameLst>
                                          <p:attrName>ppt_x</p:attrName>
                                          <p:attrName>ppt_y</p:attrName>
                                        </p:attrNameLst>
                                      </p:cBhvr>
                                      <p:rCtr x="0" y="-2747"/>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42" presetClass="path" presetSubtype="0" decel="100000" fill="hold" grpId="1" nodeType="withEffect">
                                  <p:stCondLst>
                                    <p:cond delay="0"/>
                                  </p:stCondLst>
                                  <p:childTnLst>
                                    <p:animMotion origin="layout" path="M 3.88889E-6 -7.40741E-7 L 0.0368 -7.40741E-7 " pathEditMode="relative" rAng="0" ptsTypes="AA">
                                      <p:cBhvr>
                                        <p:cTn id="20" dur="500" spd="-100000" fill="hold"/>
                                        <p:tgtEl>
                                          <p:spTgt spid="13"/>
                                        </p:tgtEl>
                                        <p:attrNameLst>
                                          <p:attrName>ppt_x</p:attrName>
                                          <p:attrName>ppt_y</p:attrName>
                                        </p:attrNameLst>
                                      </p:cBhvr>
                                      <p:rCtr x="1840" y="0"/>
                                    </p:animMotion>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42" presetClass="path" presetSubtype="0" decel="100000" fill="hold" grpId="1" nodeType="withEffect">
                                  <p:stCondLst>
                                    <p:cond delay="0"/>
                                  </p:stCondLst>
                                  <p:childTnLst>
                                    <p:animMotion origin="layout" path="M -1.38889E-6 -3.95062E-6 L -1.38889E-6 -0.05463 " pathEditMode="relative" rAng="0" ptsTypes="AA">
                                      <p:cBhvr>
                                        <p:cTn id="25" dur="500" spd="-100000" fill="hold"/>
                                        <p:tgtEl>
                                          <p:spTgt spid="14"/>
                                        </p:tgtEl>
                                        <p:attrNameLst>
                                          <p:attrName>ppt_x</p:attrName>
                                          <p:attrName>ppt_y</p:attrName>
                                        </p:attrNameLst>
                                      </p:cBhvr>
                                      <p:rCtr x="0" y="-27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1" y="509825"/>
            <a:ext cx="4859391" cy="572700"/>
          </a:xfrm>
        </p:spPr>
        <p:txBody>
          <a:bodyPr/>
          <a:lstStyle/>
          <a:p>
            <a:pPr algn="l"/>
            <a:r>
              <a:rPr lang="en-US">
                <a:solidFill>
                  <a:schemeClr val="bg1"/>
                </a:solidFill>
                <a:latin typeface="AS Circular" charset="0"/>
                <a:ea typeface="AS Circular" charset="0"/>
                <a:cs typeface="AS Circular" charset="0"/>
              </a:rPr>
              <a:t>#MOSTWESTCOAST</a:t>
            </a:r>
          </a:p>
        </p:txBody>
      </p:sp>
      <p:sp>
        <p:nvSpPr>
          <p:cNvPr id="6" name="TextBox 5"/>
          <p:cNvSpPr txBox="1"/>
          <p:nvPr/>
        </p:nvSpPr>
        <p:spPr>
          <a:xfrm>
            <a:off x="439630" y="1308171"/>
            <a:ext cx="3951617" cy="2954655"/>
          </a:xfrm>
          <a:prstGeom prst="rect">
            <a:avLst/>
          </a:prstGeom>
          <a:noFill/>
        </p:spPr>
        <p:txBody>
          <a:bodyPr wrap="square" rtlCol="0">
            <a:spAutoFit/>
          </a:bodyPr>
          <a:lstStyle/>
          <a:p>
            <a:r>
              <a:rPr lang="en-US" sz="2400" b="1">
                <a:solidFill>
                  <a:schemeClr val="bg1"/>
                </a:solidFill>
              </a:rPr>
              <a:t>Alaska operates the most nonstop flights, to the most destinations, from the West Coast</a:t>
            </a:r>
            <a:r>
              <a:rPr lang="en-US" sz="2400">
                <a:solidFill>
                  <a:schemeClr val="bg1"/>
                </a:solidFill>
              </a:rPr>
              <a:t>.</a:t>
            </a:r>
          </a:p>
          <a:p>
            <a:endParaRPr lang="en-US" sz="1800">
              <a:solidFill>
                <a:schemeClr val="bg1"/>
              </a:solidFill>
            </a:endParaRPr>
          </a:p>
          <a:p>
            <a:r>
              <a:rPr lang="en-US" sz="1800">
                <a:solidFill>
                  <a:schemeClr val="bg1"/>
                </a:solidFill>
              </a:rPr>
              <a:t>Over 1200 daily flights to 119 destinations in the United States, Canada, Mexico, Costa Rica and Cuba.</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r="40640"/>
          <a:stretch/>
        </p:blipFill>
        <p:spPr>
          <a:xfrm>
            <a:off x="278293" y="272402"/>
            <a:ext cx="3050211" cy="4619309"/>
          </a:xfrm>
          <a:prstGeom prst="rect">
            <a:avLst/>
          </a:prstGeom>
        </p:spPr>
      </p:pic>
      <p:sp>
        <p:nvSpPr>
          <p:cNvPr id="17" name="Title 3"/>
          <p:cNvSpPr txBox="1">
            <a:spLocks/>
          </p:cNvSpPr>
          <p:nvPr/>
        </p:nvSpPr>
        <p:spPr>
          <a:xfrm>
            <a:off x="3596640" y="203840"/>
            <a:ext cx="5547360" cy="1111157"/>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a:lnSpc>
                <a:spcPct val="90000"/>
              </a:lnSpc>
            </a:pPr>
            <a:r>
              <a:rPr lang="en-US" sz="3300" b="0" spc="40">
                <a:gradFill>
                  <a:gsLst>
                    <a:gs pos="2000">
                      <a:schemeClr val="accent5"/>
                    </a:gs>
                    <a:gs pos="100000">
                      <a:schemeClr val="accent5"/>
                    </a:gs>
                  </a:gsLst>
                  <a:lin ang="16200000" scaled="0"/>
                </a:gradFill>
                <a:latin typeface="+mn-lt"/>
              </a:rPr>
              <a:t>The </a:t>
            </a:r>
            <a:r>
              <a:rPr lang="en-US" sz="3300" spc="40">
                <a:solidFill>
                  <a:srgbClr val="92D050"/>
                </a:solidFill>
                <a:latin typeface="+mn-lt"/>
              </a:rPr>
              <a:t>perks</a:t>
            </a:r>
            <a:r>
              <a:rPr lang="en-US" sz="3300" b="0" spc="40">
                <a:solidFill>
                  <a:srgbClr val="92D050"/>
                </a:solidFill>
                <a:latin typeface="+mn-lt"/>
              </a:rPr>
              <a:t> </a:t>
            </a:r>
            <a:r>
              <a:rPr lang="en-US" sz="3300" b="0" spc="40">
                <a:gradFill>
                  <a:gsLst>
                    <a:gs pos="2000">
                      <a:schemeClr val="accent5"/>
                    </a:gs>
                    <a:gs pos="100000">
                      <a:schemeClr val="accent5"/>
                    </a:gs>
                  </a:gsLst>
                  <a:lin ang="16200000" scaled="0"/>
                </a:gradFill>
                <a:latin typeface="+mn-lt"/>
              </a:rPr>
              <a:t>you deserve</a:t>
            </a:r>
          </a:p>
          <a:p>
            <a:pPr>
              <a:lnSpc>
                <a:spcPct val="90000"/>
              </a:lnSpc>
            </a:pPr>
            <a:r>
              <a:rPr lang="en-US" sz="3300" b="0" spc="40">
                <a:gradFill>
                  <a:gsLst>
                    <a:gs pos="2000">
                      <a:schemeClr val="accent5"/>
                    </a:gs>
                    <a:gs pos="100000">
                      <a:schemeClr val="accent5"/>
                    </a:gs>
                  </a:gsLst>
                  <a:lin ang="16200000" scaled="0"/>
                </a:gradFill>
                <a:latin typeface="+mn-lt"/>
              </a:rPr>
              <a:t>for your loyalty</a:t>
            </a:r>
          </a:p>
        </p:txBody>
      </p:sp>
      <p:pic>
        <p:nvPicPr>
          <p:cNvPr id="18" name="Picture 17"/>
          <p:cNvPicPr>
            <a:picLocks noChangeAspect="1"/>
          </p:cNvPicPr>
          <p:nvPr/>
        </p:nvPicPr>
        <p:blipFill>
          <a:blip r:embed="rId4"/>
          <a:stretch>
            <a:fillRect/>
          </a:stretch>
        </p:blipFill>
        <p:spPr>
          <a:xfrm>
            <a:off x="4040643" y="1314998"/>
            <a:ext cx="1413020" cy="1976961"/>
          </a:xfrm>
          <a:prstGeom prst="rect">
            <a:avLst/>
          </a:prstGeom>
        </p:spPr>
      </p:pic>
      <p:sp>
        <p:nvSpPr>
          <p:cNvPr id="19" name="TextBox 18"/>
          <p:cNvSpPr txBox="1"/>
          <p:nvPr/>
        </p:nvSpPr>
        <p:spPr>
          <a:xfrm>
            <a:off x="5465040" y="1610980"/>
            <a:ext cx="2906487" cy="1384995"/>
          </a:xfrm>
          <a:prstGeom prst="rect">
            <a:avLst/>
          </a:prstGeom>
          <a:noFill/>
        </p:spPr>
        <p:txBody>
          <a:bodyPr wrap="square" rtlCol="0">
            <a:spAutoFit/>
          </a:bodyPr>
          <a:lstStyle/>
          <a:p>
            <a:r>
              <a:rPr lang="en-US" sz="1400">
                <a:latin typeface="AS Circular Black" panose="020B0A04020101010102" pitchFamily="34" charset="0"/>
                <a:cs typeface="AS Circular Black" panose="020B0A04020101010102" pitchFamily="34" charset="0"/>
              </a:rPr>
              <a:t>Elite Status = 20,000 Miles</a:t>
            </a:r>
          </a:p>
          <a:p>
            <a:endParaRPr lang="en-US" sz="1400">
              <a:latin typeface="AS Circular Black" panose="020B0A04020101010102" pitchFamily="34" charset="0"/>
              <a:cs typeface="AS Circular Black" panose="020B0A04020101010102" pitchFamily="34" charset="0"/>
            </a:endParaRPr>
          </a:p>
          <a:p>
            <a:r>
              <a:rPr lang="en-US" sz="1400">
                <a:solidFill>
                  <a:schemeClr val="accent5"/>
                </a:solidFill>
                <a:latin typeface="AS Circular Light" panose="020B0404020101020102" pitchFamily="34" charset="0"/>
                <a:cs typeface="AS Circular Light" panose="020B0404020101020102" pitchFamily="34" charset="0"/>
              </a:rPr>
              <a:t>Earn Elite status with just 4 round trips between HNL and SEA.</a:t>
            </a:r>
          </a:p>
          <a:p>
            <a:endParaRPr lang="en-US" sz="1400">
              <a:solidFill>
                <a:schemeClr val="accent5"/>
              </a:solidFill>
              <a:latin typeface="AS Circular Light" panose="020B0404020101020102" pitchFamily="34" charset="0"/>
              <a:cs typeface="AS Circular Light" panose="020B0404020101020102" pitchFamily="34" charset="0"/>
            </a:endParaRPr>
          </a:p>
          <a:p>
            <a:r>
              <a:rPr lang="en-US" sz="1400">
                <a:solidFill>
                  <a:schemeClr val="accent5"/>
                </a:solidFill>
                <a:latin typeface="AS Circular Light" panose="020B0404020101020102" pitchFamily="34" charset="0"/>
                <a:cs typeface="AS Circular Light" panose="020B0404020101020102" pitchFamily="34" charset="0"/>
              </a:rPr>
              <a:t>No minimum spend requirements.</a:t>
            </a:r>
          </a:p>
        </p:txBody>
      </p:sp>
      <p:pic>
        <p:nvPicPr>
          <p:cNvPr id="20" name="Picture 19"/>
          <p:cNvPicPr>
            <a:picLocks noChangeAspect="1"/>
          </p:cNvPicPr>
          <p:nvPr/>
        </p:nvPicPr>
        <p:blipFill>
          <a:blip r:embed="rId5"/>
          <a:stretch>
            <a:fillRect/>
          </a:stretch>
        </p:blipFill>
        <p:spPr>
          <a:xfrm>
            <a:off x="3596640" y="2588218"/>
            <a:ext cx="5848680" cy="3288277"/>
          </a:xfrm>
          <a:prstGeom prst="rect">
            <a:avLst/>
          </a:prstGeom>
        </p:spPr>
      </p:pic>
    </p:spTree>
    <p:extLst>
      <p:ext uri="{BB962C8B-B14F-4D97-AF65-F5344CB8AC3E}">
        <p14:creationId xmlns:p14="http://schemas.microsoft.com/office/powerpoint/2010/main" val="36468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0"/>
                                  </p:stCondLst>
                                  <p:childTnLst>
                                    <p:animMotion origin="layout" path="M 3.88889E-6 -7.40741E-7 L 0.0368 -7.40741E-7 " pathEditMode="relative" rAng="0" ptsTypes="AA">
                                      <p:cBhvr>
                                        <p:cTn id="9" dur="500" spd="-100000" fill="hold"/>
                                        <p:tgtEl>
                                          <p:spTgt spid="17"/>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2048"/>
          <p:cNvSpPr/>
          <p:nvPr/>
        </p:nvSpPr>
        <p:spPr>
          <a:xfrm>
            <a:off x="3398293" y="1662787"/>
            <a:ext cx="5745707" cy="3471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70196" y="1727999"/>
            <a:ext cx="1873804" cy="1675144"/>
          </a:xfrm>
          <a:prstGeom prst="rect">
            <a:avLst/>
          </a:prstGeom>
        </p:spPr>
      </p:pic>
      <p:sp>
        <p:nvSpPr>
          <p:cNvPr id="66" name="Rectangle 65"/>
          <p:cNvSpPr/>
          <p:nvPr/>
        </p:nvSpPr>
        <p:spPr>
          <a:xfrm>
            <a:off x="7270196" y="2671623"/>
            <a:ext cx="1873804" cy="73152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bIns="91440" rtlCol="0" anchor="b" anchorCtr="0"/>
          <a:lstStyle/>
          <a:p>
            <a:br>
              <a:rPr lang="en-US" sz="1100" b="1">
                <a:gradFill>
                  <a:gsLst>
                    <a:gs pos="0">
                      <a:schemeClr val="accent5"/>
                    </a:gs>
                    <a:gs pos="100000">
                      <a:schemeClr val="accent5"/>
                    </a:gs>
                  </a:gsLst>
                  <a:lin ang="16200000" scaled="0"/>
                </a:gradFill>
              </a:rPr>
            </a:br>
            <a:r>
              <a:rPr lang="en-US" sz="1050">
                <a:gradFill>
                  <a:gsLst>
                    <a:gs pos="0">
                      <a:schemeClr val="accent5"/>
                    </a:gs>
                    <a:gs pos="100000">
                      <a:schemeClr val="accent5"/>
                    </a:gs>
                  </a:gsLst>
                  <a:lin ang="16200000" scaled="0"/>
                </a:gradFill>
              </a:rPr>
              <a:t>Nonstop to </a:t>
            </a:r>
            <a:r>
              <a:rPr lang="en-US" sz="1050" b="1">
                <a:gradFill>
                  <a:gsLst>
                    <a:gs pos="0">
                      <a:schemeClr val="accent1"/>
                    </a:gs>
                    <a:gs pos="100000">
                      <a:schemeClr val="accent1"/>
                    </a:gs>
                  </a:gsLst>
                  <a:lin ang="16200000" scaled="0"/>
                </a:gradFill>
              </a:rPr>
              <a:t>Seoul</a:t>
            </a:r>
          </a:p>
        </p:txBody>
      </p:sp>
      <p:pic>
        <p:nvPicPr>
          <p:cNvPr id="32" name="Picture 12" descr="Image result for korean airlines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18574" y="2791415"/>
            <a:ext cx="1062771" cy="12454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286530" y="2076847"/>
            <a:ext cx="3227255" cy="1437110"/>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a:lnSpc>
                <a:spcPct val="90000"/>
              </a:lnSpc>
            </a:pPr>
            <a:br>
              <a:rPr lang="en-US" sz="3300" spc="40">
                <a:gradFill>
                  <a:gsLst>
                    <a:gs pos="0">
                      <a:srgbClr val="DE1F26"/>
                    </a:gs>
                    <a:gs pos="100000">
                      <a:srgbClr val="DE1F26"/>
                    </a:gs>
                  </a:gsLst>
                  <a:lin ang="16200000" scaled="0"/>
                </a:gradFill>
                <a:latin typeface="+mj-lt"/>
              </a:rPr>
            </a:br>
            <a:r>
              <a:rPr lang="en-US" sz="3300" b="0" spc="40">
                <a:gradFill>
                  <a:gsLst>
                    <a:gs pos="0">
                      <a:schemeClr val="accent5"/>
                    </a:gs>
                    <a:gs pos="100000">
                      <a:schemeClr val="accent5"/>
                    </a:gs>
                  </a:gsLst>
                  <a:lin ang="16200000" scaled="0"/>
                </a:gradFill>
                <a:latin typeface="+mj-lt"/>
              </a:rPr>
              <a:t>Earn towards elite status on Alaska </a:t>
            </a:r>
            <a:r>
              <a:rPr lang="en-US" sz="3300" spc="40">
                <a:gradFill>
                  <a:gsLst>
                    <a:gs pos="0">
                      <a:schemeClr val="tx2"/>
                    </a:gs>
                    <a:gs pos="100000">
                      <a:schemeClr val="tx2"/>
                    </a:gs>
                  </a:gsLst>
                  <a:lin ang="16200000" scaled="0"/>
                </a:gradFill>
                <a:latin typeface="+mj-lt"/>
              </a:rPr>
              <a:t>global partners</a:t>
            </a:r>
            <a:endParaRPr lang="en-US" sz="3300" b="0" spc="40">
              <a:gradFill>
                <a:gsLst>
                  <a:gs pos="0">
                    <a:schemeClr val="accent5"/>
                  </a:gs>
                  <a:gs pos="100000">
                    <a:schemeClr val="accent5"/>
                  </a:gs>
                </a:gsLst>
                <a:lin ang="16200000" scaled="0"/>
              </a:gradFill>
              <a:latin typeface="+mj-lt"/>
            </a:endParaRPr>
          </a:p>
        </p:txBody>
      </p:sp>
      <p:sp>
        <p:nvSpPr>
          <p:cNvPr id="2051" name="Rectangle 2050"/>
          <p:cNvSpPr/>
          <p:nvPr/>
        </p:nvSpPr>
        <p:spPr>
          <a:xfrm>
            <a:off x="3398293" y="3404103"/>
            <a:ext cx="5745708" cy="1729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0" name="Picture 69"/>
          <p:cNvPicPr>
            <a:picLocks noChangeAspect="1"/>
          </p:cNvPicPr>
          <p:nvPr/>
        </p:nvPicPr>
        <p:blipFill rotWithShape="1">
          <a:blip r:embed="rId5" cstate="hqprint">
            <a:extLst>
              <a:ext uri="{28A0092B-C50C-407E-A947-70E740481C1C}">
                <a14:useLocalDpi xmlns:a14="http://schemas.microsoft.com/office/drawing/2010/main"/>
              </a:ext>
            </a:extLst>
          </a:blip>
          <a:srcRect t="-1" b="-1"/>
          <a:stretch/>
        </p:blipFill>
        <p:spPr>
          <a:xfrm>
            <a:off x="5334244" y="1727997"/>
            <a:ext cx="1873804" cy="1675145"/>
          </a:xfrm>
          <a:prstGeom prst="rect">
            <a:avLst/>
          </a:prstGeom>
        </p:spPr>
      </p:pic>
      <p:sp>
        <p:nvSpPr>
          <p:cNvPr id="63" name="Rectangle 62"/>
          <p:cNvSpPr/>
          <p:nvPr/>
        </p:nvSpPr>
        <p:spPr>
          <a:xfrm>
            <a:off x="5334244" y="2671622"/>
            <a:ext cx="1873804" cy="73152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lIns="137160" bIns="91440" rtlCol="0" anchor="b" anchorCtr="0"/>
          <a:lstStyle/>
          <a:p>
            <a:br>
              <a:rPr lang="en-US" sz="1100" b="1">
                <a:gradFill>
                  <a:gsLst>
                    <a:gs pos="0">
                      <a:schemeClr val="accent5"/>
                    </a:gs>
                    <a:gs pos="100000">
                      <a:schemeClr val="accent5"/>
                    </a:gs>
                  </a:gsLst>
                  <a:lin ang="16200000" scaled="0"/>
                </a:gradFill>
              </a:rPr>
            </a:br>
            <a:r>
              <a:rPr lang="en-US" sz="1050">
                <a:gradFill>
                  <a:gsLst>
                    <a:gs pos="0">
                      <a:schemeClr val="accent5"/>
                    </a:gs>
                    <a:gs pos="100000">
                      <a:schemeClr val="accent5"/>
                    </a:gs>
                  </a:gsLst>
                  <a:lin ang="16200000" scaled="0"/>
                </a:gradFill>
              </a:rPr>
              <a:t>Nonstop to </a:t>
            </a:r>
            <a:r>
              <a:rPr lang="en-US" sz="1050" b="1">
                <a:gradFill>
                  <a:gsLst>
                    <a:gs pos="0">
                      <a:schemeClr val="accent1"/>
                    </a:gs>
                    <a:gs pos="100000">
                      <a:schemeClr val="accent1"/>
                    </a:gs>
                  </a:gsLst>
                  <a:lin ang="16200000" scaled="0"/>
                </a:gradFill>
              </a:rPr>
              <a:t>Sydney</a:t>
            </a:r>
          </a:p>
        </p:txBody>
      </p:sp>
      <p:pic>
        <p:nvPicPr>
          <p:cNvPr id="30" name="Picture 8" descr="Image result for qantas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99610" y="2750391"/>
            <a:ext cx="818484" cy="182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7" cstate="hqprint">
            <a:extLst>
              <a:ext uri="{28A0092B-C50C-407E-A947-70E740481C1C}">
                <a14:useLocalDpi xmlns:a14="http://schemas.microsoft.com/office/drawing/2010/main"/>
              </a:ext>
            </a:extLst>
          </a:blip>
          <a:srcRect r="-1" b="-1"/>
          <a:stretch/>
        </p:blipFill>
        <p:spPr>
          <a:xfrm>
            <a:off x="3389789" y="1727995"/>
            <a:ext cx="1873804" cy="1675145"/>
          </a:xfrm>
          <a:prstGeom prst="rect">
            <a:avLst/>
          </a:prstGeom>
        </p:spPr>
      </p:pic>
      <p:sp>
        <p:nvSpPr>
          <p:cNvPr id="67" name="Rectangle 66"/>
          <p:cNvSpPr/>
          <p:nvPr/>
        </p:nvSpPr>
        <p:spPr>
          <a:xfrm>
            <a:off x="3389789" y="2671622"/>
            <a:ext cx="1873804" cy="73152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lIns="91440" rIns="0" bIns="91440" rtlCol="0" anchor="b" anchorCtr="0"/>
          <a:lstStyle/>
          <a:p>
            <a:br>
              <a:rPr lang="en-US" sz="1100" b="1">
                <a:gradFill>
                  <a:gsLst>
                    <a:gs pos="0">
                      <a:schemeClr val="accent5"/>
                    </a:gs>
                    <a:gs pos="100000">
                      <a:schemeClr val="accent5"/>
                    </a:gs>
                  </a:gsLst>
                  <a:lin ang="16200000" scaled="0"/>
                </a:gradFill>
              </a:rPr>
            </a:br>
            <a:r>
              <a:rPr lang="en-US" sz="1050">
                <a:gradFill>
                  <a:gsLst>
                    <a:gs pos="0">
                      <a:schemeClr val="accent5"/>
                    </a:gs>
                    <a:gs pos="100000">
                      <a:schemeClr val="accent5"/>
                    </a:gs>
                  </a:gsLst>
                  <a:lin ang="16200000" scaled="0"/>
                </a:gradFill>
              </a:rPr>
              <a:t>Nonstop to </a:t>
            </a:r>
            <a:r>
              <a:rPr lang="en-US" sz="1050" b="1">
                <a:gradFill>
                  <a:gsLst>
                    <a:gs pos="0">
                      <a:schemeClr val="accent1"/>
                    </a:gs>
                    <a:gs pos="100000">
                      <a:schemeClr val="accent1"/>
                    </a:gs>
                  </a:gsLst>
                  <a:lin ang="16200000" scaled="0"/>
                </a:gradFill>
              </a:rPr>
              <a:t>Tokyo</a:t>
            </a:r>
          </a:p>
        </p:txBody>
      </p:sp>
      <p:pic>
        <p:nvPicPr>
          <p:cNvPr id="35" name="Picture 4"/>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513785" y="2759306"/>
            <a:ext cx="687037" cy="18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32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42" presetClass="path" presetSubtype="0" decel="100000" fill="hold" grpId="1" nodeType="withEffect">
                                  <p:stCondLst>
                                    <p:cond delay="0"/>
                                  </p:stCondLst>
                                  <p:childTnLst>
                                    <p:animMotion origin="layout" path="M 1.11111E-6 1.48148E-6 L 0.0368 1.48148E-6 " pathEditMode="relative" rAng="0" ptsTypes="AA">
                                      <p:cBhvr>
                                        <p:cTn id="37" dur="500" spd="-100000" fill="hold"/>
                                        <p:tgtEl>
                                          <p:spTgt spid="8"/>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 grpId="0"/>
      <p:bldP spid="8" grpId="1"/>
      <p:bldP spid="63"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480"/>
            <a:ext cx="9144000" cy="51435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9160478" cy="330104"/>
          </a:xfrm>
          <a:prstGeom prst="rect">
            <a:avLst/>
          </a:prstGeom>
        </p:spPr>
      </p:pic>
      <p:sp>
        <p:nvSpPr>
          <p:cNvPr id="8" name="TextBox 7"/>
          <p:cNvSpPr txBox="1"/>
          <p:nvPr/>
        </p:nvSpPr>
        <p:spPr>
          <a:xfrm>
            <a:off x="4348" y="0"/>
            <a:ext cx="9156130" cy="261610"/>
          </a:xfrm>
          <a:prstGeom prst="rect">
            <a:avLst/>
          </a:prstGeom>
          <a:solidFill>
            <a:srgbClr val="FFFFFF">
              <a:alpha val="74902"/>
            </a:srgbClr>
          </a:solidFill>
        </p:spPr>
        <p:txBody>
          <a:bodyPr wrap="square" rtlCol="0">
            <a:spAutoFit/>
          </a:bodyPr>
          <a:lstStyle>
            <a:defPPr marR="0" lvl="0" algn="l" rtl="0">
              <a:lnSpc>
                <a:spcPct val="100000"/>
              </a:lnSpc>
              <a:spcBef>
                <a:spcPts val="0"/>
              </a:spcBef>
              <a:spcAft>
                <a:spcPts val="0"/>
              </a:spcAft>
              <a:defRPr/>
            </a:defPPr>
            <a:lvl1pPr>
              <a:defRPr sz="1100" b="1">
                <a:solidFill>
                  <a:srgbClr val="01426A"/>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1426A"/>
                </a:solidFill>
                <a:effectLst/>
                <a:uLnTx/>
                <a:uFillTx/>
              </a:rPr>
              <a:t>ALASKA’S FAMOUS COMPANION FARE</a:t>
            </a:r>
            <a:r>
              <a:rPr kumimoji="0" lang="en-US" sz="900" b="1" i="0" u="none" strike="noStrike" kern="0" cap="none" spc="0" normalizeH="0" baseline="30000" noProof="0">
                <a:ln>
                  <a:noFill/>
                </a:ln>
                <a:solidFill>
                  <a:srgbClr val="01426A"/>
                </a:solidFill>
                <a:effectLst/>
                <a:uLnTx/>
                <a:uFillTx/>
              </a:rPr>
              <a:t>TM</a:t>
            </a:r>
            <a:r>
              <a:rPr kumimoji="0" lang="en-US" sz="1100" b="1" i="0" u="none" strike="noStrike" kern="0" cap="none" spc="0" normalizeH="0" baseline="0" noProof="0">
                <a:ln>
                  <a:noFill/>
                </a:ln>
                <a:solidFill>
                  <a:srgbClr val="01426A"/>
                </a:solidFill>
                <a:effectLst/>
                <a:uLnTx/>
                <a:uFillTx/>
              </a:rPr>
              <a:t> OFFER </a:t>
            </a:r>
            <a:r>
              <a:rPr kumimoji="0" lang="mr-IN" sz="1100" b="1" i="0" u="none" strike="noStrike" kern="0" cap="none" spc="0" normalizeH="0" baseline="0" noProof="0">
                <a:ln>
                  <a:noFill/>
                </a:ln>
                <a:solidFill>
                  <a:srgbClr val="01426A"/>
                </a:solidFill>
                <a:effectLst/>
                <a:uLnTx/>
                <a:uFillTx/>
              </a:rPr>
              <a:t>–</a:t>
            </a:r>
            <a:r>
              <a:rPr kumimoji="0" lang="en-US" sz="1100" b="1" i="0" u="none" strike="noStrike" kern="0" cap="none" spc="0" normalizeH="0" baseline="0" noProof="0">
                <a:ln>
                  <a:noFill/>
                </a:ln>
                <a:solidFill>
                  <a:srgbClr val="01426A"/>
                </a:solidFill>
                <a:effectLst/>
                <a:uLnTx/>
                <a:uFillTx/>
              </a:rPr>
              <a:t> BRING A FRIEND FOR ONLY $99 (PLUS TAXES &amp; FEES FROM $22)</a:t>
            </a:r>
          </a:p>
        </p:txBody>
      </p:sp>
    </p:spTree>
    <p:extLst>
      <p:ext uri="{BB962C8B-B14F-4D97-AF65-F5344CB8AC3E}">
        <p14:creationId xmlns:p14="http://schemas.microsoft.com/office/powerpoint/2010/main" val="1272767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54333" y="2292957"/>
            <a:ext cx="223993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000" spc="40">
                <a:gradFill>
                  <a:gsLst>
                    <a:gs pos="0">
                      <a:schemeClr val="tx2"/>
                    </a:gs>
                    <a:gs pos="100000">
                      <a:schemeClr val="tx2"/>
                    </a:gs>
                  </a:gsLst>
                  <a:lin ang="0" scaled="0"/>
                </a:gradFill>
                <a:latin typeface="+mn-lt"/>
              </a:rPr>
              <a:t>to love.</a:t>
            </a:r>
          </a:p>
        </p:txBody>
      </p:sp>
      <p:sp>
        <p:nvSpPr>
          <p:cNvPr id="5" name="Title 1"/>
          <p:cNvSpPr txBox="1">
            <a:spLocks/>
          </p:cNvSpPr>
          <p:nvPr/>
        </p:nvSpPr>
        <p:spPr>
          <a:xfrm>
            <a:off x="2444098" y="2369406"/>
            <a:ext cx="1875855"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algn="r"/>
            <a:r>
              <a:rPr lang="en-US" sz="4000" b="0" spc="40">
                <a:gradFill>
                  <a:gsLst>
                    <a:gs pos="0">
                      <a:schemeClr val="accent5"/>
                    </a:gs>
                    <a:gs pos="100000">
                      <a:schemeClr val="accent5"/>
                    </a:gs>
                  </a:gsLst>
                  <a:lin ang="5400000" scaled="1"/>
                </a:gradFill>
                <a:latin typeface="+mn-lt"/>
              </a:rPr>
              <a:t>More</a:t>
            </a:r>
            <a:endParaRPr lang="en-US" sz="4000" spc="40">
              <a:gradFill>
                <a:gsLst>
                  <a:gs pos="0">
                    <a:schemeClr val="bg2"/>
                  </a:gs>
                  <a:gs pos="100000">
                    <a:schemeClr val="bg2"/>
                  </a:gs>
                </a:gsLst>
                <a:lin ang="0" scaled="0"/>
              </a:gradFill>
              <a:latin typeface="+mn-lt"/>
            </a:endParaRPr>
          </a:p>
        </p:txBody>
      </p:sp>
    </p:spTree>
    <p:extLst>
      <p:ext uri="{BB962C8B-B14F-4D97-AF65-F5344CB8AC3E}">
        <p14:creationId xmlns:p14="http://schemas.microsoft.com/office/powerpoint/2010/main" val="652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500"/>
                                  </p:stCondLst>
                                  <p:childTnLst>
                                    <p:animMotion origin="layout" path="M 1.38889E-6 -2.71605E-6 L 1.38889E-6 0.04352 " pathEditMode="relative" rAng="0" ptsTypes="AA">
                                      <p:cBhvr>
                                        <p:cTn id="12" dur="500" spd="-100000" fill="hold"/>
                                        <p:tgtEl>
                                          <p:spTgt spid="4"/>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5058" r="18426"/>
          <a:stretch/>
        </p:blipFill>
        <p:spPr>
          <a:xfrm flipH="1">
            <a:off x="-1" y="0"/>
            <a:ext cx="2291117" cy="328689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628" t="34812"/>
          <a:stretch/>
        </p:blipFill>
        <p:spPr>
          <a:xfrm>
            <a:off x="4572000" y="0"/>
            <a:ext cx="2279736" cy="1080436"/>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7110" y="1083128"/>
            <a:ext cx="2275774" cy="2176139"/>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68227" y="1"/>
            <a:ext cx="2275773" cy="3265388"/>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86001" y="2171030"/>
            <a:ext cx="2285999" cy="1086519"/>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86000" y="0"/>
            <a:ext cx="2280886" cy="2151762"/>
          </a:xfrm>
          <a:prstGeom prst="rect">
            <a:avLst/>
          </a:prstGeom>
        </p:spPr>
      </p:pic>
      <p:cxnSp>
        <p:nvCxnSpPr>
          <p:cNvPr id="27" name="Straight Arrow Connector 26"/>
          <p:cNvCxnSpPr>
            <a:cxnSpLocks/>
          </p:cNvCxnSpPr>
          <p:nvPr/>
        </p:nvCxnSpPr>
        <p:spPr>
          <a:xfrm flipV="1">
            <a:off x="2286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V="1">
            <a:off x="6858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286000" y="1083129"/>
            <a:ext cx="4571997" cy="1083128"/>
            <a:chOff x="2" y="1444171"/>
            <a:chExt cx="8127994" cy="1444171"/>
          </a:xfrm>
        </p:grpSpPr>
        <p:cxnSp>
          <p:nvCxnSpPr>
            <p:cNvPr id="32" name="Straight Arrow Connector 31"/>
            <p:cNvCxnSpPr>
              <a:cxnSpLocks/>
            </p:cNvCxnSpPr>
            <p:nvPr/>
          </p:nvCxnSpPr>
          <p:spPr>
            <a:xfrm flipH="1">
              <a:off x="4064002" y="1444171"/>
              <a:ext cx="4063994" cy="0"/>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p:cNvCxnSpPr>
            <p:nvPr/>
          </p:nvCxnSpPr>
          <p:spPr>
            <a:xfrm flipH="1">
              <a:off x="2" y="2888342"/>
              <a:ext cx="4063999" cy="0"/>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0" y="3764755"/>
            <a:ext cx="9144000" cy="1378745"/>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35" name="Rectangle 34"/>
          <p:cNvSpPr/>
          <p:nvPr/>
        </p:nvSpPr>
        <p:spPr>
          <a:xfrm>
            <a:off x="0" y="3257550"/>
            <a:ext cx="9141714" cy="50720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cxnSp>
        <p:nvCxnSpPr>
          <p:cNvPr id="38" name="Straight Arrow Connector 37"/>
          <p:cNvCxnSpPr>
            <a:cxnSpLocks/>
          </p:cNvCxnSpPr>
          <p:nvPr/>
        </p:nvCxnSpPr>
        <p:spPr>
          <a:xfrm flipH="1">
            <a:off x="0" y="3764756"/>
            <a:ext cx="9144000" cy="0"/>
          </a:xfrm>
          <a:prstGeom prst="straightConnector1">
            <a:avLst/>
          </a:prstGeom>
          <a:ln w="25400" cap="flat">
            <a:solidFill>
              <a:srgbClr val="4DA9C3"/>
            </a:solidFill>
            <a:tailEnd type="none" w="sm"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p:cNvCxnSpPr>
          <p:nvPr/>
        </p:nvCxnSpPr>
        <p:spPr>
          <a:xfrm flipV="1">
            <a:off x="4572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2875" y="2514600"/>
            <a:ext cx="8859483" cy="2341702"/>
            <a:chOff x="190500" y="3352800"/>
            <a:chExt cx="11812644" cy="3122269"/>
          </a:xfrm>
        </p:grpSpPr>
        <p:sp>
          <p:nvSpPr>
            <p:cNvPr id="39" name="Oval 38"/>
            <p:cNvSpPr/>
            <p:nvPr/>
          </p:nvSpPr>
          <p:spPr>
            <a:xfrm>
              <a:off x="4857750" y="3352800"/>
              <a:ext cx="2476500" cy="247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sp>
          <p:nvSpPr>
            <p:cNvPr id="40" name="Title 2"/>
            <p:cNvSpPr txBox="1">
              <a:spLocks/>
            </p:cNvSpPr>
            <p:nvPr/>
          </p:nvSpPr>
          <p:spPr>
            <a:xfrm>
              <a:off x="4976659" y="3874628"/>
              <a:ext cx="2209800" cy="1569630"/>
            </a:xfrm>
            <a:prstGeom prst="rect">
              <a:avLst/>
            </a:prstGeom>
            <a:noFill/>
            <a:ln>
              <a:noFill/>
            </a:ln>
          </p:spPr>
          <p:txBody>
            <a:bodyPr vert="horz" wrap="square" lIns="68569" tIns="68569" rIns="68569" bIns="68569"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426A"/>
                </a:buClr>
                <a:buSzPct val="100000"/>
                <a:buFont typeface="Century Gothic"/>
                <a:buNone/>
                <a:defRPr sz="2800" b="1" i="0" u="none" strike="noStrike" cap="none" baseline="0">
                  <a:solidFill>
                    <a:schemeClr val="bg1"/>
                  </a:solidFill>
                  <a:latin typeface="+mj-lt"/>
                  <a:ea typeface="Century Gothic"/>
                  <a:cs typeface="Century Gothic"/>
                  <a:sym typeface="Century Gothic"/>
                </a:defRPr>
              </a:lvl1pPr>
              <a:lvl2pPr lvl="1">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algn="ctr" defTabSz="685800"/>
              <a:r>
                <a:rPr lang="en-US" sz="1350" kern="0">
                  <a:solidFill>
                    <a:srgbClr val="0E3551"/>
                  </a:solidFill>
                </a:rPr>
                <a:t>Warm &amp; welcoming with a modern, West Coast-inspired vibe</a:t>
              </a:r>
            </a:p>
          </p:txBody>
        </p:sp>
        <p:sp>
          <p:nvSpPr>
            <p:cNvPr id="41" name="Oval 40"/>
            <p:cNvSpPr/>
            <p:nvPr/>
          </p:nvSpPr>
          <p:spPr>
            <a:xfrm>
              <a:off x="4953000" y="3448050"/>
              <a:ext cx="2286000" cy="2286000"/>
            </a:xfrm>
            <a:prstGeom prst="ellipse">
              <a:avLst/>
            </a:prstGeom>
            <a:noFill/>
            <a:ln w="41275">
              <a:solidFill>
                <a:srgbClr val="0E3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sp>
          <p:nvSpPr>
            <p:cNvPr id="42" name="Rectangle 41"/>
            <p:cNvSpPr/>
            <p:nvPr/>
          </p:nvSpPr>
          <p:spPr>
            <a:xfrm>
              <a:off x="190500" y="5137950"/>
              <a:ext cx="5717177" cy="1337119"/>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rtlCol="0" anchor="t" anchorCtr="0">
              <a:spAutoFit/>
            </a:bodyPr>
            <a:lstStyle/>
            <a:p>
              <a:pPr algn="ctr" defTabSz="685800">
                <a:spcBef>
                  <a:spcPts val="225"/>
                </a:spcBef>
              </a:pPr>
              <a:r>
                <a:rPr lang="en-US" sz="1050" kern="0">
                  <a:solidFill>
                    <a:schemeClr val="bg1"/>
                  </a:solidFill>
                  <a:latin typeface="+mj-lt"/>
                </a:rPr>
                <a:t>Ease</a:t>
              </a:r>
            </a:p>
            <a:p>
              <a:pPr algn="ctr" defTabSz="685800">
                <a:spcBef>
                  <a:spcPts val="225"/>
                </a:spcBef>
              </a:pPr>
              <a:r>
                <a:rPr lang="en-US" sz="1050" kern="0">
                  <a:solidFill>
                    <a:schemeClr val="bg1"/>
                  </a:solidFill>
                  <a:latin typeface="+mj-lt"/>
                </a:rPr>
                <a:t>Comfort</a:t>
              </a:r>
            </a:p>
            <a:p>
              <a:pPr algn="ctr" defTabSz="685800">
                <a:spcBef>
                  <a:spcPts val="225"/>
                </a:spcBef>
              </a:pPr>
              <a:r>
                <a:rPr lang="en-US" sz="1050" kern="0">
                  <a:solidFill>
                    <a:schemeClr val="bg1"/>
                  </a:solidFill>
                </a:rPr>
                <a:t>Generosity </a:t>
              </a:r>
            </a:p>
            <a:p>
              <a:pPr algn="ctr" defTabSz="685800">
                <a:spcBef>
                  <a:spcPts val="225"/>
                </a:spcBef>
              </a:pPr>
              <a:r>
                <a:rPr lang="en-US" sz="1050" kern="0">
                  <a:solidFill>
                    <a:schemeClr val="bg1"/>
                  </a:solidFill>
                  <a:latin typeface="+mj-lt"/>
                </a:rPr>
                <a:t>Enjoyment</a:t>
              </a:r>
            </a:p>
            <a:p>
              <a:pPr algn="ctr" defTabSz="685800">
                <a:spcBef>
                  <a:spcPts val="225"/>
                </a:spcBef>
              </a:pPr>
              <a:r>
                <a:rPr lang="en-US" sz="1050" kern="0">
                  <a:solidFill>
                    <a:schemeClr val="bg1"/>
                  </a:solidFill>
                  <a:latin typeface="+mj-lt"/>
                </a:rPr>
                <a:t>Personalization</a:t>
              </a:r>
            </a:p>
          </p:txBody>
        </p:sp>
        <p:sp>
          <p:nvSpPr>
            <p:cNvPr id="43" name="Rectangle 42"/>
            <p:cNvSpPr/>
            <p:nvPr/>
          </p:nvSpPr>
          <p:spPr>
            <a:xfrm>
              <a:off x="6285967" y="5137950"/>
              <a:ext cx="5717177" cy="837836"/>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rtlCol="0" anchor="t" anchorCtr="0">
              <a:spAutoFit/>
            </a:bodyPr>
            <a:lstStyle/>
            <a:p>
              <a:pPr algn="ctr" defTabSz="685800">
                <a:spcBef>
                  <a:spcPts val="225"/>
                </a:spcBef>
              </a:pPr>
              <a:r>
                <a:rPr lang="en-US" sz="1050" kern="0">
                  <a:solidFill>
                    <a:schemeClr val="bg1"/>
                  </a:solidFill>
                  <a:latin typeface="+mj-lt"/>
                </a:rPr>
                <a:t>Thoughtful</a:t>
              </a:r>
            </a:p>
            <a:p>
              <a:pPr algn="ctr" defTabSz="685800">
                <a:spcBef>
                  <a:spcPts val="225"/>
                </a:spcBef>
              </a:pPr>
              <a:r>
                <a:rPr lang="en-US" sz="1050" kern="0">
                  <a:solidFill>
                    <a:schemeClr val="bg1"/>
                  </a:solidFill>
                  <a:latin typeface="+mj-lt"/>
                </a:rPr>
                <a:t>Vibrant</a:t>
              </a:r>
            </a:p>
            <a:p>
              <a:pPr algn="ctr" defTabSz="685800">
                <a:spcBef>
                  <a:spcPts val="225"/>
                </a:spcBef>
              </a:pPr>
              <a:r>
                <a:rPr lang="en-US" sz="1050" kern="0">
                  <a:solidFill>
                    <a:schemeClr val="bg1"/>
                  </a:solidFill>
                  <a:latin typeface="+mj-lt"/>
                </a:rPr>
                <a:t>Unconventional</a:t>
              </a:r>
            </a:p>
          </p:txBody>
        </p:sp>
      </p:grpSp>
      <p:sp>
        <p:nvSpPr>
          <p:cNvPr id="2" name="TextBox 1"/>
          <p:cNvSpPr txBox="1"/>
          <p:nvPr/>
        </p:nvSpPr>
        <p:spPr>
          <a:xfrm>
            <a:off x="1355272" y="3372358"/>
            <a:ext cx="1706336" cy="300082"/>
          </a:xfrm>
          <a:prstGeom prst="rect">
            <a:avLst/>
          </a:prstGeom>
          <a:noFill/>
        </p:spPr>
        <p:txBody>
          <a:bodyPr wrap="square" rtlCol="0">
            <a:spAutoFit/>
          </a:bodyPr>
          <a:lstStyle/>
          <a:p>
            <a:pPr algn="ctr" defTabSz="685800"/>
            <a:r>
              <a:rPr lang="en-US" sz="1350" b="1" kern="0">
                <a:solidFill>
                  <a:srgbClr val="01304E"/>
                </a:solidFill>
              </a:rPr>
              <a:t>HOSPITALITY</a:t>
            </a:r>
          </a:p>
        </p:txBody>
      </p:sp>
      <p:sp>
        <p:nvSpPr>
          <p:cNvPr id="26" name="TextBox 25"/>
          <p:cNvSpPr txBox="1"/>
          <p:nvPr/>
        </p:nvSpPr>
        <p:spPr>
          <a:xfrm>
            <a:off x="5999716" y="3362767"/>
            <a:ext cx="1706336" cy="300082"/>
          </a:xfrm>
          <a:prstGeom prst="rect">
            <a:avLst/>
          </a:prstGeom>
          <a:noFill/>
        </p:spPr>
        <p:txBody>
          <a:bodyPr wrap="square" rtlCol="0">
            <a:spAutoFit/>
          </a:bodyPr>
          <a:lstStyle/>
          <a:p>
            <a:pPr algn="ctr" defTabSz="685800"/>
            <a:r>
              <a:rPr lang="en-US" sz="1350" b="1" kern="0">
                <a:solidFill>
                  <a:srgbClr val="01304E"/>
                </a:solidFill>
              </a:rPr>
              <a:t>PERSONALITY</a:t>
            </a:r>
          </a:p>
        </p:txBody>
      </p:sp>
    </p:spTree>
    <p:extLst>
      <p:ext uri="{BB962C8B-B14F-4D97-AF65-F5344CB8AC3E}">
        <p14:creationId xmlns:p14="http://schemas.microsoft.com/office/powerpoint/2010/main" val="2304007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875" y="180588"/>
            <a:ext cx="8520600" cy="572700"/>
          </a:xfrm>
        </p:spPr>
        <p:txBody>
          <a:bodyPr/>
          <a:lstStyle/>
          <a:p>
            <a:r>
              <a:rPr lang="en-US"/>
              <a:t>Lighting and music will play a prominent role across the fleet and at the airport</a:t>
            </a:r>
            <a:endParaRPr lang="en-US" b="0"/>
          </a:p>
        </p:txBody>
      </p:sp>
      <p:grpSp>
        <p:nvGrpSpPr>
          <p:cNvPr id="4" name="Group 3"/>
          <p:cNvGrpSpPr/>
          <p:nvPr/>
        </p:nvGrpSpPr>
        <p:grpSpPr>
          <a:xfrm>
            <a:off x="0" y="1213143"/>
            <a:ext cx="9144000" cy="3586115"/>
            <a:chOff x="0" y="1617524"/>
            <a:chExt cx="12192000" cy="4781486"/>
          </a:xfrm>
        </p:grpSpPr>
        <p:sp>
          <p:nvSpPr>
            <p:cNvPr id="16" name="Rectangle 15"/>
            <p:cNvSpPr/>
            <p:nvPr/>
          </p:nvSpPr>
          <p:spPr>
            <a:xfrm>
              <a:off x="0" y="1617525"/>
              <a:ext cx="12192000" cy="415960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7" name="Rectangle 16"/>
            <p:cNvSpPr/>
            <p:nvPr/>
          </p:nvSpPr>
          <p:spPr>
            <a:xfrm>
              <a:off x="381000"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8" name="Title 1"/>
            <p:cNvSpPr txBox="1">
              <a:spLocks/>
            </p:cNvSpPr>
            <p:nvPr/>
          </p:nvSpPr>
          <p:spPr>
            <a:xfrm>
              <a:off x="554033" y="5918793"/>
              <a:ext cx="5325556" cy="338555"/>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650" kern="0"/>
                <a:t>Blue Mood Lighting</a:t>
              </a:r>
            </a:p>
          </p:txBody>
        </p:sp>
        <p:sp>
          <p:nvSpPr>
            <p:cNvPr id="19" name="Rectangle 18"/>
            <p:cNvSpPr/>
            <p:nvPr/>
          </p:nvSpPr>
          <p:spPr>
            <a:xfrm>
              <a:off x="6139378"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21" name="Title 1"/>
            <p:cNvSpPr txBox="1">
              <a:spLocks/>
            </p:cNvSpPr>
            <p:nvPr/>
          </p:nvSpPr>
          <p:spPr>
            <a:xfrm>
              <a:off x="6312411" y="5918793"/>
              <a:ext cx="5325556" cy="338555"/>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650" kern="0"/>
                <a:t>Music in Lobbies, Gates, Onboard</a:t>
              </a:r>
            </a:p>
          </p:txBody>
        </p:sp>
        <p:pic>
          <p:nvPicPr>
            <p:cNvPr id="15" name="Picture 14" descr="160926_G397_Alaska_ER_01_MAIN_A_DAYLIGHT_010_02z050.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0" y="1617525"/>
              <a:ext cx="5671622" cy="4151904"/>
            </a:xfrm>
            <a:prstGeom prst="rect">
              <a:avLst/>
            </a:prstGeom>
          </p:spPr>
        </p:pic>
        <p:grpSp>
          <p:nvGrpSpPr>
            <p:cNvPr id="2" name="Group 1"/>
            <p:cNvGrpSpPr/>
            <p:nvPr/>
          </p:nvGrpSpPr>
          <p:grpSpPr>
            <a:xfrm>
              <a:off x="6139378" y="1617524"/>
              <a:ext cx="5671622" cy="4151905"/>
              <a:chOff x="6139378" y="1600200"/>
              <a:chExt cx="5671622" cy="4186238"/>
            </a:xfrm>
          </p:grpSpPr>
          <p:pic>
            <p:nvPicPr>
              <p:cNvPr id="10" name="Picture 9" descr="8697_AK_ABC_BackWall_16x9_NoAgent_bbm_m1a.jpg"/>
              <p:cNvPicPr>
                <a:picLocks noChangeAspect="1"/>
              </p:cNvPicPr>
              <p:nvPr/>
            </p:nvPicPr>
            <p:blipFill rotWithShape="1">
              <a:blip r:embed="rId4" cstate="print">
                <a:extLst>
                  <a:ext uri="{28A0092B-C50C-407E-A947-70E740481C1C}">
                    <a14:useLocalDpi xmlns:a14="http://schemas.microsoft.com/office/drawing/2010/main" val="0"/>
                  </a:ext>
                </a:extLst>
              </a:blip>
              <a:srcRect l="23791"/>
              <a:stretch/>
            </p:blipFill>
            <p:spPr>
              <a:xfrm>
                <a:off x="6139378" y="1600200"/>
                <a:ext cx="5671622" cy="418623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669" r="11528"/>
              <a:stretch/>
            </p:blipFill>
            <p:spPr>
              <a:xfrm>
                <a:off x="6139378" y="2092200"/>
                <a:ext cx="5671622" cy="3350052"/>
              </a:xfrm>
              <a:prstGeom prst="rect">
                <a:avLst/>
              </a:prstGeom>
            </p:spPr>
          </p:pic>
          <p:pic>
            <p:nvPicPr>
              <p:cNvPr id="13" name="Picture 12" descr="8697_AK_ABC_BackWall_16x9_NoAgent_bbm_m1a.jpg"/>
              <p:cNvPicPr>
                <a:picLocks noChangeAspect="1"/>
              </p:cNvPicPr>
              <p:nvPr/>
            </p:nvPicPr>
            <p:blipFill rotWithShape="1">
              <a:blip r:embed="rId6" cstate="print">
                <a:extLst>
                  <a:ext uri="{28A0092B-C50C-407E-A947-70E740481C1C}">
                    <a14:useLocalDpi xmlns:a14="http://schemas.microsoft.com/office/drawing/2010/main" val="0"/>
                  </a:ext>
                </a:extLst>
              </a:blip>
              <a:srcRect l="75710" t="11265" r="11855" b="65588"/>
              <a:stretch/>
            </p:blipFill>
            <p:spPr>
              <a:xfrm>
                <a:off x="10003316" y="2071674"/>
                <a:ext cx="925417" cy="968981"/>
              </a:xfrm>
              <a:prstGeom prst="rect">
                <a:avLst/>
              </a:prstGeom>
            </p:spPr>
          </p:pic>
          <p:pic>
            <p:nvPicPr>
              <p:cNvPr id="14" name="Picture 13" descr="8697_AK_ABC_BackWall_16x9_NoAgent_bbm_m1a.jpg"/>
              <p:cNvPicPr>
                <a:picLocks noChangeAspect="1"/>
              </p:cNvPicPr>
              <p:nvPr/>
            </p:nvPicPr>
            <p:blipFill rotWithShape="1">
              <a:blip r:embed="rId7" cstate="print">
                <a:extLst>
                  <a:ext uri="{28A0092B-C50C-407E-A947-70E740481C1C}">
                    <a14:useLocalDpi xmlns:a14="http://schemas.microsoft.com/office/drawing/2010/main" val="0"/>
                  </a:ext>
                </a:extLst>
              </a:blip>
              <a:srcRect l="75710" t="67573" r="11855" b="10451"/>
              <a:stretch/>
            </p:blipFill>
            <p:spPr>
              <a:xfrm>
                <a:off x="10003316" y="4428780"/>
                <a:ext cx="925417" cy="919967"/>
              </a:xfrm>
              <a:prstGeom prst="rect">
                <a:avLst/>
              </a:prstGeom>
            </p:spPr>
          </p:pic>
        </p:grpSp>
      </p:grpSp>
    </p:spTree>
    <p:extLst>
      <p:ext uri="{BB962C8B-B14F-4D97-AF65-F5344CB8AC3E}">
        <p14:creationId xmlns:p14="http://schemas.microsoft.com/office/powerpoint/2010/main" val="183884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02557"/>
            <a:ext cx="8520600" cy="572700"/>
          </a:xfrm>
        </p:spPr>
        <p:txBody>
          <a:bodyPr/>
          <a:lstStyle/>
          <a:p>
            <a:r>
              <a:rPr lang="en-US"/>
              <a:t>A comforting new look and feel for the cabin</a:t>
            </a:r>
          </a:p>
        </p:txBody>
      </p:sp>
      <p:sp>
        <p:nvSpPr>
          <p:cNvPr id="10" name="Rectangle 9"/>
          <p:cNvSpPr/>
          <p:nvPr/>
        </p:nvSpPr>
        <p:spPr>
          <a:xfrm>
            <a:off x="0" y="822960"/>
            <a:ext cx="9144000" cy="3931920"/>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grpSp>
        <p:nvGrpSpPr>
          <p:cNvPr id="3" name="Group 2"/>
          <p:cNvGrpSpPr/>
          <p:nvPr/>
        </p:nvGrpSpPr>
        <p:grpSpPr>
          <a:xfrm>
            <a:off x="98226" y="963666"/>
            <a:ext cx="8947549" cy="3648136"/>
            <a:chOff x="65111" y="1303938"/>
            <a:chExt cx="11930065" cy="4864181"/>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2127" y="1303938"/>
              <a:ext cx="3303049" cy="486418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2072" y="1303938"/>
              <a:ext cx="4274942" cy="2404849"/>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b="379"/>
            <a:stretch/>
          </p:blipFill>
          <p:spPr>
            <a:xfrm>
              <a:off x="4352073" y="3772391"/>
              <a:ext cx="4274942" cy="2395728"/>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12" y="3769985"/>
              <a:ext cx="4221849" cy="239813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11" y="1303938"/>
              <a:ext cx="4221849" cy="2407768"/>
            </a:xfrm>
            <a:prstGeom prst="rect">
              <a:avLst/>
            </a:prstGeom>
          </p:spPr>
        </p:pic>
      </p:grpSp>
    </p:spTree>
    <p:extLst>
      <p:ext uri="{BB962C8B-B14F-4D97-AF65-F5344CB8AC3E}">
        <p14:creationId xmlns:p14="http://schemas.microsoft.com/office/powerpoint/2010/main" val="3784705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5P-lU27Qw">
            <a:hlinkClick r:id="" action="ppaction://media"/>
          </p:cNvPr>
          <p:cNvPicPr>
            <a:picLocks noRot="1" noChangeAspect="1"/>
          </p:cNvPicPr>
          <p:nvPr>
            <a:videoFile r:link="rId1"/>
          </p:nvPr>
        </p:nvPicPr>
        <p:blipFill>
          <a:blip r:embed="rId4"/>
          <a:stretch>
            <a:fillRect/>
          </a:stretch>
        </p:blipFill>
        <p:spPr>
          <a:xfrm>
            <a:off x="1292773" y="135977"/>
            <a:ext cx="6419193" cy="4814395"/>
          </a:xfrm>
          <a:prstGeom prst="rect">
            <a:avLst/>
          </a:prstGeom>
        </p:spPr>
      </p:pic>
    </p:spTree>
    <p:extLst>
      <p:ext uri="{BB962C8B-B14F-4D97-AF65-F5344CB8AC3E}">
        <p14:creationId xmlns:p14="http://schemas.microsoft.com/office/powerpoint/2010/main" val="999758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5" y="168088"/>
            <a:ext cx="8520600" cy="572700"/>
          </a:xfrm>
        </p:spPr>
        <p:txBody>
          <a:bodyPr/>
          <a:lstStyle/>
          <a:p>
            <a:r>
              <a:rPr lang="en-US"/>
              <a:t>The brand will focus on connectivity and entertainment</a:t>
            </a:r>
          </a:p>
        </p:txBody>
      </p:sp>
      <p:grpSp>
        <p:nvGrpSpPr>
          <p:cNvPr id="4" name="Group 3"/>
          <p:cNvGrpSpPr/>
          <p:nvPr/>
        </p:nvGrpSpPr>
        <p:grpSpPr>
          <a:xfrm>
            <a:off x="0" y="1208001"/>
            <a:ext cx="9144000" cy="3591257"/>
            <a:chOff x="0" y="1610667"/>
            <a:chExt cx="12192000" cy="4788343"/>
          </a:xfrm>
        </p:grpSpPr>
        <p:sp>
          <p:nvSpPr>
            <p:cNvPr id="10" name="Rectangle 9"/>
            <p:cNvSpPr/>
            <p:nvPr/>
          </p:nvSpPr>
          <p:spPr>
            <a:xfrm>
              <a:off x="0" y="1617525"/>
              <a:ext cx="12192000" cy="415960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1" name="Rectangle 10"/>
            <p:cNvSpPr/>
            <p:nvPr/>
          </p:nvSpPr>
          <p:spPr>
            <a:xfrm>
              <a:off x="381000" y="5777128"/>
              <a:ext cx="3746500"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2" name="Title 1"/>
            <p:cNvSpPr txBox="1">
              <a:spLocks/>
            </p:cNvSpPr>
            <p:nvPr/>
          </p:nvSpPr>
          <p:spPr>
            <a:xfrm>
              <a:off x="495300" y="5934181"/>
              <a:ext cx="3517900" cy="307776"/>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500" kern="0"/>
                <a:t>Satellite Connectivity</a:t>
              </a:r>
            </a:p>
          </p:txBody>
        </p:sp>
        <p:sp>
          <p:nvSpPr>
            <p:cNvPr id="13" name="Rectangle 12"/>
            <p:cNvSpPr/>
            <p:nvPr/>
          </p:nvSpPr>
          <p:spPr>
            <a:xfrm>
              <a:off x="4222750" y="5777128"/>
              <a:ext cx="3746500"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4" name="Rectangle 13"/>
            <p:cNvSpPr/>
            <p:nvPr/>
          </p:nvSpPr>
          <p:spPr>
            <a:xfrm>
              <a:off x="8064500" y="5777128"/>
              <a:ext cx="3746500"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21" name="Title 1"/>
            <p:cNvSpPr txBox="1">
              <a:spLocks/>
            </p:cNvSpPr>
            <p:nvPr/>
          </p:nvSpPr>
          <p:spPr>
            <a:xfrm>
              <a:off x="4337051" y="5934181"/>
              <a:ext cx="3517900" cy="307776"/>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500" kern="0"/>
                <a:t>Free Movies</a:t>
              </a:r>
            </a:p>
          </p:txBody>
        </p:sp>
        <p:sp>
          <p:nvSpPr>
            <p:cNvPr id="22" name="Title 1"/>
            <p:cNvSpPr txBox="1">
              <a:spLocks/>
            </p:cNvSpPr>
            <p:nvPr/>
          </p:nvSpPr>
          <p:spPr>
            <a:xfrm>
              <a:off x="8178800" y="5934181"/>
              <a:ext cx="3517900" cy="307776"/>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500" kern="0"/>
                <a:t>Free Chat</a:t>
              </a:r>
            </a:p>
          </p:txBody>
        </p:sp>
        <p:pic>
          <p:nvPicPr>
            <p:cNvPr id="15" name="Picture 14" descr="160926_G397_Alaska_ER_27_MAIN_CABIN_M_030_02z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000" y="1610667"/>
              <a:ext cx="3746693" cy="4154871"/>
            </a:xfrm>
            <a:prstGeom prst="rect">
              <a:avLst/>
            </a:prstGeom>
          </p:spPr>
        </p:pic>
        <p:pic>
          <p:nvPicPr>
            <p:cNvPr id="16" name="Picture 15" descr="160926_G397_Alaska_ER_33_MAIN_CABIN_K_015_02zr10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22750" y="1617525"/>
              <a:ext cx="3741965" cy="4148013"/>
            </a:xfrm>
            <a:prstGeom prst="rect">
              <a:avLst/>
            </a:prstGeom>
          </p:spPr>
        </p:pic>
        <p:pic>
          <p:nvPicPr>
            <p:cNvPr id="17" name="Picture 16" descr="Free Chat image - from Jenny.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64500" y="1610667"/>
              <a:ext cx="3748538" cy="4154871"/>
            </a:xfrm>
            <a:prstGeom prst="rect">
              <a:avLst/>
            </a:prstGeom>
          </p:spPr>
        </p:pic>
      </p:grpSp>
    </p:spTree>
    <p:extLst>
      <p:ext uri="{BB962C8B-B14F-4D97-AF65-F5344CB8AC3E}">
        <p14:creationId xmlns:p14="http://schemas.microsoft.com/office/powerpoint/2010/main" val="3501823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875" y="174031"/>
            <a:ext cx="8520600" cy="572700"/>
          </a:xfrm>
        </p:spPr>
        <p:txBody>
          <a:bodyPr/>
          <a:lstStyle/>
          <a:p>
            <a:r>
              <a:rPr lang="en-US"/>
              <a:t>Offering premium seating with generous upgrades</a:t>
            </a:r>
            <a:endParaRPr lang="en-US" b="0"/>
          </a:p>
        </p:txBody>
      </p:sp>
      <p:grpSp>
        <p:nvGrpSpPr>
          <p:cNvPr id="2" name="Group 1"/>
          <p:cNvGrpSpPr/>
          <p:nvPr/>
        </p:nvGrpSpPr>
        <p:grpSpPr>
          <a:xfrm>
            <a:off x="0" y="1213143"/>
            <a:ext cx="9144000" cy="3586115"/>
            <a:chOff x="0" y="1617524"/>
            <a:chExt cx="12192000" cy="4781486"/>
          </a:xfrm>
        </p:grpSpPr>
        <p:sp>
          <p:nvSpPr>
            <p:cNvPr id="16" name="Rectangle 15"/>
            <p:cNvSpPr/>
            <p:nvPr/>
          </p:nvSpPr>
          <p:spPr>
            <a:xfrm>
              <a:off x="0" y="1617525"/>
              <a:ext cx="12192000" cy="415960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pic>
          <p:nvPicPr>
            <p:cNvPr id="12"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b="15396"/>
            <a:stretch/>
          </p:blipFill>
          <p:spPr bwMode="auto">
            <a:xfrm>
              <a:off x="381000" y="1617524"/>
              <a:ext cx="5671622" cy="41596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1000"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8" name="Title 1"/>
            <p:cNvSpPr txBox="1">
              <a:spLocks/>
            </p:cNvSpPr>
            <p:nvPr/>
          </p:nvSpPr>
          <p:spPr>
            <a:xfrm>
              <a:off x="554033" y="5903402"/>
              <a:ext cx="5325556" cy="369332"/>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800" kern="0"/>
                <a:t>New 41” Pitch First Class Seats</a:t>
              </a:r>
            </a:p>
          </p:txBody>
        </p:sp>
        <p:sp>
          <p:nvSpPr>
            <p:cNvPr id="19" name="Rectangle 18"/>
            <p:cNvSpPr/>
            <p:nvPr/>
          </p:nvSpPr>
          <p:spPr>
            <a:xfrm>
              <a:off x="6139378"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21" name="Title 1"/>
            <p:cNvSpPr txBox="1">
              <a:spLocks/>
            </p:cNvSpPr>
            <p:nvPr/>
          </p:nvSpPr>
          <p:spPr>
            <a:xfrm>
              <a:off x="6312411" y="5903402"/>
              <a:ext cx="5325556" cy="369332"/>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800" kern="0"/>
                <a:t>35” Premium Class Seats</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9377" y="1617525"/>
              <a:ext cx="5671623" cy="4159602"/>
            </a:xfrm>
            <a:prstGeom prst="rect">
              <a:avLst/>
            </a:prstGeom>
          </p:spPr>
        </p:pic>
      </p:grpSp>
    </p:spTree>
    <p:extLst>
      <p:ext uri="{BB962C8B-B14F-4D97-AF65-F5344CB8AC3E}">
        <p14:creationId xmlns:p14="http://schemas.microsoft.com/office/powerpoint/2010/main" val="2533966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875" y="174031"/>
            <a:ext cx="8520600" cy="572700"/>
          </a:xfrm>
        </p:spPr>
        <p:txBody>
          <a:bodyPr/>
          <a:lstStyle/>
          <a:p>
            <a:r>
              <a:rPr lang="en-US"/>
              <a:t>Fresh, healthy West Coast food offerings with the ability to order and pay pre-flight</a:t>
            </a:r>
            <a:endParaRPr lang="en-US" b="0"/>
          </a:p>
        </p:txBody>
      </p:sp>
      <p:grpSp>
        <p:nvGrpSpPr>
          <p:cNvPr id="2" name="Group 1"/>
          <p:cNvGrpSpPr/>
          <p:nvPr/>
        </p:nvGrpSpPr>
        <p:grpSpPr>
          <a:xfrm>
            <a:off x="0" y="1213143"/>
            <a:ext cx="9144000" cy="3586115"/>
            <a:chOff x="0" y="1617524"/>
            <a:chExt cx="12192000" cy="4781486"/>
          </a:xfrm>
        </p:grpSpPr>
        <p:sp>
          <p:nvSpPr>
            <p:cNvPr id="16" name="Rectangle 15"/>
            <p:cNvSpPr/>
            <p:nvPr/>
          </p:nvSpPr>
          <p:spPr>
            <a:xfrm>
              <a:off x="0" y="1617525"/>
              <a:ext cx="12192000" cy="415960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7" name="Rectangle 16"/>
            <p:cNvSpPr/>
            <p:nvPr/>
          </p:nvSpPr>
          <p:spPr>
            <a:xfrm>
              <a:off x="381000"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18" name="Title 1"/>
            <p:cNvSpPr txBox="1">
              <a:spLocks/>
            </p:cNvSpPr>
            <p:nvPr/>
          </p:nvSpPr>
          <p:spPr>
            <a:xfrm>
              <a:off x="554033" y="5903402"/>
              <a:ext cx="5325556" cy="369332"/>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800" kern="0"/>
                <a:t>Premium Food &amp; Beverage</a:t>
              </a:r>
            </a:p>
          </p:txBody>
        </p:sp>
        <p:sp>
          <p:nvSpPr>
            <p:cNvPr id="19" name="Rectangle 18"/>
            <p:cNvSpPr/>
            <p:nvPr/>
          </p:nvSpPr>
          <p:spPr>
            <a:xfrm>
              <a:off x="6139378" y="5777128"/>
              <a:ext cx="5671622" cy="621882"/>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sp>
          <p:nvSpPr>
            <p:cNvPr id="21" name="Title 1"/>
            <p:cNvSpPr txBox="1">
              <a:spLocks/>
            </p:cNvSpPr>
            <p:nvPr/>
          </p:nvSpPr>
          <p:spPr>
            <a:xfrm>
              <a:off x="6312411" y="5903402"/>
              <a:ext cx="5325556" cy="369332"/>
            </a:xfrm>
            <a:prstGeom prst="rect">
              <a:avLst/>
            </a:prstGeom>
            <a:noFill/>
            <a:ln>
              <a:noFill/>
            </a:ln>
          </p:spPr>
          <p:txBody>
            <a:bodyPr wrap="square" lIns="0" tIns="0" rIns="0" bIns="0" rtlCol="0" anchor="ctr" anchorCtr="0">
              <a:spAutoFit/>
            </a:bodyPr>
            <a:lstStyle>
              <a:defPPr>
                <a:defRPr lang="en-US"/>
              </a:defPPr>
              <a:lvl1pPr algn="ctr" defTabSz="1008583">
                <a:defRPr sz="1235">
                  <a:solidFill>
                    <a:schemeClr val="bg1"/>
                  </a:solidFill>
                </a:defRPr>
              </a:lvl1pPr>
              <a:lvl2pPr lvl="1"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lgn="ctr">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defTabSz="756437"/>
              <a:r>
                <a:rPr lang="en-US" sz="1800" kern="0"/>
                <a:t>Pre-Order &amp; Pre-Pay</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907" t="26048" r="6775" b="1"/>
            <a:stretch/>
          </p:blipFill>
          <p:spPr>
            <a:xfrm>
              <a:off x="6139378" y="1617525"/>
              <a:ext cx="5671622" cy="4159602"/>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1" y="1617524"/>
              <a:ext cx="5671622" cy="4159603"/>
            </a:xfrm>
            <a:prstGeom prst="rect">
              <a:avLst/>
            </a:prstGeom>
          </p:spPr>
        </p:pic>
      </p:grpSp>
    </p:spTree>
    <p:extLst>
      <p:ext uri="{BB962C8B-B14F-4D97-AF65-F5344CB8AC3E}">
        <p14:creationId xmlns:p14="http://schemas.microsoft.com/office/powerpoint/2010/main" val="3668384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266923" y="1625925"/>
            <a:ext cx="2913151" cy="2359483"/>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lvl="0">
              <a:lnSpc>
                <a:spcPct val="90000"/>
              </a:lnSpc>
            </a:pPr>
            <a:r>
              <a:rPr lang="en-US" sz="3300" b="0" spc="40">
                <a:gradFill>
                  <a:gsLst>
                    <a:gs pos="0">
                      <a:schemeClr val="accent5"/>
                    </a:gs>
                    <a:gs pos="100000">
                      <a:schemeClr val="accent5"/>
                    </a:gs>
                  </a:gsLst>
                  <a:lin ang="16200000" scaled="0"/>
                </a:gradFill>
                <a:latin typeface="+mn-lt"/>
              </a:rPr>
              <a:t>Taking care of our customers </a:t>
            </a:r>
            <a:r>
              <a:rPr lang="en-US" sz="2000" b="0">
                <a:gradFill>
                  <a:gsLst>
                    <a:gs pos="2000">
                      <a:schemeClr val="accent5"/>
                    </a:gs>
                    <a:gs pos="100000">
                      <a:schemeClr val="accent5"/>
                    </a:gs>
                  </a:gsLst>
                </a:gradFill>
                <a:latin typeface="+mn-lt"/>
                <a:ea typeface="+mn-ea"/>
                <a:cs typeface="+mn-cs"/>
              </a:rPr>
              <a:t>with our shared </a:t>
            </a:r>
            <a:br>
              <a:rPr lang="en-US" sz="2000" b="0">
                <a:gradFill>
                  <a:gsLst>
                    <a:gs pos="2000">
                      <a:schemeClr val="accent5"/>
                    </a:gs>
                    <a:gs pos="100000">
                      <a:schemeClr val="accent5"/>
                    </a:gs>
                  </a:gsLst>
                </a:gradFill>
                <a:latin typeface="+mn-lt"/>
                <a:ea typeface="+mn-ea"/>
                <a:cs typeface="+mn-cs"/>
              </a:rPr>
            </a:br>
            <a:r>
              <a:rPr lang="en-US" sz="2000" b="0">
                <a:solidFill>
                  <a:schemeClr val="tx2"/>
                </a:solidFill>
                <a:latin typeface="+mn-lt"/>
                <a:ea typeface="+mn-ea"/>
                <a:cs typeface="+mn-cs"/>
              </a:rPr>
              <a:t>passion for service </a:t>
            </a:r>
            <a:br>
              <a:rPr lang="en-US" sz="2000" b="0">
                <a:solidFill>
                  <a:schemeClr val="tx2"/>
                </a:solidFill>
                <a:latin typeface="+mn-lt"/>
                <a:ea typeface="+mn-ea"/>
                <a:cs typeface="+mn-cs"/>
              </a:rPr>
            </a:br>
            <a:endParaRPr lang="en-US" sz="2000" b="0">
              <a:gradFill>
                <a:gsLst>
                  <a:gs pos="2000">
                    <a:schemeClr val="accent5"/>
                  </a:gs>
                  <a:gs pos="100000">
                    <a:schemeClr val="accent5"/>
                  </a:gs>
                </a:gsLst>
              </a:gradFill>
              <a:latin typeface="+mn-lt"/>
              <a:ea typeface="+mn-ea"/>
              <a:cs typeface="+mn-cs"/>
            </a:endParaRPr>
          </a:p>
        </p:txBody>
      </p:sp>
      <p:grpSp>
        <p:nvGrpSpPr>
          <p:cNvPr id="44" name="Group 43"/>
          <p:cNvGrpSpPr/>
          <p:nvPr/>
        </p:nvGrpSpPr>
        <p:grpSpPr>
          <a:xfrm>
            <a:off x="6172994" y="825501"/>
            <a:ext cx="2782094" cy="4025899"/>
            <a:chOff x="6172994" y="825501"/>
            <a:chExt cx="2782094" cy="4025899"/>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6693391" y="825501"/>
              <a:ext cx="1741302" cy="728982"/>
            </a:xfrm>
            <a:prstGeom prst="rect">
              <a:avLst/>
            </a:prstGeom>
          </p:spPr>
        </p:pic>
        <p:cxnSp>
          <p:nvCxnSpPr>
            <p:cNvPr id="27" name="Straight Connector 26"/>
            <p:cNvCxnSpPr/>
            <p:nvPr/>
          </p:nvCxnSpPr>
          <p:spPr>
            <a:xfrm flipV="1">
              <a:off x="6172994" y="1706563"/>
              <a:ext cx="0" cy="3144837"/>
            </a:xfrm>
            <a:prstGeom prst="line">
              <a:avLst/>
            </a:prstGeom>
            <a:ln w="6350">
              <a:solidFill>
                <a:schemeClr val="bg1">
                  <a:lumMod val="65000"/>
                </a:schemeClr>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6914872" y="1719263"/>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Best Domestic Airline in Travel + Leisure World’s Best Awards for 2008-2017. Ten years in a row.</a:t>
              </a:r>
            </a:p>
          </p:txBody>
        </p:sp>
        <p:sp>
          <p:nvSpPr>
            <p:cNvPr id="39" name="Rectangle 38"/>
            <p:cNvSpPr/>
            <p:nvPr/>
          </p:nvSpPr>
          <p:spPr>
            <a:xfrm>
              <a:off x="6914872" y="2381486"/>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Best U.S. Airline in Condé Nast Traveler 2008-2016 Readers’ Choice Awards. Nine years in a row.</a:t>
              </a:r>
            </a:p>
          </p:txBody>
        </p:sp>
        <p:sp>
          <p:nvSpPr>
            <p:cNvPr id="40" name="Rectangle 39"/>
            <p:cNvSpPr/>
            <p:nvPr/>
          </p:nvSpPr>
          <p:spPr>
            <a:xfrm>
              <a:off x="6914872" y="3043708"/>
              <a:ext cx="2040216" cy="369332"/>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Ranked #1 U.S. Airline by the Airline Quality Rating. Four years in a row.</a:t>
              </a:r>
            </a:p>
          </p:txBody>
        </p:sp>
        <p:sp>
          <p:nvSpPr>
            <p:cNvPr id="41" name="Rectangle 40"/>
            <p:cNvSpPr/>
            <p:nvPr/>
          </p:nvSpPr>
          <p:spPr>
            <a:xfrm>
              <a:off x="6914872" y="3705932"/>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Ranked #1 Domestic Airline in Travel + Leisure and Fortune Best in Business Travel Survey 2014-2015.</a:t>
              </a:r>
            </a:p>
          </p:txBody>
        </p:sp>
        <p:sp>
          <p:nvSpPr>
            <p:cNvPr id="42" name="Rectangle 41"/>
            <p:cNvSpPr/>
            <p:nvPr/>
          </p:nvSpPr>
          <p:spPr>
            <a:xfrm>
              <a:off x="6914872" y="4437404"/>
              <a:ext cx="2040216" cy="369332"/>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Fast Company’s Top 50 Most Innovative Companies, 2015 (#8).</a:t>
              </a:r>
            </a:p>
          </p:txBody>
        </p:sp>
        <p:pic>
          <p:nvPicPr>
            <p:cNvPr id="1032" name="Picture 8" descr="Image result for travel and leisu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745" y="1888372"/>
              <a:ext cx="538572" cy="1696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nde nast travel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7202" y="2507812"/>
              <a:ext cx="593658" cy="29693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Image result for travel and leisur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745" y="3875041"/>
              <a:ext cx="538572" cy="1696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fast compan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201" y="4548578"/>
              <a:ext cx="662235" cy="1469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rotWithShape="1">
            <a:blip r:embed="rId7">
              <a:extLst>
                <a:ext uri="{BEBA8EAE-BF5A-486C-A8C5-ECC9F3942E4B}">
                  <a14:imgProps xmlns:a14="http://schemas.microsoft.com/office/drawing/2010/main">
                    <a14:imgLayer r:embed="rId8">
                      <a14:imgEffect>
                        <a14:backgroundRemoval t="54421" b="62079" l="52158" r="56264">
                          <a14:foregroundMark x1="54857" y1="61349" x2="54857" y2="61349"/>
                          <a14:backgroundMark x1="52914" y1="55921" x2="52914" y2="55921"/>
                        </a14:backgroundRemoval>
                      </a14:imgEffect>
                    </a14:imgLayer>
                  </a14:imgProps>
                </a:ext>
              </a:extLst>
            </a:blip>
            <a:srcRect l="51645" t="53464" r="43223" b="36964"/>
            <a:stretch/>
          </p:blipFill>
          <p:spPr>
            <a:xfrm>
              <a:off x="6449249" y="3077171"/>
              <a:ext cx="338138" cy="354806"/>
            </a:xfrm>
            <a:prstGeom prst="rect">
              <a:avLst/>
            </a:prstGeom>
          </p:spPr>
        </p:pic>
      </p:grpSp>
      <p:sp>
        <p:nvSpPr>
          <p:cNvPr id="28" name="Rectangle 27"/>
          <p:cNvSpPr/>
          <p:nvPr/>
        </p:nvSpPr>
        <p:spPr>
          <a:xfrm>
            <a:off x="171367" y="4958561"/>
            <a:ext cx="2851731" cy="152566"/>
          </a:xfrm>
          <a:prstGeom prst="rect">
            <a:avLst/>
          </a:prstGeom>
          <a:noFill/>
        </p:spPr>
        <p:txBody>
          <a:bodyPr wrap="square" lIns="0" tIns="0" rIns="0" bIns="0" anchor="b" anchorCtr="0">
            <a:noAutofit/>
          </a:bodyPr>
          <a:lstStyle/>
          <a:p>
            <a:pPr lvl="0" defTabSz="914400">
              <a:lnSpc>
                <a:spcPct val="90000"/>
              </a:lnSpc>
              <a:defRPr/>
            </a:pPr>
            <a:r>
              <a:rPr lang="en-US" sz="800" kern="0">
                <a:solidFill>
                  <a:srgbClr val="C8C9C7"/>
                </a:solidFill>
                <a:cs typeface="Calibri"/>
              </a:rPr>
              <a:t>Alaska Airlines received the highest numerical score in the J.D. Power 2008-2016 North America Airline Satisfaction Studies. 2016 study based on 10,348 total responses evaluating 4 traditional carriers, and measures the experiences and perceptions of passengers who were surveyed between April 2015 and March 2016. Your experiences may vary. Visit jdpower.com</a:t>
            </a:r>
          </a:p>
        </p:txBody>
      </p:sp>
      <p:grpSp>
        <p:nvGrpSpPr>
          <p:cNvPr id="8" name="Group 7"/>
          <p:cNvGrpSpPr/>
          <p:nvPr/>
        </p:nvGrpSpPr>
        <p:grpSpPr>
          <a:xfrm>
            <a:off x="3412696" y="974455"/>
            <a:ext cx="2750500" cy="3853093"/>
            <a:chOff x="3418165" y="1022893"/>
            <a:chExt cx="2750500" cy="3853093"/>
          </a:xfrm>
        </p:grpSpPr>
        <p:grpSp>
          <p:nvGrpSpPr>
            <p:cNvPr id="3" name="Group 2"/>
            <p:cNvGrpSpPr/>
            <p:nvPr/>
          </p:nvGrpSpPr>
          <p:grpSpPr>
            <a:xfrm>
              <a:off x="3418165" y="1022893"/>
              <a:ext cx="2750500" cy="3853093"/>
              <a:chOff x="3418165" y="1022893"/>
              <a:chExt cx="2750500" cy="3853093"/>
            </a:xfrm>
          </p:grpSpPr>
          <p:pic>
            <p:nvPicPr>
              <p:cNvPr id="21" name="Picture 2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28449" y="1022893"/>
                <a:ext cx="1306996" cy="397696"/>
              </a:xfrm>
              <a:prstGeom prst="rect">
                <a:avLst/>
              </a:prstGeom>
            </p:spPr>
          </p:pic>
          <p:pic>
            <p:nvPicPr>
              <p:cNvPr id="32" name="Picture 31" descr="http://travel.usnews.com/images/badges/100/best-travel-rewards-airlines_2016-2017_125x134.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18165" y="3023631"/>
                <a:ext cx="542574" cy="58163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128449" y="1719263"/>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Highest in Customer Satisfaction among Traditional Carriers in North America, Ten Years in a Row.</a:t>
                </a:r>
              </a:p>
            </p:txBody>
          </p:sp>
          <p:sp>
            <p:nvSpPr>
              <p:cNvPr id="34" name="Rectangle 33"/>
              <p:cNvSpPr/>
              <p:nvPr/>
            </p:nvSpPr>
            <p:spPr>
              <a:xfrm>
                <a:off x="4128449" y="2450735"/>
                <a:ext cx="2040216" cy="369332"/>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Ranked #1 Airline by Wall Street Journal four years in a row.</a:t>
                </a:r>
              </a:p>
            </p:txBody>
          </p:sp>
          <p:sp>
            <p:nvSpPr>
              <p:cNvPr id="35" name="Rectangle 34"/>
              <p:cNvSpPr/>
              <p:nvPr/>
            </p:nvSpPr>
            <p:spPr>
              <a:xfrm>
                <a:off x="4128449" y="3043709"/>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U.S. News &amp; World Report “Best Airline Travel Rewards.” Three years in a row.</a:t>
                </a:r>
              </a:p>
            </p:txBody>
          </p:sp>
          <p:sp>
            <p:nvSpPr>
              <p:cNvPr id="36" name="Rectangle 35"/>
              <p:cNvSpPr/>
              <p:nvPr/>
            </p:nvSpPr>
            <p:spPr>
              <a:xfrm>
                <a:off x="4128449" y="3775181"/>
                <a:ext cx="2040216" cy="369332"/>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Most On-Time North American Major Airline. Seven years in a row.</a:t>
                </a:r>
              </a:p>
            </p:txBody>
          </p:sp>
          <p:sp>
            <p:nvSpPr>
              <p:cNvPr id="37" name="Rectangle 36"/>
              <p:cNvSpPr/>
              <p:nvPr/>
            </p:nvSpPr>
            <p:spPr>
              <a:xfrm>
                <a:off x="4128449" y="4368155"/>
                <a:ext cx="2040216" cy="507831"/>
              </a:xfrm>
              <a:prstGeom prst="rect">
                <a:avLst/>
              </a:prstGeom>
            </p:spPr>
            <p:txBody>
              <a:bodyPr wrap="square">
                <a:spAutoFit/>
              </a:bodyPr>
              <a:lstStyle/>
              <a:p>
                <a:r>
                  <a:rPr lang="en-US" sz="900">
                    <a:gradFill>
                      <a:gsLst>
                        <a:gs pos="0">
                          <a:schemeClr val="accent5">
                            <a:lumMod val="75000"/>
                            <a:lumOff val="25000"/>
                          </a:schemeClr>
                        </a:gs>
                        <a:gs pos="100000">
                          <a:schemeClr val="accent5">
                            <a:lumMod val="75000"/>
                            <a:lumOff val="25000"/>
                          </a:schemeClr>
                        </a:gs>
                      </a:gsLst>
                      <a:lin ang="16200000" scaled="0"/>
                    </a:gradFill>
                  </a:rPr>
                  <a:t>Alaska Air Group has received a perfect score on the 2017 Corporate Equality Index (CEI).</a:t>
                </a:r>
              </a:p>
            </p:txBody>
          </p:sp>
          <p:pic>
            <p:nvPicPr>
              <p:cNvPr id="1026" name="Picture 2" descr="Image result for wsj logo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6126" y="2523641"/>
                <a:ext cx="526653" cy="26527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Alaska Airlines received a perfect score on the Corporate Equality Index. Click enter to read more."/>
            <p:cNvPicPr>
              <a:picLocks noChangeAspect="1" noChangeArrowheads="1"/>
            </p:cNvPicPr>
            <p:nvPr/>
          </p:nvPicPr>
          <p:blipFill rotWithShape="1">
            <a:blip r:embed="rId12">
              <a:extLst>
                <a:ext uri="{28A0092B-C50C-407E-A947-70E740481C1C}">
                  <a14:useLocalDpi xmlns:a14="http://schemas.microsoft.com/office/drawing/2010/main" val="0"/>
                </a:ext>
              </a:extLst>
            </a:blip>
            <a:srcRect l="5904" r="6316"/>
            <a:stretch/>
          </p:blipFill>
          <p:spPr bwMode="auto">
            <a:xfrm>
              <a:off x="3426125" y="4429870"/>
              <a:ext cx="588117" cy="376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laska Airlines was ranked as the No. 1 on-time major North American carrier for seventh year in a row. Click enter to read mor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6126" y="3761091"/>
              <a:ext cx="560012" cy="422809"/>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14"/>
          <a:stretch>
            <a:fillRect/>
          </a:stretch>
        </p:blipFill>
        <p:spPr>
          <a:xfrm>
            <a:off x="3208226" y="1692343"/>
            <a:ext cx="901307" cy="427679"/>
          </a:xfrm>
          <a:prstGeom prst="rect">
            <a:avLst/>
          </a:prstGeom>
        </p:spPr>
      </p:pic>
    </p:spTree>
    <p:extLst>
      <p:ext uri="{BB962C8B-B14F-4D97-AF65-F5344CB8AC3E}">
        <p14:creationId xmlns:p14="http://schemas.microsoft.com/office/powerpoint/2010/main" val="1415872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1.38889E-6 3.58025E-6 L 0.0368 3.58025E-6 " pathEditMode="relative" rAng="0" ptsTypes="AA">
                                      <p:cBhvr>
                                        <p:cTn id="9" dur="500" spd="-100000" fill="hold"/>
                                        <p:tgtEl>
                                          <p:spTgt spid="9"/>
                                        </p:tgtEl>
                                        <p:attrNameLst>
                                          <p:attrName>ppt_x</p:attrName>
                                          <p:attrName>ppt_y</p:attrName>
                                        </p:attrNameLst>
                                      </p:cBhvr>
                                      <p:rCtr x="1840" y="0"/>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42" presetClass="path" presetSubtype="0" accel="50000" decel="50000" fill="hold" nodeType="withEffect">
                                  <p:stCondLst>
                                    <p:cond delay="0"/>
                                  </p:stCondLst>
                                  <p:childTnLst>
                                    <p:animMotion origin="layout" path="M 0.04376 0.01481 L -0.00105 0.01481 " pathEditMode="relative" rAng="0" ptsTypes="AA">
                                      <p:cBhvr>
                                        <p:cTn id="15" dur="500" fill="hold"/>
                                        <p:tgtEl>
                                          <p:spTgt spid="8"/>
                                        </p:tgtEl>
                                        <p:attrNameLst>
                                          <p:attrName>ppt_x</p:attrName>
                                          <p:attrName>ppt_y</p:attrName>
                                        </p:attrNameLst>
                                      </p:cBhvr>
                                      <p:rCtr x="-2240" y="0"/>
                                    </p:animMotion>
                                  </p:childTnLst>
                                </p:cTn>
                              </p:par>
                              <p:par>
                                <p:cTn id="16" presetID="10" presetClass="entr" presetSubtype="0" fill="hold" nodeType="withEffect">
                                  <p:stCondLst>
                                    <p:cond delay="40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42" presetClass="path" presetSubtype="0" decel="100000" fill="hold" nodeType="withEffect">
                                  <p:stCondLst>
                                    <p:cond delay="400"/>
                                  </p:stCondLst>
                                  <p:childTnLst>
                                    <p:animMotion origin="layout" path="M 1.38889E-6 3.58025E-6 L 0.0368 3.58025E-6 " pathEditMode="relative" rAng="0" ptsTypes="AA">
                                      <p:cBhvr>
                                        <p:cTn id="20" dur="500" spd="-100000" fill="hold"/>
                                        <p:tgtEl>
                                          <p:spTgt spid="44"/>
                                        </p:tgtEl>
                                        <p:attrNameLst>
                                          <p:attrName>ppt_x</p:attrName>
                                          <p:attrName>ppt_y</p:attrName>
                                        </p:attrNameLst>
                                      </p:cBhvr>
                                      <p:rCtr x="1840" y="0"/>
                                    </p:animMotion>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294967295"/>
          </p:nvPr>
        </p:nvSpPr>
        <p:spPr>
          <a:xfrm>
            <a:off x="473725" y="1035586"/>
            <a:ext cx="5078776" cy="3825339"/>
          </a:xfrm>
        </p:spPr>
        <p:txBody>
          <a:bodyPr>
            <a:normAutofit fontScale="92500"/>
          </a:bodyPr>
          <a:lstStyle/>
          <a:p>
            <a:pPr lvl="1"/>
            <a:r>
              <a:rPr lang="en-US">
                <a:latin typeface="+mn-lt"/>
              </a:rPr>
              <a:t>From October 2007, we have grown from 3 daily flights to 26 daily flights from 4 islands.</a:t>
            </a:r>
          </a:p>
          <a:p>
            <a:pPr marL="45720" lvl="1" indent="0">
              <a:buNone/>
            </a:pPr>
            <a:endParaRPr lang="en-US">
              <a:latin typeface="+mn-lt"/>
            </a:endParaRPr>
          </a:p>
          <a:p>
            <a:pPr lvl="1"/>
            <a:r>
              <a:rPr lang="en-US">
                <a:latin typeface="+mn-lt"/>
              </a:rPr>
              <a:t>Today, we carry over 25% of all passengers flying to Hawai‘i from the West Coast. </a:t>
            </a:r>
          </a:p>
          <a:p>
            <a:pPr marL="45720" lvl="1" indent="0">
              <a:buNone/>
            </a:pPr>
            <a:endParaRPr lang="en-US">
              <a:latin typeface="+mn-lt"/>
            </a:endParaRPr>
          </a:p>
          <a:p>
            <a:pPr lvl="1"/>
            <a:r>
              <a:rPr lang="en-US">
                <a:latin typeface="+mn-lt"/>
              </a:rPr>
              <a:t>Our growth has helped overall capacity in Hawai‘i-U.S. Mainland to surpass its 2006 peak in 2015.</a:t>
            </a:r>
          </a:p>
          <a:p>
            <a:pPr marL="45720" lvl="1" indent="0">
              <a:buNone/>
            </a:pPr>
            <a:endParaRPr lang="en-US">
              <a:latin typeface="+mn-lt"/>
            </a:endParaRPr>
          </a:p>
          <a:p>
            <a:pPr lvl="1"/>
            <a:r>
              <a:rPr lang="en-US">
                <a:latin typeface="+mn-lt"/>
              </a:rPr>
              <a:t>Our biggest strength and area of focus is the West Coast to/from the Neighbor Islands, which helps to distribute tourism’s economic impact across the entire state.</a:t>
            </a:r>
          </a:p>
        </p:txBody>
      </p:sp>
      <p:pic>
        <p:nvPicPr>
          <p:cNvPr id="3" name="Picture 2"/>
          <p:cNvPicPr>
            <a:picLocks noChangeAspect="1"/>
          </p:cNvPicPr>
          <p:nvPr/>
        </p:nvPicPr>
        <p:blipFill rotWithShape="1">
          <a:blip r:embed="rId3"/>
          <a:srcRect b="5890"/>
          <a:stretch/>
        </p:blipFill>
        <p:spPr>
          <a:xfrm>
            <a:off x="5816906" y="-66103"/>
            <a:ext cx="3360145" cy="5241099"/>
          </a:xfrm>
          <a:prstGeom prst="rect">
            <a:avLst/>
          </a:prstGeom>
        </p:spPr>
      </p:pic>
      <p:sp>
        <p:nvSpPr>
          <p:cNvPr id="79" name="Title 3"/>
          <p:cNvSpPr txBox="1">
            <a:spLocks/>
          </p:cNvSpPr>
          <p:nvPr/>
        </p:nvSpPr>
        <p:spPr>
          <a:xfrm>
            <a:off x="308472" y="291398"/>
            <a:ext cx="5365215" cy="512834"/>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a:lnSpc>
                <a:spcPct val="90000"/>
              </a:lnSpc>
            </a:pPr>
            <a:r>
              <a:rPr lang="en-US" sz="2800" b="0" spc="40">
                <a:gradFill>
                  <a:gsLst>
                    <a:gs pos="2000">
                      <a:schemeClr val="accent5"/>
                    </a:gs>
                    <a:gs pos="100000">
                      <a:schemeClr val="accent5"/>
                    </a:gs>
                  </a:gsLst>
                  <a:lin ang="16200000" scaled="0"/>
                </a:gradFill>
                <a:latin typeface="+mn-lt"/>
              </a:rPr>
              <a:t>Celebrating </a:t>
            </a:r>
            <a:r>
              <a:rPr lang="en-US" sz="2800" spc="40">
                <a:gradFill>
                  <a:gsLst>
                    <a:gs pos="0">
                      <a:schemeClr val="tx2"/>
                    </a:gs>
                    <a:gs pos="100000">
                      <a:schemeClr val="tx2"/>
                    </a:gs>
                  </a:gsLst>
                  <a:lin ang="0" scaled="0"/>
                </a:gradFill>
                <a:latin typeface="+mn-lt"/>
              </a:rPr>
              <a:t>10 years</a:t>
            </a:r>
            <a:r>
              <a:rPr lang="en-US" sz="2800" b="0" spc="40">
                <a:gradFill>
                  <a:gsLst>
                    <a:gs pos="2000">
                      <a:schemeClr val="accent5"/>
                    </a:gs>
                    <a:gs pos="100000">
                      <a:schemeClr val="accent5"/>
                    </a:gs>
                  </a:gsLst>
                  <a:lin ang="16200000" scaled="0"/>
                </a:gradFill>
                <a:latin typeface="+mn-lt"/>
              </a:rPr>
              <a:t> in </a:t>
            </a:r>
            <a:r>
              <a:rPr lang="en-US" sz="2800" b="0" spc="40" err="1">
                <a:gradFill>
                  <a:gsLst>
                    <a:gs pos="2000">
                      <a:schemeClr val="accent5"/>
                    </a:gs>
                    <a:gs pos="100000">
                      <a:schemeClr val="accent5"/>
                    </a:gs>
                  </a:gsLst>
                  <a:lin ang="16200000" scaled="0"/>
                </a:gradFill>
                <a:latin typeface="+mn-lt"/>
              </a:rPr>
              <a:t>Hawai</a:t>
            </a:r>
            <a:r>
              <a:rPr lang="en-US" sz="2800" b="0" spc="40" err="1">
                <a:gradFill>
                  <a:gsLst>
                    <a:gs pos="2000">
                      <a:schemeClr val="accent5"/>
                    </a:gs>
                    <a:gs pos="100000">
                      <a:schemeClr val="accent5"/>
                    </a:gs>
                  </a:gsLst>
                  <a:lin ang="16200000" scaled="0"/>
                </a:gradFill>
                <a:latin typeface="Arial" panose="020B0604020202020204" pitchFamily="34" charset="0"/>
                <a:cs typeface="Arial" panose="020B0604020202020204" pitchFamily="34" charset="0"/>
              </a:rPr>
              <a:t>ʻ</a:t>
            </a:r>
            <a:r>
              <a:rPr lang="en-US" sz="2800" b="0" spc="40" err="1">
                <a:gradFill>
                  <a:gsLst>
                    <a:gs pos="2000">
                      <a:schemeClr val="accent5"/>
                    </a:gs>
                    <a:gs pos="100000">
                      <a:schemeClr val="accent5"/>
                    </a:gs>
                  </a:gsLst>
                  <a:lin ang="16200000" scaled="0"/>
                </a:gradFill>
                <a:latin typeface="+mn-lt"/>
              </a:rPr>
              <a:t>i</a:t>
            </a:r>
            <a:endParaRPr lang="en-US" sz="2800" b="0" spc="40">
              <a:gradFill>
                <a:gsLst>
                  <a:gs pos="2000">
                    <a:schemeClr val="accent5"/>
                  </a:gs>
                  <a:gs pos="100000">
                    <a:schemeClr val="accent5"/>
                  </a:gs>
                </a:gsLst>
                <a:lin ang="16200000" scaled="0"/>
              </a:gradFill>
              <a:latin typeface="+mn-lt"/>
            </a:endParaRPr>
          </a:p>
        </p:txBody>
      </p:sp>
    </p:spTree>
    <p:extLst>
      <p:ext uri="{BB962C8B-B14F-4D97-AF65-F5344CB8AC3E}">
        <p14:creationId xmlns:p14="http://schemas.microsoft.com/office/powerpoint/2010/main" val="28505579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42" presetClass="path" presetSubtype="0" decel="100000" fill="hold" grpId="1" nodeType="withEffect">
                                  <p:stCondLst>
                                    <p:cond delay="0"/>
                                  </p:stCondLst>
                                  <p:childTnLst>
                                    <p:animMotion origin="layout" path="M 3.33333E-6 -8.64198E-7 L 0.0368 -8.64198E-7 " pathEditMode="relative" rAng="0" ptsTypes="AA">
                                      <p:cBhvr>
                                        <p:cTn id="9" dur="500" spd="-100000" fill="hold"/>
                                        <p:tgtEl>
                                          <p:spTgt spid="79"/>
                                        </p:tgtEl>
                                        <p:attrNameLst>
                                          <p:attrName>ppt_x</p:attrName>
                                          <p:attrName>ppt_y</p:attrName>
                                        </p:attrNameLst>
                                      </p:cBhvr>
                                      <p:rCtr x="18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louds" hidden="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fader" hidden="1"/>
          <p:cNvSpPr/>
          <p:nvPr/>
        </p:nvSpPr>
        <p:spPr>
          <a:xfrm>
            <a:off x="0" y="0"/>
            <a:ext cx="9144000" cy="51435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3"/>
          <p:cNvSpPr txBox="1">
            <a:spLocks/>
          </p:cNvSpPr>
          <p:nvPr/>
        </p:nvSpPr>
        <p:spPr>
          <a:xfrm>
            <a:off x="3736062" y="203837"/>
            <a:ext cx="5407938" cy="1111157"/>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a:lnSpc>
                <a:spcPct val="90000"/>
              </a:lnSpc>
            </a:pPr>
            <a:r>
              <a:rPr lang="en-US" sz="3300" b="0" spc="40">
                <a:gradFill>
                  <a:gsLst>
                    <a:gs pos="2000">
                      <a:schemeClr val="accent5"/>
                    </a:gs>
                    <a:gs pos="100000">
                      <a:schemeClr val="accent5"/>
                    </a:gs>
                  </a:gsLst>
                  <a:lin ang="16200000" scaled="0"/>
                </a:gradFill>
                <a:latin typeface="+mn-lt"/>
              </a:rPr>
              <a:t>We’re </a:t>
            </a:r>
            <a:r>
              <a:rPr lang="en-US" sz="3300" spc="40">
                <a:gradFill>
                  <a:gsLst>
                    <a:gs pos="0">
                      <a:schemeClr val="tx2"/>
                    </a:gs>
                    <a:gs pos="100000">
                      <a:schemeClr val="tx2"/>
                    </a:gs>
                  </a:gsLst>
                  <a:lin ang="0" scaled="0"/>
                </a:gradFill>
                <a:latin typeface="+mn-lt"/>
              </a:rPr>
              <a:t>committed</a:t>
            </a:r>
            <a:r>
              <a:rPr lang="en-US" sz="3300" b="0" spc="40">
                <a:gradFill>
                  <a:gsLst>
                    <a:gs pos="2000">
                      <a:schemeClr val="accent5"/>
                    </a:gs>
                    <a:gs pos="100000">
                      <a:schemeClr val="accent5"/>
                    </a:gs>
                  </a:gsLst>
                  <a:lin ang="16200000" scaled="0"/>
                </a:gradFill>
                <a:latin typeface="+mn-lt"/>
              </a:rPr>
              <a:t> to our island communities</a:t>
            </a:r>
          </a:p>
        </p:txBody>
      </p:sp>
      <p:pic>
        <p:nvPicPr>
          <p:cNvPr id="3" name="Picture 2"/>
          <p:cNvPicPr>
            <a:picLocks noChangeAspect="1"/>
          </p:cNvPicPr>
          <p:nvPr/>
        </p:nvPicPr>
        <p:blipFill rotWithShape="1">
          <a:blip r:embed="rId4"/>
          <a:srcRect l="21721" r="32713"/>
          <a:stretch/>
        </p:blipFill>
        <p:spPr>
          <a:xfrm>
            <a:off x="0" y="1"/>
            <a:ext cx="3491513" cy="5143500"/>
          </a:xfrm>
          <a:prstGeom prst="rect">
            <a:avLst/>
          </a:prstGeom>
        </p:spPr>
      </p:pic>
      <p:sp>
        <p:nvSpPr>
          <p:cNvPr id="10" name="Rectangle 9"/>
          <p:cNvSpPr/>
          <p:nvPr/>
        </p:nvSpPr>
        <p:spPr>
          <a:xfrm>
            <a:off x="4426226" y="1561686"/>
            <a:ext cx="5117862" cy="609775"/>
          </a:xfrm>
          <a:prstGeom prst="rect">
            <a:avLst/>
          </a:prstGeom>
          <a:noFill/>
          <a:ln w="25400" cap="flat" cmpd="sng" algn="ctr">
            <a:noFill/>
            <a:prstDash val="solid"/>
          </a:ln>
          <a:effectLst/>
        </p:spPr>
        <p:txBody>
          <a:bodyPr rot="0" spcFirstLastPara="0" vertOverflow="overflow" horzOverflow="overflow" vert="horz" wrap="square" lIns="137160" tIns="25718" rIns="137160" bIns="25718" numCol="1" spcCol="0" rtlCol="0" fromWordArt="0" anchor="t" anchorCtr="0" forceAA="0" compatLnSpc="1">
            <a:prstTxWarp prst="textNoShape">
              <a:avLst/>
            </a:prstTxWarp>
            <a:noAutofit/>
          </a:bodyPr>
          <a:lstStyle/>
          <a:p>
            <a:pPr defTabSz="685800">
              <a:defRPr/>
            </a:pPr>
            <a:r>
              <a:rPr lang="en-US" sz="2400" kern="0">
                <a:cs typeface="AS Circular Book" panose="020B0604020101020102" pitchFamily="34" charset="0"/>
              </a:rPr>
              <a:t>$2.5 million </a:t>
            </a:r>
            <a:r>
              <a:rPr lang="en-US" kern="0">
                <a:cs typeface="AS Circular Book" panose="020B0604020101020102" pitchFamily="34" charset="0"/>
              </a:rPr>
              <a:t>donated to </a:t>
            </a:r>
            <a:r>
              <a:rPr lang="en-US" kern="0" err="1">
                <a:cs typeface="AS Circular Book" panose="020B0604020101020102" pitchFamily="34" charset="0"/>
              </a:rPr>
              <a:t>Hawai</a:t>
            </a:r>
            <a:r>
              <a:rPr lang="en-US" kern="0" err="1">
                <a:cs typeface="Arial" panose="020B0604020202020204" pitchFamily="34" charset="0"/>
              </a:rPr>
              <a:t>ʻ</a:t>
            </a:r>
            <a:r>
              <a:rPr lang="en-US" kern="0" err="1">
                <a:cs typeface="AS Circular Book" panose="020B0604020101020102" pitchFamily="34" charset="0"/>
              </a:rPr>
              <a:t>i</a:t>
            </a:r>
            <a:r>
              <a:rPr lang="en-US" kern="0">
                <a:cs typeface="AS Circular Book" panose="020B0604020101020102" pitchFamily="34" charset="0"/>
              </a:rPr>
              <a:t> charities.</a:t>
            </a:r>
          </a:p>
        </p:txBody>
      </p:sp>
      <p:sp>
        <p:nvSpPr>
          <p:cNvPr id="14" name="Rectangle 13"/>
          <p:cNvSpPr/>
          <p:nvPr/>
        </p:nvSpPr>
        <p:spPr>
          <a:xfrm>
            <a:off x="4436547" y="4099190"/>
            <a:ext cx="6865374" cy="569741"/>
          </a:xfrm>
          <a:prstGeom prst="rect">
            <a:avLst/>
          </a:prstGeom>
          <a:noFill/>
          <a:ln w="25400" cap="flat" cmpd="sng" algn="ctr">
            <a:noFill/>
            <a:prstDash val="solid"/>
          </a:ln>
          <a:effectLst/>
        </p:spPr>
        <p:txBody>
          <a:bodyPr rot="0" spcFirstLastPara="0" vertOverflow="overflow" horzOverflow="overflow" vert="horz" wrap="square" lIns="137160" tIns="25718" rIns="137160" bIns="25718" numCol="1" spcCol="0" rtlCol="0" fromWordArt="0" anchor="ctr" anchorCtr="0" forceAA="0" compatLnSpc="1">
            <a:prstTxWarp prst="textNoShape">
              <a:avLst/>
            </a:prstTxWarp>
            <a:noAutofit/>
          </a:bodyPr>
          <a:lstStyle/>
          <a:p>
            <a:pPr defTabSz="685800">
              <a:defRPr/>
            </a:pPr>
            <a:r>
              <a:rPr lang="en-US" sz="2400" kern="0">
                <a:cs typeface="AS Circular Book" panose="020B0604020101020102" pitchFamily="34" charset="0"/>
              </a:rPr>
              <a:t>$120K </a:t>
            </a:r>
            <a:r>
              <a:rPr lang="en-US" kern="0">
                <a:cs typeface="AS Circular Book" panose="020B0604020101020102" pitchFamily="34" charset="0"/>
              </a:rPr>
              <a:t>in Alaska Airlines Foundation grants.</a:t>
            </a:r>
          </a:p>
        </p:txBody>
      </p:sp>
      <p:sp>
        <p:nvSpPr>
          <p:cNvPr id="16" name="Rectangle 15"/>
          <p:cNvSpPr/>
          <p:nvPr/>
        </p:nvSpPr>
        <p:spPr>
          <a:xfrm>
            <a:off x="4436547" y="3303960"/>
            <a:ext cx="4590490" cy="586354"/>
          </a:xfrm>
          <a:prstGeom prst="rect">
            <a:avLst/>
          </a:prstGeom>
          <a:noFill/>
          <a:ln w="25400" cap="flat" cmpd="sng" algn="ctr">
            <a:noFill/>
            <a:prstDash val="solid"/>
          </a:ln>
          <a:effectLst/>
        </p:spPr>
        <p:txBody>
          <a:bodyPr rot="0" spcFirstLastPara="0" vertOverflow="overflow" horzOverflow="overflow" vert="horz" wrap="square" lIns="137160" tIns="25718" rIns="137160" bIns="25718" numCol="1" spcCol="0" rtlCol="0" fromWordArt="0" anchor="t" anchorCtr="0" forceAA="0" compatLnSpc="1">
            <a:prstTxWarp prst="textNoShape">
              <a:avLst/>
            </a:prstTxWarp>
            <a:noAutofit/>
          </a:bodyPr>
          <a:lstStyle/>
          <a:p>
            <a:pPr defTabSz="685800">
              <a:defRPr/>
            </a:pPr>
            <a:r>
              <a:rPr lang="en-US" sz="2400" kern="0">
                <a:cs typeface="AS Circular Book" panose="020B0604020101020102" pitchFamily="34" charset="0"/>
              </a:rPr>
              <a:t>30+ </a:t>
            </a:r>
            <a:r>
              <a:rPr lang="en-US" kern="0">
                <a:cs typeface="AS Circular Book" panose="020B0604020101020102" pitchFamily="34" charset="0"/>
              </a:rPr>
              <a:t>company-sponsored community events.</a:t>
            </a:r>
          </a:p>
        </p:txBody>
      </p:sp>
      <p:sp>
        <p:nvSpPr>
          <p:cNvPr id="17" name="Rectangle 16"/>
          <p:cNvSpPr/>
          <p:nvPr/>
        </p:nvSpPr>
        <p:spPr>
          <a:xfrm>
            <a:off x="4436547" y="2452851"/>
            <a:ext cx="3928872" cy="613530"/>
          </a:xfrm>
          <a:prstGeom prst="rect">
            <a:avLst/>
          </a:prstGeom>
          <a:noFill/>
          <a:ln w="25400" cap="flat" cmpd="sng" algn="ctr">
            <a:noFill/>
            <a:prstDash val="solid"/>
          </a:ln>
          <a:effectLst/>
        </p:spPr>
        <p:txBody>
          <a:bodyPr rot="0" spcFirstLastPara="0" vertOverflow="overflow" horzOverflow="overflow" vert="horz" wrap="square" lIns="137160" tIns="25718" rIns="137160" bIns="25718" numCol="1" spcCol="0" rtlCol="0" fromWordArt="0" anchor="t" anchorCtr="0" forceAA="0" compatLnSpc="1">
            <a:prstTxWarp prst="textNoShape">
              <a:avLst/>
            </a:prstTxWarp>
            <a:noAutofit/>
          </a:bodyPr>
          <a:lstStyle/>
          <a:p>
            <a:pPr defTabSz="685800">
              <a:defRPr/>
            </a:pPr>
            <a:r>
              <a:rPr lang="en-US" sz="2400" kern="0">
                <a:cs typeface="AS Circular Book" panose="020B0604020101020102" pitchFamily="34" charset="0"/>
              </a:rPr>
              <a:t>140+ </a:t>
            </a:r>
            <a:r>
              <a:rPr lang="en-US" kern="0">
                <a:cs typeface="AS Circular Book" panose="020B0604020101020102" pitchFamily="34" charset="0"/>
              </a:rPr>
              <a:t>local non-profits served.</a:t>
            </a:r>
          </a:p>
        </p:txBody>
      </p:sp>
      <p:grpSp>
        <p:nvGrpSpPr>
          <p:cNvPr id="19" name="Group 18"/>
          <p:cNvGrpSpPr/>
          <p:nvPr/>
        </p:nvGrpSpPr>
        <p:grpSpPr>
          <a:xfrm>
            <a:off x="3736062" y="4031398"/>
            <a:ext cx="648166" cy="648166"/>
            <a:chOff x="779864" y="4468703"/>
            <a:chExt cx="648166" cy="648166"/>
          </a:xfrm>
        </p:grpSpPr>
        <p:sp>
          <p:nvSpPr>
            <p:cNvPr id="20" name="Oval 19"/>
            <p:cNvSpPr/>
            <p:nvPr/>
          </p:nvSpPr>
          <p:spPr>
            <a:xfrm>
              <a:off x="779864" y="4468703"/>
              <a:ext cx="648166" cy="648166"/>
            </a:xfrm>
            <a:prstGeom prst="ellipse">
              <a:avLst/>
            </a:prstGeom>
            <a:solidFill>
              <a:schemeClr val="tx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gradFill>
                  <a:gsLst>
                    <a:gs pos="3046">
                      <a:schemeClr val="bg1"/>
                    </a:gs>
                    <a:gs pos="66000">
                      <a:schemeClr val="bg1"/>
                    </a:gs>
                  </a:gsLst>
                  <a:lin ang="5400000" scaled="1"/>
                </a:gradFill>
              </a:endParaRPr>
            </a:p>
          </p:txBody>
        </p:sp>
        <p:grpSp>
          <p:nvGrpSpPr>
            <p:cNvPr id="21" name="Group 32"/>
            <p:cNvGrpSpPr>
              <a:grpSpLocks noChangeAspect="1"/>
            </p:cNvGrpSpPr>
            <p:nvPr/>
          </p:nvGrpSpPr>
          <p:grpSpPr bwMode="auto">
            <a:xfrm>
              <a:off x="932368" y="4661914"/>
              <a:ext cx="343158" cy="261744"/>
              <a:chOff x="1075" y="52"/>
              <a:chExt cx="5530" cy="4218"/>
            </a:xfrm>
            <a:solidFill>
              <a:schemeClr val="bg1"/>
            </a:solidFill>
          </p:grpSpPr>
          <p:sp>
            <p:nvSpPr>
              <p:cNvPr id="22" name="Freeform 33"/>
              <p:cNvSpPr>
                <a:spLocks noEditPoints="1"/>
              </p:cNvSpPr>
              <p:nvPr/>
            </p:nvSpPr>
            <p:spPr bwMode="auto">
              <a:xfrm>
                <a:off x="1075" y="52"/>
                <a:ext cx="5530" cy="4218"/>
              </a:xfrm>
              <a:custGeom>
                <a:avLst/>
                <a:gdLst>
                  <a:gd name="T0" fmla="*/ 2310 w 2338"/>
                  <a:gd name="T1" fmla="*/ 274 h 1783"/>
                  <a:gd name="T2" fmla="*/ 29 w 2338"/>
                  <a:gd name="T3" fmla="*/ 274 h 1783"/>
                  <a:gd name="T4" fmla="*/ 0 w 2338"/>
                  <a:gd name="T5" fmla="*/ 308 h 1783"/>
                  <a:gd name="T6" fmla="*/ 0 w 2338"/>
                  <a:gd name="T7" fmla="*/ 1749 h 1783"/>
                  <a:gd name="T8" fmla="*/ 29 w 2338"/>
                  <a:gd name="T9" fmla="*/ 1783 h 1783"/>
                  <a:gd name="T10" fmla="*/ 2310 w 2338"/>
                  <a:gd name="T11" fmla="*/ 1783 h 1783"/>
                  <a:gd name="T12" fmla="*/ 2338 w 2338"/>
                  <a:gd name="T13" fmla="*/ 1749 h 1783"/>
                  <a:gd name="T14" fmla="*/ 2338 w 2338"/>
                  <a:gd name="T15" fmla="*/ 308 h 1783"/>
                  <a:gd name="T16" fmla="*/ 2310 w 2338"/>
                  <a:gd name="T17" fmla="*/ 274 h 1783"/>
                  <a:gd name="T18" fmla="*/ 2247 w 2338"/>
                  <a:gd name="T19" fmla="*/ 1692 h 1783"/>
                  <a:gd name="T20" fmla="*/ 91 w 2338"/>
                  <a:gd name="T21" fmla="*/ 1692 h 1783"/>
                  <a:gd name="T22" fmla="*/ 91 w 2338"/>
                  <a:gd name="T23" fmla="*/ 366 h 1783"/>
                  <a:gd name="T24" fmla="*/ 2247 w 2338"/>
                  <a:gd name="T25" fmla="*/ 366 h 1783"/>
                  <a:gd name="T26" fmla="*/ 2247 w 2338"/>
                  <a:gd name="T27" fmla="*/ 1692 h 1783"/>
                  <a:gd name="T28" fmla="*/ 2247 w 2338"/>
                  <a:gd name="T29" fmla="*/ 1692 h 1783"/>
                  <a:gd name="T30" fmla="*/ 1984 w 2338"/>
                  <a:gd name="T31" fmla="*/ 143 h 1783"/>
                  <a:gd name="T32" fmla="*/ 1938 w 2338"/>
                  <a:gd name="T33" fmla="*/ 143 h 1783"/>
                  <a:gd name="T34" fmla="*/ 1938 w 2338"/>
                  <a:gd name="T35" fmla="*/ 97 h 1783"/>
                  <a:gd name="T36" fmla="*/ 1984 w 2338"/>
                  <a:gd name="T37" fmla="*/ 97 h 1783"/>
                  <a:gd name="T38" fmla="*/ 1984 w 2338"/>
                  <a:gd name="T39" fmla="*/ 143 h 1783"/>
                  <a:gd name="T40" fmla="*/ 1984 w 2338"/>
                  <a:gd name="T41" fmla="*/ 143 h 1783"/>
                  <a:gd name="T42" fmla="*/ 2310 w 2338"/>
                  <a:gd name="T43" fmla="*/ 0 h 1783"/>
                  <a:gd name="T44" fmla="*/ 29 w 2338"/>
                  <a:gd name="T45" fmla="*/ 0 h 1783"/>
                  <a:gd name="T46" fmla="*/ 0 w 2338"/>
                  <a:gd name="T47" fmla="*/ 34 h 1783"/>
                  <a:gd name="T48" fmla="*/ 0 w 2338"/>
                  <a:gd name="T49" fmla="*/ 200 h 1783"/>
                  <a:gd name="T50" fmla="*/ 29 w 2338"/>
                  <a:gd name="T51" fmla="*/ 228 h 1783"/>
                  <a:gd name="T52" fmla="*/ 2310 w 2338"/>
                  <a:gd name="T53" fmla="*/ 228 h 1783"/>
                  <a:gd name="T54" fmla="*/ 2338 w 2338"/>
                  <a:gd name="T55" fmla="*/ 200 h 1783"/>
                  <a:gd name="T56" fmla="*/ 2338 w 2338"/>
                  <a:gd name="T57" fmla="*/ 34 h 1783"/>
                  <a:gd name="T58" fmla="*/ 2310 w 2338"/>
                  <a:gd name="T59" fmla="*/ 0 h 1783"/>
                  <a:gd name="T60" fmla="*/ 1858 w 2338"/>
                  <a:gd name="T61" fmla="*/ 160 h 1783"/>
                  <a:gd name="T62" fmla="*/ 1755 w 2338"/>
                  <a:gd name="T63" fmla="*/ 160 h 1783"/>
                  <a:gd name="T64" fmla="*/ 1755 w 2338"/>
                  <a:gd name="T65" fmla="*/ 143 h 1783"/>
                  <a:gd name="T66" fmla="*/ 1858 w 2338"/>
                  <a:gd name="T67" fmla="*/ 143 h 1783"/>
                  <a:gd name="T68" fmla="*/ 1858 w 2338"/>
                  <a:gd name="T69" fmla="*/ 160 h 1783"/>
                  <a:gd name="T70" fmla="*/ 1858 w 2338"/>
                  <a:gd name="T71" fmla="*/ 160 h 1783"/>
                  <a:gd name="T72" fmla="*/ 2001 w 2338"/>
                  <a:gd name="T73" fmla="*/ 160 h 1783"/>
                  <a:gd name="T74" fmla="*/ 1921 w 2338"/>
                  <a:gd name="T75" fmla="*/ 160 h 1783"/>
                  <a:gd name="T76" fmla="*/ 1921 w 2338"/>
                  <a:gd name="T77" fmla="*/ 74 h 1783"/>
                  <a:gd name="T78" fmla="*/ 2001 w 2338"/>
                  <a:gd name="T79" fmla="*/ 74 h 1783"/>
                  <a:gd name="T80" fmla="*/ 2001 w 2338"/>
                  <a:gd name="T81" fmla="*/ 160 h 1783"/>
                  <a:gd name="T82" fmla="*/ 2001 w 2338"/>
                  <a:gd name="T83" fmla="*/ 160 h 1783"/>
                  <a:gd name="T84" fmla="*/ 2190 w 2338"/>
                  <a:gd name="T85" fmla="*/ 160 h 1783"/>
                  <a:gd name="T86" fmla="*/ 2161 w 2338"/>
                  <a:gd name="T87" fmla="*/ 160 h 1783"/>
                  <a:gd name="T88" fmla="*/ 2144 w 2338"/>
                  <a:gd name="T89" fmla="*/ 143 h 1783"/>
                  <a:gd name="T90" fmla="*/ 2132 w 2338"/>
                  <a:gd name="T91" fmla="*/ 131 h 1783"/>
                  <a:gd name="T92" fmla="*/ 2104 w 2338"/>
                  <a:gd name="T93" fmla="*/ 160 h 1783"/>
                  <a:gd name="T94" fmla="*/ 2104 w 2338"/>
                  <a:gd name="T95" fmla="*/ 160 h 1783"/>
                  <a:gd name="T96" fmla="*/ 2075 w 2338"/>
                  <a:gd name="T97" fmla="*/ 160 h 1783"/>
                  <a:gd name="T98" fmla="*/ 2115 w 2338"/>
                  <a:gd name="T99" fmla="*/ 114 h 1783"/>
                  <a:gd name="T100" fmla="*/ 2075 w 2338"/>
                  <a:gd name="T101" fmla="*/ 74 h 1783"/>
                  <a:gd name="T102" fmla="*/ 2104 w 2338"/>
                  <a:gd name="T103" fmla="*/ 74 h 1783"/>
                  <a:gd name="T104" fmla="*/ 2132 w 2338"/>
                  <a:gd name="T105" fmla="*/ 103 h 1783"/>
                  <a:gd name="T106" fmla="*/ 2161 w 2338"/>
                  <a:gd name="T107" fmla="*/ 74 h 1783"/>
                  <a:gd name="T108" fmla="*/ 2190 w 2338"/>
                  <a:gd name="T109" fmla="*/ 74 h 1783"/>
                  <a:gd name="T110" fmla="*/ 2144 w 2338"/>
                  <a:gd name="T111" fmla="*/ 114 h 1783"/>
                  <a:gd name="T112" fmla="*/ 2190 w 2338"/>
                  <a:gd name="T113" fmla="*/ 160 h 1783"/>
                  <a:gd name="T114" fmla="*/ 2190 w 2338"/>
                  <a:gd name="T115" fmla="*/ 160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8" h="1783">
                    <a:moveTo>
                      <a:pt x="2310" y="274"/>
                    </a:moveTo>
                    <a:cubicBezTo>
                      <a:pt x="29" y="274"/>
                      <a:pt x="29" y="274"/>
                      <a:pt x="29" y="274"/>
                    </a:cubicBezTo>
                    <a:cubicBezTo>
                      <a:pt x="11" y="274"/>
                      <a:pt x="0" y="291"/>
                      <a:pt x="0" y="308"/>
                    </a:cubicBezTo>
                    <a:cubicBezTo>
                      <a:pt x="0" y="1749"/>
                      <a:pt x="0" y="1749"/>
                      <a:pt x="0" y="1749"/>
                    </a:cubicBezTo>
                    <a:cubicBezTo>
                      <a:pt x="0" y="1766"/>
                      <a:pt x="11" y="1783"/>
                      <a:pt x="29" y="1783"/>
                    </a:cubicBezTo>
                    <a:cubicBezTo>
                      <a:pt x="2310" y="1783"/>
                      <a:pt x="2310" y="1783"/>
                      <a:pt x="2310" y="1783"/>
                    </a:cubicBezTo>
                    <a:cubicBezTo>
                      <a:pt x="2327" y="1783"/>
                      <a:pt x="2338" y="1766"/>
                      <a:pt x="2338" y="1749"/>
                    </a:cubicBezTo>
                    <a:cubicBezTo>
                      <a:pt x="2338" y="308"/>
                      <a:pt x="2338" y="308"/>
                      <a:pt x="2338" y="308"/>
                    </a:cubicBezTo>
                    <a:cubicBezTo>
                      <a:pt x="2338" y="291"/>
                      <a:pt x="2327" y="274"/>
                      <a:pt x="2310" y="274"/>
                    </a:cubicBezTo>
                    <a:close/>
                    <a:moveTo>
                      <a:pt x="2247" y="1692"/>
                    </a:moveTo>
                    <a:cubicBezTo>
                      <a:pt x="91" y="1692"/>
                      <a:pt x="91" y="1692"/>
                      <a:pt x="91" y="1692"/>
                    </a:cubicBezTo>
                    <a:cubicBezTo>
                      <a:pt x="91" y="366"/>
                      <a:pt x="91" y="366"/>
                      <a:pt x="91" y="366"/>
                    </a:cubicBezTo>
                    <a:cubicBezTo>
                      <a:pt x="2247" y="366"/>
                      <a:pt x="2247" y="366"/>
                      <a:pt x="2247" y="366"/>
                    </a:cubicBezTo>
                    <a:cubicBezTo>
                      <a:pt x="2247" y="1692"/>
                      <a:pt x="2247" y="1692"/>
                      <a:pt x="2247" y="1692"/>
                    </a:cubicBezTo>
                    <a:cubicBezTo>
                      <a:pt x="2247" y="1692"/>
                      <a:pt x="2247" y="1692"/>
                      <a:pt x="2247" y="1692"/>
                    </a:cubicBezTo>
                    <a:close/>
                    <a:moveTo>
                      <a:pt x="1984" y="143"/>
                    </a:moveTo>
                    <a:cubicBezTo>
                      <a:pt x="1938" y="143"/>
                      <a:pt x="1938" y="143"/>
                      <a:pt x="1938" y="143"/>
                    </a:cubicBezTo>
                    <a:cubicBezTo>
                      <a:pt x="1938" y="97"/>
                      <a:pt x="1938" y="97"/>
                      <a:pt x="1938" y="97"/>
                    </a:cubicBezTo>
                    <a:cubicBezTo>
                      <a:pt x="1984" y="97"/>
                      <a:pt x="1984" y="97"/>
                      <a:pt x="1984" y="97"/>
                    </a:cubicBezTo>
                    <a:cubicBezTo>
                      <a:pt x="1984" y="143"/>
                      <a:pt x="1984" y="143"/>
                      <a:pt x="1984" y="143"/>
                    </a:cubicBezTo>
                    <a:cubicBezTo>
                      <a:pt x="1984" y="143"/>
                      <a:pt x="1984" y="143"/>
                      <a:pt x="1984" y="143"/>
                    </a:cubicBezTo>
                    <a:close/>
                    <a:moveTo>
                      <a:pt x="2310" y="0"/>
                    </a:moveTo>
                    <a:cubicBezTo>
                      <a:pt x="29" y="0"/>
                      <a:pt x="29" y="0"/>
                      <a:pt x="29" y="0"/>
                    </a:cubicBezTo>
                    <a:cubicBezTo>
                      <a:pt x="11" y="0"/>
                      <a:pt x="0" y="11"/>
                      <a:pt x="0" y="34"/>
                    </a:cubicBezTo>
                    <a:cubicBezTo>
                      <a:pt x="0" y="200"/>
                      <a:pt x="0" y="200"/>
                      <a:pt x="0" y="200"/>
                    </a:cubicBezTo>
                    <a:cubicBezTo>
                      <a:pt x="0" y="217"/>
                      <a:pt x="11" y="228"/>
                      <a:pt x="29" y="228"/>
                    </a:cubicBezTo>
                    <a:cubicBezTo>
                      <a:pt x="2310" y="228"/>
                      <a:pt x="2310" y="228"/>
                      <a:pt x="2310" y="228"/>
                    </a:cubicBezTo>
                    <a:cubicBezTo>
                      <a:pt x="2327" y="228"/>
                      <a:pt x="2338" y="217"/>
                      <a:pt x="2338" y="200"/>
                    </a:cubicBezTo>
                    <a:cubicBezTo>
                      <a:pt x="2338" y="34"/>
                      <a:pt x="2338" y="34"/>
                      <a:pt x="2338" y="34"/>
                    </a:cubicBezTo>
                    <a:cubicBezTo>
                      <a:pt x="2338" y="11"/>
                      <a:pt x="2327" y="0"/>
                      <a:pt x="2310" y="0"/>
                    </a:cubicBezTo>
                    <a:close/>
                    <a:moveTo>
                      <a:pt x="1858" y="160"/>
                    </a:moveTo>
                    <a:cubicBezTo>
                      <a:pt x="1755" y="160"/>
                      <a:pt x="1755" y="160"/>
                      <a:pt x="1755" y="160"/>
                    </a:cubicBezTo>
                    <a:cubicBezTo>
                      <a:pt x="1755" y="143"/>
                      <a:pt x="1755" y="143"/>
                      <a:pt x="1755" y="143"/>
                    </a:cubicBezTo>
                    <a:cubicBezTo>
                      <a:pt x="1858" y="143"/>
                      <a:pt x="1858" y="143"/>
                      <a:pt x="1858" y="143"/>
                    </a:cubicBezTo>
                    <a:cubicBezTo>
                      <a:pt x="1858" y="160"/>
                      <a:pt x="1858" y="160"/>
                      <a:pt x="1858" y="160"/>
                    </a:cubicBezTo>
                    <a:cubicBezTo>
                      <a:pt x="1858" y="160"/>
                      <a:pt x="1858" y="160"/>
                      <a:pt x="1858" y="160"/>
                    </a:cubicBezTo>
                    <a:close/>
                    <a:moveTo>
                      <a:pt x="2001" y="160"/>
                    </a:moveTo>
                    <a:cubicBezTo>
                      <a:pt x="1921" y="160"/>
                      <a:pt x="1921" y="160"/>
                      <a:pt x="1921" y="160"/>
                    </a:cubicBezTo>
                    <a:cubicBezTo>
                      <a:pt x="1921" y="74"/>
                      <a:pt x="1921" y="74"/>
                      <a:pt x="1921" y="74"/>
                    </a:cubicBezTo>
                    <a:cubicBezTo>
                      <a:pt x="2001" y="74"/>
                      <a:pt x="2001" y="74"/>
                      <a:pt x="2001" y="74"/>
                    </a:cubicBezTo>
                    <a:cubicBezTo>
                      <a:pt x="2001" y="160"/>
                      <a:pt x="2001" y="160"/>
                      <a:pt x="2001" y="160"/>
                    </a:cubicBezTo>
                    <a:cubicBezTo>
                      <a:pt x="2001" y="160"/>
                      <a:pt x="2001" y="160"/>
                      <a:pt x="2001" y="160"/>
                    </a:cubicBezTo>
                    <a:close/>
                    <a:moveTo>
                      <a:pt x="2190" y="160"/>
                    </a:moveTo>
                    <a:cubicBezTo>
                      <a:pt x="2161" y="160"/>
                      <a:pt x="2161" y="160"/>
                      <a:pt x="2161" y="160"/>
                    </a:cubicBezTo>
                    <a:cubicBezTo>
                      <a:pt x="2144" y="143"/>
                      <a:pt x="2144" y="143"/>
                      <a:pt x="2144" y="143"/>
                    </a:cubicBezTo>
                    <a:cubicBezTo>
                      <a:pt x="2132" y="131"/>
                      <a:pt x="2132" y="131"/>
                      <a:pt x="2132" y="131"/>
                    </a:cubicBezTo>
                    <a:cubicBezTo>
                      <a:pt x="2104" y="160"/>
                      <a:pt x="2104" y="160"/>
                      <a:pt x="2104" y="160"/>
                    </a:cubicBezTo>
                    <a:cubicBezTo>
                      <a:pt x="2104" y="160"/>
                      <a:pt x="2104" y="160"/>
                      <a:pt x="2104" y="160"/>
                    </a:cubicBezTo>
                    <a:cubicBezTo>
                      <a:pt x="2075" y="160"/>
                      <a:pt x="2075" y="160"/>
                      <a:pt x="2075" y="160"/>
                    </a:cubicBezTo>
                    <a:cubicBezTo>
                      <a:pt x="2115" y="114"/>
                      <a:pt x="2115" y="114"/>
                      <a:pt x="2115" y="114"/>
                    </a:cubicBezTo>
                    <a:cubicBezTo>
                      <a:pt x="2075" y="74"/>
                      <a:pt x="2075" y="74"/>
                      <a:pt x="2075" y="74"/>
                    </a:cubicBezTo>
                    <a:cubicBezTo>
                      <a:pt x="2104" y="74"/>
                      <a:pt x="2104" y="74"/>
                      <a:pt x="2104" y="74"/>
                    </a:cubicBezTo>
                    <a:cubicBezTo>
                      <a:pt x="2132" y="103"/>
                      <a:pt x="2132" y="103"/>
                      <a:pt x="2132" y="103"/>
                    </a:cubicBezTo>
                    <a:cubicBezTo>
                      <a:pt x="2161" y="74"/>
                      <a:pt x="2161" y="74"/>
                      <a:pt x="2161" y="74"/>
                    </a:cubicBezTo>
                    <a:cubicBezTo>
                      <a:pt x="2190" y="74"/>
                      <a:pt x="2190" y="74"/>
                      <a:pt x="2190" y="74"/>
                    </a:cubicBezTo>
                    <a:cubicBezTo>
                      <a:pt x="2144" y="114"/>
                      <a:pt x="2144" y="114"/>
                      <a:pt x="2144" y="114"/>
                    </a:cubicBezTo>
                    <a:cubicBezTo>
                      <a:pt x="2190" y="160"/>
                      <a:pt x="2190" y="160"/>
                      <a:pt x="2190" y="160"/>
                    </a:cubicBezTo>
                    <a:cubicBezTo>
                      <a:pt x="2190" y="160"/>
                      <a:pt x="2190" y="160"/>
                      <a:pt x="2190"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34"/>
              <p:cNvSpPr>
                <a:spLocks/>
              </p:cNvSpPr>
              <p:nvPr/>
            </p:nvSpPr>
            <p:spPr bwMode="auto">
              <a:xfrm>
                <a:off x="3230" y="1441"/>
                <a:ext cx="1220" cy="2089"/>
              </a:xfrm>
              <a:custGeom>
                <a:avLst/>
                <a:gdLst>
                  <a:gd name="T0" fmla="*/ 186 w 516"/>
                  <a:gd name="T1" fmla="*/ 883 h 883"/>
                  <a:gd name="T2" fmla="*/ 341 w 516"/>
                  <a:gd name="T3" fmla="*/ 883 h 883"/>
                  <a:gd name="T4" fmla="*/ 341 w 516"/>
                  <a:gd name="T5" fmla="*/ 770 h 883"/>
                  <a:gd name="T6" fmla="*/ 516 w 516"/>
                  <a:gd name="T7" fmla="*/ 565 h 883"/>
                  <a:gd name="T8" fmla="*/ 516 w 516"/>
                  <a:gd name="T9" fmla="*/ 565 h 883"/>
                  <a:gd name="T10" fmla="*/ 330 w 516"/>
                  <a:gd name="T11" fmla="*/ 349 h 883"/>
                  <a:gd name="T12" fmla="*/ 330 w 516"/>
                  <a:gd name="T13" fmla="*/ 349 h 883"/>
                  <a:gd name="T14" fmla="*/ 227 w 516"/>
                  <a:gd name="T15" fmla="*/ 287 h 883"/>
                  <a:gd name="T16" fmla="*/ 227 w 516"/>
                  <a:gd name="T17" fmla="*/ 287 h 883"/>
                  <a:gd name="T18" fmla="*/ 289 w 516"/>
                  <a:gd name="T19" fmla="*/ 257 h 883"/>
                  <a:gd name="T20" fmla="*/ 289 w 516"/>
                  <a:gd name="T21" fmla="*/ 257 h 883"/>
                  <a:gd name="T22" fmla="*/ 423 w 516"/>
                  <a:gd name="T23" fmla="*/ 287 h 883"/>
                  <a:gd name="T24" fmla="*/ 423 w 516"/>
                  <a:gd name="T25" fmla="*/ 287 h 883"/>
                  <a:gd name="T26" fmla="*/ 444 w 516"/>
                  <a:gd name="T27" fmla="*/ 308 h 883"/>
                  <a:gd name="T28" fmla="*/ 454 w 516"/>
                  <a:gd name="T29" fmla="*/ 277 h 883"/>
                  <a:gd name="T30" fmla="*/ 495 w 516"/>
                  <a:gd name="T31" fmla="*/ 133 h 883"/>
                  <a:gd name="T32" fmla="*/ 475 w 516"/>
                  <a:gd name="T33" fmla="*/ 123 h 883"/>
                  <a:gd name="T34" fmla="*/ 341 w 516"/>
                  <a:gd name="T35" fmla="*/ 92 h 883"/>
                  <a:gd name="T36" fmla="*/ 341 w 516"/>
                  <a:gd name="T37" fmla="*/ 92 h 883"/>
                  <a:gd name="T38" fmla="*/ 341 w 516"/>
                  <a:gd name="T39" fmla="*/ 0 h 883"/>
                  <a:gd name="T40" fmla="*/ 186 w 516"/>
                  <a:gd name="T41" fmla="*/ 0 h 883"/>
                  <a:gd name="T42" fmla="*/ 186 w 516"/>
                  <a:gd name="T43" fmla="*/ 102 h 883"/>
                  <a:gd name="T44" fmla="*/ 11 w 516"/>
                  <a:gd name="T45" fmla="*/ 308 h 883"/>
                  <a:gd name="T46" fmla="*/ 11 w 516"/>
                  <a:gd name="T47" fmla="*/ 308 h 883"/>
                  <a:gd name="T48" fmla="*/ 217 w 516"/>
                  <a:gd name="T49" fmla="*/ 513 h 883"/>
                  <a:gd name="T50" fmla="*/ 217 w 516"/>
                  <a:gd name="T51" fmla="*/ 513 h 883"/>
                  <a:gd name="T52" fmla="*/ 310 w 516"/>
                  <a:gd name="T53" fmla="*/ 575 h 883"/>
                  <a:gd name="T54" fmla="*/ 310 w 516"/>
                  <a:gd name="T55" fmla="*/ 575 h 883"/>
                  <a:gd name="T56" fmla="*/ 237 w 516"/>
                  <a:gd name="T57" fmla="*/ 616 h 883"/>
                  <a:gd name="T58" fmla="*/ 237 w 516"/>
                  <a:gd name="T59" fmla="*/ 616 h 883"/>
                  <a:gd name="T60" fmla="*/ 83 w 516"/>
                  <a:gd name="T61" fmla="*/ 575 h 883"/>
                  <a:gd name="T62" fmla="*/ 83 w 516"/>
                  <a:gd name="T63" fmla="*/ 575 h 883"/>
                  <a:gd name="T64" fmla="*/ 52 w 516"/>
                  <a:gd name="T65" fmla="*/ 555 h 883"/>
                  <a:gd name="T66" fmla="*/ 0 w 516"/>
                  <a:gd name="T67" fmla="*/ 729 h 883"/>
                  <a:gd name="T68" fmla="*/ 0 w 516"/>
                  <a:gd name="T69" fmla="*/ 729 h 883"/>
                  <a:gd name="T70" fmla="*/ 21 w 516"/>
                  <a:gd name="T71" fmla="*/ 739 h 883"/>
                  <a:gd name="T72" fmla="*/ 186 w 516"/>
                  <a:gd name="T73" fmla="*/ 781 h 883"/>
                  <a:gd name="T74" fmla="*/ 186 w 516"/>
                  <a:gd name="T75" fmla="*/ 781 h 883"/>
                  <a:gd name="T76" fmla="*/ 186 w 516"/>
                  <a:gd name="T77" fmla="*/ 883 h 883"/>
                  <a:gd name="T78" fmla="*/ 186 w 516"/>
                  <a:gd name="T79" fmla="*/ 883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6" h="883">
                    <a:moveTo>
                      <a:pt x="186" y="883"/>
                    </a:moveTo>
                    <a:cubicBezTo>
                      <a:pt x="341" y="883"/>
                      <a:pt x="341" y="883"/>
                      <a:pt x="341" y="883"/>
                    </a:cubicBezTo>
                    <a:cubicBezTo>
                      <a:pt x="341" y="770"/>
                      <a:pt x="341" y="770"/>
                      <a:pt x="341" y="770"/>
                    </a:cubicBezTo>
                    <a:cubicBezTo>
                      <a:pt x="444" y="750"/>
                      <a:pt x="516" y="668"/>
                      <a:pt x="516" y="565"/>
                    </a:cubicBezTo>
                    <a:cubicBezTo>
                      <a:pt x="516" y="565"/>
                      <a:pt x="516" y="565"/>
                      <a:pt x="516" y="565"/>
                    </a:cubicBezTo>
                    <a:cubicBezTo>
                      <a:pt x="516" y="462"/>
                      <a:pt x="464" y="400"/>
                      <a:pt x="330" y="349"/>
                    </a:cubicBezTo>
                    <a:cubicBezTo>
                      <a:pt x="330" y="349"/>
                      <a:pt x="330" y="349"/>
                      <a:pt x="330" y="349"/>
                    </a:cubicBezTo>
                    <a:cubicBezTo>
                      <a:pt x="279" y="329"/>
                      <a:pt x="227" y="308"/>
                      <a:pt x="227" y="287"/>
                    </a:cubicBezTo>
                    <a:cubicBezTo>
                      <a:pt x="227" y="287"/>
                      <a:pt x="227" y="287"/>
                      <a:pt x="227" y="287"/>
                    </a:cubicBezTo>
                    <a:cubicBezTo>
                      <a:pt x="227" y="257"/>
                      <a:pt x="258" y="257"/>
                      <a:pt x="289" y="257"/>
                    </a:cubicBezTo>
                    <a:cubicBezTo>
                      <a:pt x="289" y="257"/>
                      <a:pt x="289" y="257"/>
                      <a:pt x="289" y="257"/>
                    </a:cubicBezTo>
                    <a:cubicBezTo>
                      <a:pt x="351" y="257"/>
                      <a:pt x="392" y="277"/>
                      <a:pt x="423" y="287"/>
                    </a:cubicBezTo>
                    <a:cubicBezTo>
                      <a:pt x="423" y="287"/>
                      <a:pt x="423" y="287"/>
                      <a:pt x="423" y="287"/>
                    </a:cubicBezTo>
                    <a:cubicBezTo>
                      <a:pt x="444" y="308"/>
                      <a:pt x="444" y="308"/>
                      <a:pt x="444" y="308"/>
                    </a:cubicBezTo>
                    <a:cubicBezTo>
                      <a:pt x="454" y="277"/>
                      <a:pt x="454" y="277"/>
                      <a:pt x="454" y="277"/>
                    </a:cubicBezTo>
                    <a:cubicBezTo>
                      <a:pt x="495" y="133"/>
                      <a:pt x="495" y="133"/>
                      <a:pt x="495" y="133"/>
                    </a:cubicBezTo>
                    <a:cubicBezTo>
                      <a:pt x="475" y="123"/>
                      <a:pt x="475" y="123"/>
                      <a:pt x="475" y="123"/>
                    </a:cubicBezTo>
                    <a:cubicBezTo>
                      <a:pt x="444" y="113"/>
                      <a:pt x="402" y="102"/>
                      <a:pt x="341" y="92"/>
                    </a:cubicBezTo>
                    <a:cubicBezTo>
                      <a:pt x="341" y="92"/>
                      <a:pt x="341" y="92"/>
                      <a:pt x="341" y="92"/>
                    </a:cubicBezTo>
                    <a:cubicBezTo>
                      <a:pt x="341" y="0"/>
                      <a:pt x="341" y="0"/>
                      <a:pt x="341" y="0"/>
                    </a:cubicBezTo>
                    <a:cubicBezTo>
                      <a:pt x="186" y="0"/>
                      <a:pt x="186" y="0"/>
                      <a:pt x="186" y="0"/>
                    </a:cubicBezTo>
                    <a:cubicBezTo>
                      <a:pt x="186" y="102"/>
                      <a:pt x="186" y="102"/>
                      <a:pt x="186" y="102"/>
                    </a:cubicBezTo>
                    <a:cubicBezTo>
                      <a:pt x="83" y="133"/>
                      <a:pt x="11" y="205"/>
                      <a:pt x="11" y="308"/>
                    </a:cubicBezTo>
                    <a:cubicBezTo>
                      <a:pt x="11" y="308"/>
                      <a:pt x="11" y="308"/>
                      <a:pt x="11" y="308"/>
                    </a:cubicBezTo>
                    <a:cubicBezTo>
                      <a:pt x="11" y="431"/>
                      <a:pt x="124" y="483"/>
                      <a:pt x="217" y="513"/>
                    </a:cubicBezTo>
                    <a:cubicBezTo>
                      <a:pt x="217" y="513"/>
                      <a:pt x="217" y="513"/>
                      <a:pt x="217" y="513"/>
                    </a:cubicBezTo>
                    <a:cubicBezTo>
                      <a:pt x="299" y="544"/>
                      <a:pt x="310" y="565"/>
                      <a:pt x="310" y="575"/>
                    </a:cubicBezTo>
                    <a:cubicBezTo>
                      <a:pt x="310" y="575"/>
                      <a:pt x="310" y="575"/>
                      <a:pt x="310" y="575"/>
                    </a:cubicBezTo>
                    <a:cubicBezTo>
                      <a:pt x="310" y="606"/>
                      <a:pt x="268" y="616"/>
                      <a:pt x="237" y="616"/>
                    </a:cubicBezTo>
                    <a:cubicBezTo>
                      <a:pt x="237" y="616"/>
                      <a:pt x="237" y="616"/>
                      <a:pt x="237" y="616"/>
                    </a:cubicBezTo>
                    <a:cubicBezTo>
                      <a:pt x="165" y="616"/>
                      <a:pt x="103" y="585"/>
                      <a:pt x="83" y="575"/>
                    </a:cubicBezTo>
                    <a:cubicBezTo>
                      <a:pt x="83" y="575"/>
                      <a:pt x="83" y="575"/>
                      <a:pt x="83" y="575"/>
                    </a:cubicBezTo>
                    <a:cubicBezTo>
                      <a:pt x="52" y="555"/>
                      <a:pt x="52" y="555"/>
                      <a:pt x="52" y="555"/>
                    </a:cubicBezTo>
                    <a:cubicBezTo>
                      <a:pt x="0" y="729"/>
                      <a:pt x="0" y="729"/>
                      <a:pt x="0" y="729"/>
                    </a:cubicBezTo>
                    <a:cubicBezTo>
                      <a:pt x="0" y="729"/>
                      <a:pt x="0" y="729"/>
                      <a:pt x="0" y="729"/>
                    </a:cubicBezTo>
                    <a:cubicBezTo>
                      <a:pt x="21" y="739"/>
                      <a:pt x="21" y="739"/>
                      <a:pt x="21" y="739"/>
                    </a:cubicBezTo>
                    <a:cubicBezTo>
                      <a:pt x="62" y="760"/>
                      <a:pt x="124" y="781"/>
                      <a:pt x="186" y="781"/>
                    </a:cubicBezTo>
                    <a:cubicBezTo>
                      <a:pt x="186" y="781"/>
                      <a:pt x="186" y="781"/>
                      <a:pt x="186" y="781"/>
                    </a:cubicBezTo>
                    <a:cubicBezTo>
                      <a:pt x="186" y="883"/>
                      <a:pt x="186" y="883"/>
                      <a:pt x="186" y="883"/>
                    </a:cubicBezTo>
                    <a:cubicBezTo>
                      <a:pt x="186" y="883"/>
                      <a:pt x="186" y="883"/>
                      <a:pt x="186" y="8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4" name="Group 23"/>
          <p:cNvGrpSpPr/>
          <p:nvPr/>
        </p:nvGrpSpPr>
        <p:grpSpPr>
          <a:xfrm>
            <a:off x="3746383" y="2316732"/>
            <a:ext cx="648166" cy="648166"/>
            <a:chOff x="779864" y="2693809"/>
            <a:chExt cx="648166" cy="648166"/>
          </a:xfrm>
        </p:grpSpPr>
        <p:sp>
          <p:nvSpPr>
            <p:cNvPr id="25" name="Oval 24"/>
            <p:cNvSpPr/>
            <p:nvPr/>
          </p:nvSpPr>
          <p:spPr>
            <a:xfrm>
              <a:off x="779864" y="2693809"/>
              <a:ext cx="648166" cy="648166"/>
            </a:xfrm>
            <a:prstGeom prst="ellipse">
              <a:avLst/>
            </a:prstGeom>
            <a:solidFill>
              <a:schemeClr val="tx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gradFill>
                  <a:gsLst>
                    <a:gs pos="3046">
                      <a:schemeClr val="bg1"/>
                    </a:gs>
                    <a:gs pos="66000">
                      <a:schemeClr val="bg1"/>
                    </a:gs>
                  </a:gsLst>
                  <a:lin ang="5400000" scaled="1"/>
                </a:gradFill>
              </a:endParaRPr>
            </a:p>
          </p:txBody>
        </p:sp>
        <p:grpSp>
          <p:nvGrpSpPr>
            <p:cNvPr id="26" name="Group 25"/>
            <p:cNvGrpSpPr>
              <a:grpSpLocks noChangeAspect="1"/>
            </p:cNvGrpSpPr>
            <p:nvPr/>
          </p:nvGrpSpPr>
          <p:grpSpPr bwMode="auto">
            <a:xfrm>
              <a:off x="863125" y="2856077"/>
              <a:ext cx="481643" cy="323629"/>
              <a:chOff x="2374" y="1290"/>
              <a:chExt cx="3234" cy="2173"/>
            </a:xfrm>
          </p:grpSpPr>
          <p:sp>
            <p:nvSpPr>
              <p:cNvPr id="31" name="AutoShape 3"/>
              <p:cNvSpPr>
                <a:spLocks noChangeAspect="1" noChangeArrowheads="1" noTextEdit="1"/>
              </p:cNvSpPr>
              <p:nvPr/>
            </p:nvSpPr>
            <p:spPr bwMode="auto">
              <a:xfrm>
                <a:off x="2374" y="1290"/>
                <a:ext cx="3234" cy="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p:nvSpPr>
            <p:spPr bwMode="auto">
              <a:xfrm>
                <a:off x="2435" y="1746"/>
                <a:ext cx="3046" cy="1182"/>
              </a:xfrm>
              <a:custGeom>
                <a:avLst/>
                <a:gdLst>
                  <a:gd name="T0" fmla="*/ 2281 w 3046"/>
                  <a:gd name="T1" fmla="*/ 0 h 1182"/>
                  <a:gd name="T2" fmla="*/ 3046 w 3046"/>
                  <a:gd name="T3" fmla="*/ 71 h 1182"/>
                  <a:gd name="T4" fmla="*/ 2832 w 3046"/>
                  <a:gd name="T5" fmla="*/ 813 h 1182"/>
                  <a:gd name="T6" fmla="*/ 2638 w 3046"/>
                  <a:gd name="T7" fmla="*/ 526 h 1182"/>
                  <a:gd name="T8" fmla="*/ 1552 w 3046"/>
                  <a:gd name="T9" fmla="*/ 1182 h 1182"/>
                  <a:gd name="T10" fmla="*/ 1001 w 3046"/>
                  <a:gd name="T11" fmla="*/ 480 h 1182"/>
                  <a:gd name="T12" fmla="*/ 0 w 3046"/>
                  <a:gd name="T13" fmla="*/ 1053 h 1182"/>
                  <a:gd name="T14" fmla="*/ 1041 w 3046"/>
                  <a:gd name="T15" fmla="*/ 214 h 1182"/>
                  <a:gd name="T16" fmla="*/ 1557 w 3046"/>
                  <a:gd name="T17" fmla="*/ 905 h 1182"/>
                  <a:gd name="T18" fmla="*/ 2460 w 3046"/>
                  <a:gd name="T19" fmla="*/ 271 h 1182"/>
                  <a:gd name="T20" fmla="*/ 2281 w 3046"/>
                  <a:gd name="T21"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6" h="1182">
                    <a:moveTo>
                      <a:pt x="2281" y="0"/>
                    </a:moveTo>
                    <a:lnTo>
                      <a:pt x="3046" y="71"/>
                    </a:lnTo>
                    <a:lnTo>
                      <a:pt x="2832" y="813"/>
                    </a:lnTo>
                    <a:lnTo>
                      <a:pt x="2638" y="526"/>
                    </a:lnTo>
                    <a:lnTo>
                      <a:pt x="1552" y="1182"/>
                    </a:lnTo>
                    <a:lnTo>
                      <a:pt x="1001" y="480"/>
                    </a:lnTo>
                    <a:lnTo>
                      <a:pt x="0" y="1053"/>
                    </a:lnTo>
                    <a:lnTo>
                      <a:pt x="1041" y="214"/>
                    </a:lnTo>
                    <a:lnTo>
                      <a:pt x="1557" y="905"/>
                    </a:lnTo>
                    <a:lnTo>
                      <a:pt x="2460" y="271"/>
                    </a:lnTo>
                    <a:lnTo>
                      <a:pt x="22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66"/>
            <p:cNvGrpSpPr>
              <a:grpSpLocks noChangeAspect="1"/>
            </p:cNvGrpSpPr>
            <p:nvPr/>
          </p:nvGrpSpPr>
          <p:grpSpPr bwMode="auto">
            <a:xfrm>
              <a:off x="905226" y="2925590"/>
              <a:ext cx="397442" cy="267155"/>
              <a:chOff x="1216" y="424"/>
              <a:chExt cx="5253" cy="3531"/>
            </a:xfrm>
            <a:solidFill>
              <a:schemeClr val="bg1"/>
            </a:solidFill>
          </p:grpSpPr>
          <p:sp>
            <p:nvSpPr>
              <p:cNvPr id="28" name="Freeform 67"/>
              <p:cNvSpPr>
                <a:spLocks/>
              </p:cNvSpPr>
              <p:nvPr/>
            </p:nvSpPr>
            <p:spPr bwMode="auto">
              <a:xfrm>
                <a:off x="1990" y="933"/>
                <a:ext cx="3658" cy="3022"/>
              </a:xfrm>
              <a:custGeom>
                <a:avLst/>
                <a:gdLst>
                  <a:gd name="T0" fmla="*/ 571 w 1546"/>
                  <a:gd name="T1" fmla="*/ 65 h 1277"/>
                  <a:gd name="T2" fmla="*/ 445 w 1546"/>
                  <a:gd name="T3" fmla="*/ 0 h 1277"/>
                  <a:gd name="T4" fmla="*/ 407 w 1546"/>
                  <a:gd name="T5" fmla="*/ 51 h 1277"/>
                  <a:gd name="T6" fmla="*/ 520 w 1546"/>
                  <a:gd name="T7" fmla="*/ 112 h 1277"/>
                  <a:gd name="T8" fmla="*/ 356 w 1546"/>
                  <a:gd name="T9" fmla="*/ 295 h 1277"/>
                  <a:gd name="T10" fmla="*/ 463 w 1546"/>
                  <a:gd name="T11" fmla="*/ 408 h 1277"/>
                  <a:gd name="T12" fmla="*/ 641 w 1546"/>
                  <a:gd name="T13" fmla="*/ 272 h 1277"/>
                  <a:gd name="T14" fmla="*/ 852 w 1546"/>
                  <a:gd name="T15" fmla="*/ 286 h 1277"/>
                  <a:gd name="T16" fmla="*/ 1400 w 1546"/>
                  <a:gd name="T17" fmla="*/ 760 h 1277"/>
                  <a:gd name="T18" fmla="*/ 1424 w 1546"/>
                  <a:gd name="T19" fmla="*/ 798 h 1277"/>
                  <a:gd name="T20" fmla="*/ 1358 w 1546"/>
                  <a:gd name="T21" fmla="*/ 859 h 1277"/>
                  <a:gd name="T22" fmla="*/ 1311 w 1546"/>
                  <a:gd name="T23" fmla="*/ 845 h 1277"/>
                  <a:gd name="T24" fmla="*/ 1264 w 1546"/>
                  <a:gd name="T25" fmla="*/ 826 h 1277"/>
                  <a:gd name="T26" fmla="*/ 908 w 1546"/>
                  <a:gd name="T27" fmla="*/ 610 h 1277"/>
                  <a:gd name="T28" fmla="*/ 1269 w 1546"/>
                  <a:gd name="T29" fmla="*/ 882 h 1277"/>
                  <a:gd name="T30" fmla="*/ 1269 w 1546"/>
                  <a:gd name="T31" fmla="*/ 887 h 1277"/>
                  <a:gd name="T32" fmla="*/ 1274 w 1546"/>
                  <a:gd name="T33" fmla="*/ 915 h 1277"/>
                  <a:gd name="T34" fmla="*/ 1204 w 1546"/>
                  <a:gd name="T35" fmla="*/ 985 h 1277"/>
                  <a:gd name="T36" fmla="*/ 1138 w 1546"/>
                  <a:gd name="T37" fmla="*/ 971 h 1277"/>
                  <a:gd name="T38" fmla="*/ 1072 w 1546"/>
                  <a:gd name="T39" fmla="*/ 938 h 1277"/>
                  <a:gd name="T40" fmla="*/ 847 w 1546"/>
                  <a:gd name="T41" fmla="*/ 802 h 1277"/>
                  <a:gd name="T42" fmla="*/ 1091 w 1546"/>
                  <a:gd name="T43" fmla="*/ 1009 h 1277"/>
                  <a:gd name="T44" fmla="*/ 1096 w 1546"/>
                  <a:gd name="T45" fmla="*/ 1028 h 1277"/>
                  <a:gd name="T46" fmla="*/ 1068 w 1546"/>
                  <a:gd name="T47" fmla="*/ 1079 h 1277"/>
                  <a:gd name="T48" fmla="*/ 1002 w 1546"/>
                  <a:gd name="T49" fmla="*/ 1098 h 1277"/>
                  <a:gd name="T50" fmla="*/ 951 w 1546"/>
                  <a:gd name="T51" fmla="*/ 1089 h 1277"/>
                  <a:gd name="T52" fmla="*/ 740 w 1546"/>
                  <a:gd name="T53" fmla="*/ 985 h 1277"/>
                  <a:gd name="T54" fmla="*/ 899 w 1546"/>
                  <a:gd name="T55" fmla="*/ 1112 h 1277"/>
                  <a:gd name="T56" fmla="*/ 904 w 1546"/>
                  <a:gd name="T57" fmla="*/ 1126 h 1277"/>
                  <a:gd name="T58" fmla="*/ 904 w 1546"/>
                  <a:gd name="T59" fmla="*/ 1145 h 1277"/>
                  <a:gd name="T60" fmla="*/ 894 w 1546"/>
                  <a:gd name="T61" fmla="*/ 1178 h 1277"/>
                  <a:gd name="T62" fmla="*/ 857 w 1546"/>
                  <a:gd name="T63" fmla="*/ 1187 h 1277"/>
                  <a:gd name="T64" fmla="*/ 726 w 1546"/>
                  <a:gd name="T65" fmla="*/ 1145 h 1277"/>
                  <a:gd name="T66" fmla="*/ 590 w 1546"/>
                  <a:gd name="T67" fmla="*/ 1065 h 1277"/>
                  <a:gd name="T68" fmla="*/ 421 w 1546"/>
                  <a:gd name="T69" fmla="*/ 938 h 1277"/>
                  <a:gd name="T70" fmla="*/ 253 w 1546"/>
                  <a:gd name="T71" fmla="*/ 816 h 1277"/>
                  <a:gd name="T72" fmla="*/ 159 w 1546"/>
                  <a:gd name="T73" fmla="*/ 727 h 1277"/>
                  <a:gd name="T74" fmla="*/ 42 w 1546"/>
                  <a:gd name="T75" fmla="*/ 596 h 1277"/>
                  <a:gd name="T76" fmla="*/ 37 w 1546"/>
                  <a:gd name="T77" fmla="*/ 591 h 1277"/>
                  <a:gd name="T78" fmla="*/ 0 w 1546"/>
                  <a:gd name="T79" fmla="*/ 647 h 1277"/>
                  <a:gd name="T80" fmla="*/ 103 w 1546"/>
                  <a:gd name="T81" fmla="*/ 765 h 1277"/>
                  <a:gd name="T82" fmla="*/ 178 w 1546"/>
                  <a:gd name="T83" fmla="*/ 892 h 1277"/>
                  <a:gd name="T84" fmla="*/ 365 w 1546"/>
                  <a:gd name="T85" fmla="*/ 1014 h 1277"/>
                  <a:gd name="T86" fmla="*/ 515 w 1546"/>
                  <a:gd name="T87" fmla="*/ 1136 h 1277"/>
                  <a:gd name="T88" fmla="*/ 684 w 1546"/>
                  <a:gd name="T89" fmla="*/ 1216 h 1277"/>
                  <a:gd name="T90" fmla="*/ 693 w 1546"/>
                  <a:gd name="T91" fmla="*/ 1201 h 1277"/>
                  <a:gd name="T92" fmla="*/ 857 w 1546"/>
                  <a:gd name="T93" fmla="*/ 1253 h 1277"/>
                  <a:gd name="T94" fmla="*/ 857 w 1546"/>
                  <a:gd name="T95" fmla="*/ 1253 h 1277"/>
                  <a:gd name="T96" fmla="*/ 937 w 1546"/>
                  <a:gd name="T97" fmla="*/ 1225 h 1277"/>
                  <a:gd name="T98" fmla="*/ 969 w 1546"/>
                  <a:gd name="T99" fmla="*/ 1164 h 1277"/>
                  <a:gd name="T100" fmla="*/ 1002 w 1546"/>
                  <a:gd name="T101" fmla="*/ 1164 h 1277"/>
                  <a:gd name="T102" fmla="*/ 1110 w 1546"/>
                  <a:gd name="T103" fmla="*/ 1131 h 1277"/>
                  <a:gd name="T104" fmla="*/ 1157 w 1546"/>
                  <a:gd name="T105" fmla="*/ 1046 h 1277"/>
                  <a:gd name="T106" fmla="*/ 1204 w 1546"/>
                  <a:gd name="T107" fmla="*/ 1051 h 1277"/>
                  <a:gd name="T108" fmla="*/ 1302 w 1546"/>
                  <a:gd name="T109" fmla="*/ 1009 h 1277"/>
                  <a:gd name="T110" fmla="*/ 1339 w 1546"/>
                  <a:gd name="T111" fmla="*/ 920 h 1277"/>
                  <a:gd name="T112" fmla="*/ 1358 w 1546"/>
                  <a:gd name="T113" fmla="*/ 924 h 1277"/>
                  <a:gd name="T114" fmla="*/ 1489 w 1546"/>
                  <a:gd name="T115" fmla="*/ 798 h 1277"/>
                  <a:gd name="T116" fmla="*/ 1457 w 1546"/>
                  <a:gd name="T117" fmla="*/ 718 h 1277"/>
                  <a:gd name="T118" fmla="*/ 1546 w 1546"/>
                  <a:gd name="T119" fmla="*/ 619 h 1277"/>
                  <a:gd name="T120" fmla="*/ 1124 w 1546"/>
                  <a:gd name="T121" fmla="*/ 0 h 1277"/>
                  <a:gd name="T122" fmla="*/ 571 w 1546"/>
                  <a:gd name="T123" fmla="*/ 65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6" h="1277">
                    <a:moveTo>
                      <a:pt x="571" y="65"/>
                    </a:moveTo>
                    <a:cubicBezTo>
                      <a:pt x="529" y="42"/>
                      <a:pt x="482" y="18"/>
                      <a:pt x="445" y="0"/>
                    </a:cubicBezTo>
                    <a:cubicBezTo>
                      <a:pt x="407" y="51"/>
                      <a:pt x="407" y="51"/>
                      <a:pt x="407" y="51"/>
                    </a:cubicBezTo>
                    <a:cubicBezTo>
                      <a:pt x="440" y="75"/>
                      <a:pt x="482" y="93"/>
                      <a:pt x="520" y="112"/>
                    </a:cubicBezTo>
                    <a:cubicBezTo>
                      <a:pt x="463" y="178"/>
                      <a:pt x="384" y="272"/>
                      <a:pt x="356" y="295"/>
                    </a:cubicBezTo>
                    <a:cubicBezTo>
                      <a:pt x="299" y="342"/>
                      <a:pt x="388" y="427"/>
                      <a:pt x="463" y="408"/>
                    </a:cubicBezTo>
                    <a:cubicBezTo>
                      <a:pt x="534" y="389"/>
                      <a:pt x="595" y="333"/>
                      <a:pt x="641" y="272"/>
                    </a:cubicBezTo>
                    <a:cubicBezTo>
                      <a:pt x="693" y="295"/>
                      <a:pt x="801" y="295"/>
                      <a:pt x="852" y="286"/>
                    </a:cubicBezTo>
                    <a:cubicBezTo>
                      <a:pt x="960" y="380"/>
                      <a:pt x="1372" y="737"/>
                      <a:pt x="1400" y="760"/>
                    </a:cubicBezTo>
                    <a:cubicBezTo>
                      <a:pt x="1414" y="779"/>
                      <a:pt x="1424" y="784"/>
                      <a:pt x="1424" y="798"/>
                    </a:cubicBezTo>
                    <a:cubicBezTo>
                      <a:pt x="1424" y="831"/>
                      <a:pt x="1396" y="854"/>
                      <a:pt x="1358" y="859"/>
                    </a:cubicBezTo>
                    <a:cubicBezTo>
                      <a:pt x="1344" y="859"/>
                      <a:pt x="1330" y="854"/>
                      <a:pt x="1311" y="845"/>
                    </a:cubicBezTo>
                    <a:cubicBezTo>
                      <a:pt x="1264" y="826"/>
                      <a:pt x="1264" y="826"/>
                      <a:pt x="1264" y="826"/>
                    </a:cubicBezTo>
                    <a:cubicBezTo>
                      <a:pt x="1082" y="704"/>
                      <a:pt x="913" y="600"/>
                      <a:pt x="908" y="610"/>
                    </a:cubicBezTo>
                    <a:cubicBezTo>
                      <a:pt x="899" y="619"/>
                      <a:pt x="1072" y="751"/>
                      <a:pt x="1269" y="882"/>
                    </a:cubicBezTo>
                    <a:cubicBezTo>
                      <a:pt x="1269" y="887"/>
                      <a:pt x="1269" y="887"/>
                      <a:pt x="1269" y="887"/>
                    </a:cubicBezTo>
                    <a:cubicBezTo>
                      <a:pt x="1274" y="896"/>
                      <a:pt x="1274" y="906"/>
                      <a:pt x="1274" y="915"/>
                    </a:cubicBezTo>
                    <a:cubicBezTo>
                      <a:pt x="1274" y="957"/>
                      <a:pt x="1250" y="985"/>
                      <a:pt x="1204" y="985"/>
                    </a:cubicBezTo>
                    <a:cubicBezTo>
                      <a:pt x="1185" y="985"/>
                      <a:pt x="1161" y="981"/>
                      <a:pt x="1138" y="971"/>
                    </a:cubicBezTo>
                    <a:cubicBezTo>
                      <a:pt x="1138" y="971"/>
                      <a:pt x="1086" y="948"/>
                      <a:pt x="1072" y="938"/>
                    </a:cubicBezTo>
                    <a:cubicBezTo>
                      <a:pt x="969" y="868"/>
                      <a:pt x="857" y="793"/>
                      <a:pt x="847" y="802"/>
                    </a:cubicBezTo>
                    <a:cubicBezTo>
                      <a:pt x="843" y="812"/>
                      <a:pt x="960" y="915"/>
                      <a:pt x="1091" y="1009"/>
                    </a:cubicBezTo>
                    <a:cubicBezTo>
                      <a:pt x="1091" y="1018"/>
                      <a:pt x="1096" y="1023"/>
                      <a:pt x="1096" y="1028"/>
                    </a:cubicBezTo>
                    <a:cubicBezTo>
                      <a:pt x="1096" y="1051"/>
                      <a:pt x="1086" y="1065"/>
                      <a:pt x="1068" y="1079"/>
                    </a:cubicBezTo>
                    <a:cubicBezTo>
                      <a:pt x="1054" y="1093"/>
                      <a:pt x="1030" y="1098"/>
                      <a:pt x="1002" y="1098"/>
                    </a:cubicBezTo>
                    <a:cubicBezTo>
                      <a:pt x="983" y="1098"/>
                      <a:pt x="965" y="1098"/>
                      <a:pt x="951" y="1089"/>
                    </a:cubicBezTo>
                    <a:cubicBezTo>
                      <a:pt x="899" y="1061"/>
                      <a:pt x="749" y="971"/>
                      <a:pt x="740" y="985"/>
                    </a:cubicBezTo>
                    <a:cubicBezTo>
                      <a:pt x="735" y="995"/>
                      <a:pt x="819" y="1065"/>
                      <a:pt x="899" y="1112"/>
                    </a:cubicBezTo>
                    <a:cubicBezTo>
                      <a:pt x="904" y="1126"/>
                      <a:pt x="904" y="1126"/>
                      <a:pt x="904" y="1126"/>
                    </a:cubicBezTo>
                    <a:cubicBezTo>
                      <a:pt x="904" y="1131"/>
                      <a:pt x="904" y="1140"/>
                      <a:pt x="904" y="1145"/>
                    </a:cubicBezTo>
                    <a:cubicBezTo>
                      <a:pt x="904" y="1164"/>
                      <a:pt x="899" y="1173"/>
                      <a:pt x="894" y="1178"/>
                    </a:cubicBezTo>
                    <a:cubicBezTo>
                      <a:pt x="890" y="1183"/>
                      <a:pt x="876" y="1187"/>
                      <a:pt x="857" y="1187"/>
                    </a:cubicBezTo>
                    <a:cubicBezTo>
                      <a:pt x="824" y="1187"/>
                      <a:pt x="782" y="1178"/>
                      <a:pt x="726" y="1145"/>
                    </a:cubicBezTo>
                    <a:cubicBezTo>
                      <a:pt x="768" y="1051"/>
                      <a:pt x="698" y="1004"/>
                      <a:pt x="590" y="1065"/>
                    </a:cubicBezTo>
                    <a:cubicBezTo>
                      <a:pt x="674" y="943"/>
                      <a:pt x="534" y="826"/>
                      <a:pt x="421" y="938"/>
                    </a:cubicBezTo>
                    <a:cubicBezTo>
                      <a:pt x="487" y="798"/>
                      <a:pt x="356" y="718"/>
                      <a:pt x="253" y="816"/>
                    </a:cubicBezTo>
                    <a:cubicBezTo>
                      <a:pt x="295" y="732"/>
                      <a:pt x="224" y="704"/>
                      <a:pt x="159" y="727"/>
                    </a:cubicBezTo>
                    <a:cubicBezTo>
                      <a:pt x="126" y="690"/>
                      <a:pt x="84" y="643"/>
                      <a:pt x="42" y="596"/>
                    </a:cubicBezTo>
                    <a:cubicBezTo>
                      <a:pt x="42" y="596"/>
                      <a:pt x="42" y="596"/>
                      <a:pt x="37" y="591"/>
                    </a:cubicBezTo>
                    <a:cubicBezTo>
                      <a:pt x="0" y="647"/>
                      <a:pt x="0" y="647"/>
                      <a:pt x="0" y="647"/>
                    </a:cubicBezTo>
                    <a:cubicBezTo>
                      <a:pt x="37" y="690"/>
                      <a:pt x="79" y="732"/>
                      <a:pt x="103" y="765"/>
                    </a:cubicBezTo>
                    <a:cubicBezTo>
                      <a:pt x="28" y="845"/>
                      <a:pt x="89" y="938"/>
                      <a:pt x="178" y="892"/>
                    </a:cubicBezTo>
                    <a:cubicBezTo>
                      <a:pt x="117" y="1018"/>
                      <a:pt x="281" y="1093"/>
                      <a:pt x="365" y="1014"/>
                    </a:cubicBezTo>
                    <a:cubicBezTo>
                      <a:pt x="299" y="1126"/>
                      <a:pt x="431" y="1206"/>
                      <a:pt x="515" y="1136"/>
                    </a:cubicBezTo>
                    <a:cubicBezTo>
                      <a:pt x="463" y="1234"/>
                      <a:pt x="632" y="1277"/>
                      <a:pt x="684" y="1216"/>
                    </a:cubicBezTo>
                    <a:cubicBezTo>
                      <a:pt x="688" y="1211"/>
                      <a:pt x="693" y="1206"/>
                      <a:pt x="693" y="1201"/>
                    </a:cubicBezTo>
                    <a:cubicBezTo>
                      <a:pt x="754" y="1239"/>
                      <a:pt x="810" y="1253"/>
                      <a:pt x="857" y="1253"/>
                    </a:cubicBezTo>
                    <a:cubicBezTo>
                      <a:pt x="857" y="1253"/>
                      <a:pt x="857" y="1253"/>
                      <a:pt x="857" y="1253"/>
                    </a:cubicBezTo>
                    <a:cubicBezTo>
                      <a:pt x="890" y="1253"/>
                      <a:pt x="918" y="1244"/>
                      <a:pt x="937" y="1225"/>
                    </a:cubicBezTo>
                    <a:cubicBezTo>
                      <a:pt x="955" y="1211"/>
                      <a:pt x="965" y="1187"/>
                      <a:pt x="969" y="1164"/>
                    </a:cubicBezTo>
                    <a:cubicBezTo>
                      <a:pt x="979" y="1164"/>
                      <a:pt x="993" y="1164"/>
                      <a:pt x="1002" y="1164"/>
                    </a:cubicBezTo>
                    <a:cubicBezTo>
                      <a:pt x="1040" y="1164"/>
                      <a:pt x="1077" y="1154"/>
                      <a:pt x="1110" y="1131"/>
                    </a:cubicBezTo>
                    <a:cubicBezTo>
                      <a:pt x="1133" y="1112"/>
                      <a:pt x="1152" y="1084"/>
                      <a:pt x="1157" y="1046"/>
                    </a:cubicBezTo>
                    <a:cubicBezTo>
                      <a:pt x="1175" y="1051"/>
                      <a:pt x="1190" y="1051"/>
                      <a:pt x="1204" y="1051"/>
                    </a:cubicBezTo>
                    <a:cubicBezTo>
                      <a:pt x="1241" y="1056"/>
                      <a:pt x="1279" y="1037"/>
                      <a:pt x="1302" y="1009"/>
                    </a:cubicBezTo>
                    <a:cubicBezTo>
                      <a:pt x="1325" y="985"/>
                      <a:pt x="1339" y="953"/>
                      <a:pt x="1339" y="920"/>
                    </a:cubicBezTo>
                    <a:cubicBezTo>
                      <a:pt x="1344" y="924"/>
                      <a:pt x="1349" y="924"/>
                      <a:pt x="1358" y="924"/>
                    </a:cubicBezTo>
                    <a:cubicBezTo>
                      <a:pt x="1428" y="924"/>
                      <a:pt x="1489" y="868"/>
                      <a:pt x="1489" y="798"/>
                    </a:cubicBezTo>
                    <a:cubicBezTo>
                      <a:pt x="1489" y="770"/>
                      <a:pt x="1475" y="741"/>
                      <a:pt x="1457" y="718"/>
                    </a:cubicBezTo>
                    <a:cubicBezTo>
                      <a:pt x="1489" y="690"/>
                      <a:pt x="1517" y="652"/>
                      <a:pt x="1546" y="619"/>
                    </a:cubicBezTo>
                    <a:cubicBezTo>
                      <a:pt x="1124" y="0"/>
                      <a:pt x="1124" y="0"/>
                      <a:pt x="1124" y="0"/>
                    </a:cubicBezTo>
                    <a:cubicBezTo>
                      <a:pt x="904" y="61"/>
                      <a:pt x="641" y="42"/>
                      <a:pt x="57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8"/>
              <p:cNvSpPr>
                <a:spLocks/>
              </p:cNvSpPr>
              <p:nvPr/>
            </p:nvSpPr>
            <p:spPr bwMode="auto">
              <a:xfrm>
                <a:off x="4753" y="424"/>
                <a:ext cx="1716" cy="2184"/>
              </a:xfrm>
              <a:custGeom>
                <a:avLst/>
                <a:gdLst>
                  <a:gd name="T0" fmla="*/ 210 w 725"/>
                  <a:gd name="T1" fmla="*/ 14 h 923"/>
                  <a:gd name="T2" fmla="*/ 177 w 725"/>
                  <a:gd name="T3" fmla="*/ 0 h 923"/>
                  <a:gd name="T4" fmla="*/ 154 w 725"/>
                  <a:gd name="T5" fmla="*/ 5 h 923"/>
                  <a:gd name="T6" fmla="*/ 23 w 725"/>
                  <a:gd name="T7" fmla="*/ 104 h 923"/>
                  <a:gd name="T8" fmla="*/ 14 w 725"/>
                  <a:gd name="T9" fmla="*/ 155 h 923"/>
                  <a:gd name="T10" fmla="*/ 519 w 725"/>
                  <a:gd name="T11" fmla="*/ 909 h 923"/>
                  <a:gd name="T12" fmla="*/ 542 w 725"/>
                  <a:gd name="T13" fmla="*/ 923 h 923"/>
                  <a:gd name="T14" fmla="*/ 566 w 725"/>
                  <a:gd name="T15" fmla="*/ 909 h 923"/>
                  <a:gd name="T16" fmla="*/ 711 w 725"/>
                  <a:gd name="T17" fmla="*/ 735 h 923"/>
                  <a:gd name="T18" fmla="*/ 711 w 725"/>
                  <a:gd name="T19" fmla="*/ 673 h 923"/>
                  <a:gd name="T20" fmla="*/ 210 w 725"/>
                  <a:gd name="T21" fmla="*/ 14 h 923"/>
                  <a:gd name="T22" fmla="*/ 210 w 725"/>
                  <a:gd name="T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5" h="923">
                    <a:moveTo>
                      <a:pt x="210" y="14"/>
                    </a:moveTo>
                    <a:cubicBezTo>
                      <a:pt x="201" y="5"/>
                      <a:pt x="187" y="0"/>
                      <a:pt x="177" y="0"/>
                    </a:cubicBezTo>
                    <a:cubicBezTo>
                      <a:pt x="168" y="0"/>
                      <a:pt x="163" y="0"/>
                      <a:pt x="154" y="5"/>
                    </a:cubicBezTo>
                    <a:cubicBezTo>
                      <a:pt x="23" y="104"/>
                      <a:pt x="23" y="104"/>
                      <a:pt x="23" y="104"/>
                    </a:cubicBezTo>
                    <a:cubicBezTo>
                      <a:pt x="4" y="118"/>
                      <a:pt x="0" y="141"/>
                      <a:pt x="14" y="155"/>
                    </a:cubicBezTo>
                    <a:cubicBezTo>
                      <a:pt x="519" y="909"/>
                      <a:pt x="519" y="909"/>
                      <a:pt x="519" y="909"/>
                    </a:cubicBezTo>
                    <a:cubicBezTo>
                      <a:pt x="524" y="918"/>
                      <a:pt x="533" y="923"/>
                      <a:pt x="542" y="923"/>
                    </a:cubicBezTo>
                    <a:cubicBezTo>
                      <a:pt x="552" y="923"/>
                      <a:pt x="556" y="918"/>
                      <a:pt x="566" y="909"/>
                    </a:cubicBezTo>
                    <a:cubicBezTo>
                      <a:pt x="711" y="735"/>
                      <a:pt x="711" y="735"/>
                      <a:pt x="711" y="735"/>
                    </a:cubicBezTo>
                    <a:cubicBezTo>
                      <a:pt x="725" y="716"/>
                      <a:pt x="725" y="692"/>
                      <a:pt x="711" y="673"/>
                    </a:cubicBezTo>
                    <a:cubicBezTo>
                      <a:pt x="210" y="14"/>
                      <a:pt x="210" y="14"/>
                      <a:pt x="210" y="14"/>
                    </a:cubicBezTo>
                    <a:cubicBezTo>
                      <a:pt x="210" y="14"/>
                      <a:pt x="210" y="14"/>
                      <a:pt x="2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9"/>
              <p:cNvSpPr>
                <a:spLocks/>
              </p:cNvSpPr>
              <p:nvPr/>
            </p:nvSpPr>
            <p:spPr bwMode="auto">
              <a:xfrm>
                <a:off x="1216" y="424"/>
                <a:ext cx="1716" cy="2184"/>
              </a:xfrm>
              <a:custGeom>
                <a:avLst/>
                <a:gdLst>
                  <a:gd name="T0" fmla="*/ 716 w 725"/>
                  <a:gd name="T1" fmla="*/ 155 h 923"/>
                  <a:gd name="T2" fmla="*/ 706 w 725"/>
                  <a:gd name="T3" fmla="*/ 104 h 923"/>
                  <a:gd name="T4" fmla="*/ 570 w 725"/>
                  <a:gd name="T5" fmla="*/ 5 h 923"/>
                  <a:gd name="T6" fmla="*/ 551 w 725"/>
                  <a:gd name="T7" fmla="*/ 0 h 923"/>
                  <a:gd name="T8" fmla="*/ 518 w 725"/>
                  <a:gd name="T9" fmla="*/ 14 h 923"/>
                  <a:gd name="T10" fmla="*/ 9 w 725"/>
                  <a:gd name="T11" fmla="*/ 673 h 923"/>
                  <a:gd name="T12" fmla="*/ 14 w 725"/>
                  <a:gd name="T13" fmla="*/ 735 h 923"/>
                  <a:gd name="T14" fmla="*/ 160 w 725"/>
                  <a:gd name="T15" fmla="*/ 909 h 923"/>
                  <a:gd name="T16" fmla="*/ 183 w 725"/>
                  <a:gd name="T17" fmla="*/ 923 h 923"/>
                  <a:gd name="T18" fmla="*/ 202 w 725"/>
                  <a:gd name="T19" fmla="*/ 909 h 923"/>
                  <a:gd name="T20" fmla="*/ 716 w 725"/>
                  <a:gd name="T21" fmla="*/ 155 h 923"/>
                  <a:gd name="T22" fmla="*/ 716 w 725"/>
                  <a:gd name="T23" fmla="*/ 155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5" h="923">
                    <a:moveTo>
                      <a:pt x="716" y="155"/>
                    </a:moveTo>
                    <a:cubicBezTo>
                      <a:pt x="725" y="141"/>
                      <a:pt x="720" y="118"/>
                      <a:pt x="706" y="104"/>
                    </a:cubicBezTo>
                    <a:cubicBezTo>
                      <a:pt x="570" y="5"/>
                      <a:pt x="570" y="5"/>
                      <a:pt x="570" y="5"/>
                    </a:cubicBezTo>
                    <a:cubicBezTo>
                      <a:pt x="565" y="0"/>
                      <a:pt x="555" y="0"/>
                      <a:pt x="551" y="0"/>
                    </a:cubicBezTo>
                    <a:cubicBezTo>
                      <a:pt x="537" y="0"/>
                      <a:pt x="527" y="5"/>
                      <a:pt x="518" y="14"/>
                    </a:cubicBezTo>
                    <a:cubicBezTo>
                      <a:pt x="9" y="673"/>
                      <a:pt x="9" y="673"/>
                      <a:pt x="9" y="673"/>
                    </a:cubicBezTo>
                    <a:cubicBezTo>
                      <a:pt x="0" y="692"/>
                      <a:pt x="0" y="716"/>
                      <a:pt x="14" y="735"/>
                    </a:cubicBezTo>
                    <a:cubicBezTo>
                      <a:pt x="160" y="909"/>
                      <a:pt x="160" y="909"/>
                      <a:pt x="160" y="909"/>
                    </a:cubicBezTo>
                    <a:cubicBezTo>
                      <a:pt x="164" y="918"/>
                      <a:pt x="174" y="923"/>
                      <a:pt x="183" y="923"/>
                    </a:cubicBezTo>
                    <a:cubicBezTo>
                      <a:pt x="188" y="923"/>
                      <a:pt x="197" y="918"/>
                      <a:pt x="202" y="909"/>
                    </a:cubicBezTo>
                    <a:cubicBezTo>
                      <a:pt x="716" y="155"/>
                      <a:pt x="716" y="155"/>
                      <a:pt x="716" y="155"/>
                    </a:cubicBezTo>
                    <a:cubicBezTo>
                      <a:pt x="716" y="155"/>
                      <a:pt x="716" y="155"/>
                      <a:pt x="716"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3" name="Group 32"/>
          <p:cNvGrpSpPr/>
          <p:nvPr/>
        </p:nvGrpSpPr>
        <p:grpSpPr>
          <a:xfrm>
            <a:off x="3745576" y="3178384"/>
            <a:ext cx="648166" cy="648166"/>
            <a:chOff x="779864" y="5356148"/>
            <a:chExt cx="648166" cy="648166"/>
          </a:xfrm>
        </p:grpSpPr>
        <p:sp>
          <p:nvSpPr>
            <p:cNvPr id="34" name="Oval 33"/>
            <p:cNvSpPr/>
            <p:nvPr/>
          </p:nvSpPr>
          <p:spPr>
            <a:xfrm>
              <a:off x="779864" y="5356148"/>
              <a:ext cx="648166" cy="648166"/>
            </a:xfrm>
            <a:prstGeom prst="ellipse">
              <a:avLst/>
            </a:prstGeom>
            <a:solidFill>
              <a:schemeClr val="tx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gradFill>
                  <a:gsLst>
                    <a:gs pos="3046">
                      <a:schemeClr val="bg1"/>
                    </a:gs>
                    <a:gs pos="66000">
                      <a:schemeClr val="bg1"/>
                    </a:gs>
                  </a:gsLst>
                  <a:lin ang="5400000" scaled="1"/>
                </a:gradFill>
              </a:endParaRPr>
            </a:p>
          </p:txBody>
        </p:sp>
        <p:grpSp>
          <p:nvGrpSpPr>
            <p:cNvPr id="35" name="Group 740"/>
            <p:cNvGrpSpPr>
              <a:grpSpLocks noChangeAspect="1"/>
            </p:cNvGrpSpPr>
            <p:nvPr/>
          </p:nvGrpSpPr>
          <p:grpSpPr bwMode="auto">
            <a:xfrm>
              <a:off x="892734" y="5489356"/>
              <a:ext cx="422426" cy="381750"/>
              <a:chOff x="7349" y="-2826"/>
              <a:chExt cx="661" cy="577"/>
            </a:xfrm>
            <a:solidFill>
              <a:schemeClr val="bg1"/>
            </a:solidFill>
          </p:grpSpPr>
          <p:sp>
            <p:nvSpPr>
              <p:cNvPr id="36"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37" name="Oval 742"/>
              <p:cNvSpPr>
                <a:spLocks noChangeArrowheads="1"/>
              </p:cNvSpPr>
              <p:nvPr/>
            </p:nvSpPr>
            <p:spPr bwMode="auto">
              <a:xfrm>
                <a:off x="7616" y="-2826"/>
                <a:ext cx="127" cy="128"/>
              </a:xfrm>
              <a:prstGeom prst="ellipse">
                <a:avLst/>
              </a:pr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38"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39" name="Oval 744"/>
              <p:cNvSpPr>
                <a:spLocks noChangeArrowheads="1"/>
              </p:cNvSpPr>
              <p:nvPr/>
            </p:nvSpPr>
            <p:spPr bwMode="auto">
              <a:xfrm>
                <a:off x="7866" y="-2790"/>
                <a:ext cx="109" cy="108"/>
              </a:xfrm>
              <a:prstGeom prst="ellipse">
                <a:avLst/>
              </a:pr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0"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41" name="Oval 746"/>
              <p:cNvSpPr>
                <a:spLocks noChangeArrowheads="1"/>
              </p:cNvSpPr>
              <p:nvPr/>
            </p:nvSpPr>
            <p:spPr bwMode="auto">
              <a:xfrm>
                <a:off x="7384" y="-2790"/>
                <a:ext cx="109" cy="108"/>
              </a:xfrm>
              <a:prstGeom prst="ellipse">
                <a:avLst/>
              </a:prstGeom>
              <a:grpFill/>
              <a:ln w="3175">
                <a:solidFill>
                  <a:srgbClr val="005052"/>
                </a:solidFill>
                <a:round/>
                <a:headEnd/>
                <a:tailEnd/>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
        <p:nvSpPr>
          <p:cNvPr id="44" name="Oval 43"/>
          <p:cNvSpPr/>
          <p:nvPr/>
        </p:nvSpPr>
        <p:spPr>
          <a:xfrm>
            <a:off x="3736062" y="1469385"/>
            <a:ext cx="648165" cy="648166"/>
          </a:xfrm>
          <a:prstGeom prst="ellipse">
            <a:avLst/>
          </a:prstGeom>
          <a:solidFill>
            <a:schemeClr val="tx1"/>
          </a:solid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gradFill>
                <a:gsLst>
                  <a:gs pos="3046">
                    <a:schemeClr val="bg1"/>
                  </a:gs>
                  <a:gs pos="66000">
                    <a:schemeClr val="bg1"/>
                  </a:gs>
                </a:gsLst>
                <a:lin ang="5400000" scaled="1"/>
              </a:gradFill>
            </a:endParaRPr>
          </a:p>
        </p:txBody>
      </p:sp>
      <p:grpSp>
        <p:nvGrpSpPr>
          <p:cNvPr id="45" name="Group 44"/>
          <p:cNvGrpSpPr/>
          <p:nvPr/>
        </p:nvGrpSpPr>
        <p:grpSpPr>
          <a:xfrm>
            <a:off x="3867770" y="1600252"/>
            <a:ext cx="420155" cy="371340"/>
            <a:chOff x="5613400" y="401638"/>
            <a:chExt cx="765175" cy="676274"/>
          </a:xfrm>
          <a:solidFill>
            <a:schemeClr val="bg1"/>
          </a:solidFill>
        </p:grpSpPr>
        <p:sp>
          <p:nvSpPr>
            <p:cNvPr id="46" name="Freeform 79"/>
            <p:cNvSpPr>
              <a:spLocks/>
            </p:cNvSpPr>
            <p:nvPr/>
          </p:nvSpPr>
          <p:spPr bwMode="auto">
            <a:xfrm>
              <a:off x="6059488" y="657225"/>
              <a:ext cx="180975" cy="136525"/>
            </a:xfrm>
            <a:custGeom>
              <a:avLst/>
              <a:gdLst>
                <a:gd name="T0" fmla="*/ 83 w 87"/>
                <a:gd name="T1" fmla="*/ 6 h 66"/>
                <a:gd name="T2" fmla="*/ 79 w 87"/>
                <a:gd name="T3" fmla="*/ 0 h 66"/>
                <a:gd name="T4" fmla="*/ 69 w 87"/>
                <a:gd name="T5" fmla="*/ 19 h 66"/>
                <a:gd name="T6" fmla="*/ 14 w 87"/>
                <a:gd name="T7" fmla="*/ 47 h 66"/>
                <a:gd name="T8" fmla="*/ 2 w 87"/>
                <a:gd name="T9" fmla="*/ 45 h 66"/>
                <a:gd name="T10" fmla="*/ 0 w 87"/>
                <a:gd name="T11" fmla="*/ 45 h 66"/>
                <a:gd name="T12" fmla="*/ 3 w 87"/>
                <a:gd name="T13" fmla="*/ 51 h 66"/>
                <a:gd name="T14" fmla="*/ 17 w 87"/>
                <a:gd name="T15" fmla="*/ 61 h 66"/>
                <a:gd name="T16" fmla="*/ 77 w 87"/>
                <a:gd name="T17" fmla="*/ 38 h 66"/>
                <a:gd name="T18" fmla="*/ 83 w 87"/>
                <a:gd name="T1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66">
                  <a:moveTo>
                    <a:pt x="83" y="6"/>
                  </a:moveTo>
                  <a:cubicBezTo>
                    <a:pt x="79" y="0"/>
                    <a:pt x="79" y="0"/>
                    <a:pt x="79" y="0"/>
                  </a:cubicBezTo>
                  <a:cubicBezTo>
                    <a:pt x="78" y="6"/>
                    <a:pt x="74" y="13"/>
                    <a:pt x="69" y="19"/>
                  </a:cubicBezTo>
                  <a:cubicBezTo>
                    <a:pt x="56" y="36"/>
                    <a:pt x="34" y="47"/>
                    <a:pt x="14" y="47"/>
                  </a:cubicBezTo>
                  <a:cubicBezTo>
                    <a:pt x="10" y="47"/>
                    <a:pt x="6" y="46"/>
                    <a:pt x="2" y="45"/>
                  </a:cubicBezTo>
                  <a:cubicBezTo>
                    <a:pt x="1" y="45"/>
                    <a:pt x="1" y="45"/>
                    <a:pt x="0" y="45"/>
                  </a:cubicBezTo>
                  <a:cubicBezTo>
                    <a:pt x="3" y="51"/>
                    <a:pt x="3" y="51"/>
                    <a:pt x="3" y="51"/>
                  </a:cubicBezTo>
                  <a:cubicBezTo>
                    <a:pt x="6" y="56"/>
                    <a:pt x="11" y="60"/>
                    <a:pt x="17" y="61"/>
                  </a:cubicBezTo>
                  <a:cubicBezTo>
                    <a:pt x="36" y="66"/>
                    <a:pt x="62" y="56"/>
                    <a:pt x="77" y="38"/>
                  </a:cubicBezTo>
                  <a:cubicBezTo>
                    <a:pt x="86" y="26"/>
                    <a:pt x="87" y="15"/>
                    <a:pt x="83" y="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sp>
          <p:nvSpPr>
            <p:cNvPr id="47" name="Freeform 80"/>
            <p:cNvSpPr>
              <a:spLocks/>
            </p:cNvSpPr>
            <p:nvPr/>
          </p:nvSpPr>
          <p:spPr bwMode="auto">
            <a:xfrm>
              <a:off x="6038850" y="603250"/>
              <a:ext cx="160338" cy="120650"/>
            </a:xfrm>
            <a:custGeom>
              <a:avLst/>
              <a:gdLst>
                <a:gd name="T0" fmla="*/ 65 w 77"/>
                <a:gd name="T1" fmla="*/ 1 h 58"/>
                <a:gd name="T2" fmla="*/ 64 w 77"/>
                <a:gd name="T3" fmla="*/ 1 h 58"/>
                <a:gd name="T4" fmla="*/ 56 w 77"/>
                <a:gd name="T5" fmla="*/ 0 h 58"/>
                <a:gd name="T6" fmla="*/ 55 w 77"/>
                <a:gd name="T7" fmla="*/ 0 h 58"/>
                <a:gd name="T8" fmla="*/ 8 w 77"/>
                <a:gd name="T9" fmla="*/ 24 h 58"/>
                <a:gd name="T10" fmla="*/ 0 w 77"/>
                <a:gd name="T11" fmla="*/ 42 h 58"/>
                <a:gd name="T12" fmla="*/ 13 w 77"/>
                <a:gd name="T13" fmla="*/ 57 h 58"/>
                <a:gd name="T14" fmla="*/ 21 w 77"/>
                <a:gd name="T15" fmla="*/ 58 h 58"/>
                <a:gd name="T16" fmla="*/ 69 w 77"/>
                <a:gd name="T17" fmla="*/ 34 h 58"/>
                <a:gd name="T18" fmla="*/ 77 w 77"/>
                <a:gd name="T19" fmla="*/ 15 h 58"/>
                <a:gd name="T20" fmla="*/ 65 w 77"/>
                <a:gd name="T21"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58">
                  <a:moveTo>
                    <a:pt x="65" y="1"/>
                  </a:moveTo>
                  <a:cubicBezTo>
                    <a:pt x="64" y="1"/>
                    <a:pt x="64" y="1"/>
                    <a:pt x="64" y="1"/>
                  </a:cubicBezTo>
                  <a:cubicBezTo>
                    <a:pt x="62" y="0"/>
                    <a:pt x="59" y="0"/>
                    <a:pt x="56" y="0"/>
                  </a:cubicBezTo>
                  <a:cubicBezTo>
                    <a:pt x="55" y="0"/>
                    <a:pt x="55" y="0"/>
                    <a:pt x="55" y="0"/>
                  </a:cubicBezTo>
                  <a:cubicBezTo>
                    <a:pt x="39" y="0"/>
                    <a:pt x="19" y="9"/>
                    <a:pt x="8" y="24"/>
                  </a:cubicBezTo>
                  <a:cubicBezTo>
                    <a:pt x="3" y="31"/>
                    <a:pt x="0" y="37"/>
                    <a:pt x="0" y="42"/>
                  </a:cubicBezTo>
                  <a:cubicBezTo>
                    <a:pt x="1" y="49"/>
                    <a:pt x="3" y="54"/>
                    <a:pt x="13" y="57"/>
                  </a:cubicBezTo>
                  <a:cubicBezTo>
                    <a:pt x="15" y="57"/>
                    <a:pt x="18" y="58"/>
                    <a:pt x="21" y="58"/>
                  </a:cubicBezTo>
                  <a:cubicBezTo>
                    <a:pt x="37" y="58"/>
                    <a:pt x="58" y="48"/>
                    <a:pt x="69" y="34"/>
                  </a:cubicBezTo>
                  <a:cubicBezTo>
                    <a:pt x="74" y="27"/>
                    <a:pt x="77" y="20"/>
                    <a:pt x="77" y="15"/>
                  </a:cubicBezTo>
                  <a:cubicBezTo>
                    <a:pt x="76" y="8"/>
                    <a:pt x="74" y="4"/>
                    <a:pt x="65"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sp>
          <p:nvSpPr>
            <p:cNvPr id="48" name="Freeform 81"/>
            <p:cNvSpPr>
              <a:spLocks/>
            </p:cNvSpPr>
            <p:nvPr/>
          </p:nvSpPr>
          <p:spPr bwMode="auto">
            <a:xfrm>
              <a:off x="5861050" y="481013"/>
              <a:ext cx="176213" cy="109537"/>
            </a:xfrm>
            <a:custGeom>
              <a:avLst/>
              <a:gdLst>
                <a:gd name="T0" fmla="*/ 84 w 85"/>
                <a:gd name="T1" fmla="*/ 31 h 53"/>
                <a:gd name="T2" fmla="*/ 85 w 85"/>
                <a:gd name="T3" fmla="*/ 28 h 53"/>
                <a:gd name="T4" fmla="*/ 58 w 85"/>
                <a:gd name="T5" fmla="*/ 36 h 53"/>
                <a:gd name="T6" fmla="*/ 50 w 85"/>
                <a:gd name="T7" fmla="*/ 35 h 53"/>
                <a:gd name="T8" fmla="*/ 2 w 85"/>
                <a:gd name="T9" fmla="*/ 0 h 53"/>
                <a:gd name="T10" fmla="*/ 1 w 85"/>
                <a:gd name="T11" fmla="*/ 3 h 53"/>
                <a:gd name="T12" fmla="*/ 0 w 85"/>
                <a:gd name="T13" fmla="*/ 12 h 53"/>
                <a:gd name="T14" fmla="*/ 44 w 85"/>
                <a:gd name="T15" fmla="*/ 50 h 53"/>
                <a:gd name="T16" fmla="*/ 84 w 85"/>
                <a:gd name="T17" fmla="*/ 3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3">
                  <a:moveTo>
                    <a:pt x="84" y="31"/>
                  </a:moveTo>
                  <a:cubicBezTo>
                    <a:pt x="85" y="28"/>
                    <a:pt x="85" y="28"/>
                    <a:pt x="85" y="28"/>
                  </a:cubicBezTo>
                  <a:cubicBezTo>
                    <a:pt x="77" y="33"/>
                    <a:pt x="68" y="36"/>
                    <a:pt x="58" y="36"/>
                  </a:cubicBezTo>
                  <a:cubicBezTo>
                    <a:pt x="56" y="36"/>
                    <a:pt x="53" y="35"/>
                    <a:pt x="50" y="35"/>
                  </a:cubicBezTo>
                  <a:cubicBezTo>
                    <a:pt x="28" y="32"/>
                    <a:pt x="9" y="18"/>
                    <a:pt x="2" y="0"/>
                  </a:cubicBezTo>
                  <a:cubicBezTo>
                    <a:pt x="1" y="3"/>
                    <a:pt x="1" y="3"/>
                    <a:pt x="1" y="3"/>
                  </a:cubicBezTo>
                  <a:cubicBezTo>
                    <a:pt x="0" y="5"/>
                    <a:pt x="0" y="8"/>
                    <a:pt x="0" y="12"/>
                  </a:cubicBezTo>
                  <a:cubicBezTo>
                    <a:pt x="1" y="30"/>
                    <a:pt x="20" y="47"/>
                    <a:pt x="44" y="50"/>
                  </a:cubicBezTo>
                  <a:cubicBezTo>
                    <a:pt x="63" y="53"/>
                    <a:pt x="79" y="45"/>
                    <a:pt x="84" y="3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sp>
          <p:nvSpPr>
            <p:cNvPr id="49" name="Freeform 82"/>
            <p:cNvSpPr>
              <a:spLocks/>
            </p:cNvSpPr>
            <p:nvPr/>
          </p:nvSpPr>
          <p:spPr bwMode="auto">
            <a:xfrm>
              <a:off x="5886450" y="401638"/>
              <a:ext cx="161925" cy="120650"/>
            </a:xfrm>
            <a:custGeom>
              <a:avLst/>
              <a:gdLst>
                <a:gd name="T0" fmla="*/ 78 w 78"/>
                <a:gd name="T1" fmla="*/ 36 h 58"/>
                <a:gd name="T2" fmla="*/ 37 w 78"/>
                <a:gd name="T3" fmla="*/ 1 h 58"/>
                <a:gd name="T4" fmla="*/ 37 w 78"/>
                <a:gd name="T5" fmla="*/ 1 h 58"/>
                <a:gd name="T6" fmla="*/ 30 w 78"/>
                <a:gd name="T7" fmla="*/ 0 h 58"/>
                <a:gd name="T8" fmla="*/ 30 w 78"/>
                <a:gd name="T9" fmla="*/ 0 h 58"/>
                <a:gd name="T10" fmla="*/ 8 w 78"/>
                <a:gd name="T11" fmla="*/ 7 h 58"/>
                <a:gd name="T12" fmla="*/ 1 w 78"/>
                <a:gd name="T13" fmla="*/ 22 h 58"/>
                <a:gd name="T14" fmla="*/ 1 w 78"/>
                <a:gd name="T15" fmla="*/ 23 h 58"/>
                <a:gd name="T16" fmla="*/ 41 w 78"/>
                <a:gd name="T17" fmla="*/ 58 h 58"/>
                <a:gd name="T18" fmla="*/ 48 w 78"/>
                <a:gd name="T19" fmla="*/ 58 h 58"/>
                <a:gd name="T20" fmla="*/ 70 w 78"/>
                <a:gd name="T21" fmla="*/ 51 h 58"/>
                <a:gd name="T22" fmla="*/ 78 w 78"/>
                <a:gd name="T23" fmla="*/ 36 h 58"/>
                <a:gd name="T24" fmla="*/ 78 w 78"/>
                <a:gd name="T25"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58">
                  <a:moveTo>
                    <a:pt x="78" y="36"/>
                  </a:moveTo>
                  <a:cubicBezTo>
                    <a:pt x="78" y="21"/>
                    <a:pt x="60" y="3"/>
                    <a:pt x="37" y="1"/>
                  </a:cubicBezTo>
                  <a:cubicBezTo>
                    <a:pt x="37" y="1"/>
                    <a:pt x="37" y="1"/>
                    <a:pt x="37" y="1"/>
                  </a:cubicBezTo>
                  <a:cubicBezTo>
                    <a:pt x="35" y="0"/>
                    <a:pt x="33" y="0"/>
                    <a:pt x="30" y="0"/>
                  </a:cubicBezTo>
                  <a:cubicBezTo>
                    <a:pt x="30" y="0"/>
                    <a:pt x="30" y="0"/>
                    <a:pt x="30" y="0"/>
                  </a:cubicBezTo>
                  <a:cubicBezTo>
                    <a:pt x="21" y="0"/>
                    <a:pt x="13" y="3"/>
                    <a:pt x="8" y="7"/>
                  </a:cubicBezTo>
                  <a:cubicBezTo>
                    <a:pt x="3" y="11"/>
                    <a:pt x="1" y="16"/>
                    <a:pt x="1" y="22"/>
                  </a:cubicBezTo>
                  <a:cubicBezTo>
                    <a:pt x="1" y="22"/>
                    <a:pt x="1" y="23"/>
                    <a:pt x="1" y="23"/>
                  </a:cubicBezTo>
                  <a:cubicBezTo>
                    <a:pt x="0" y="37"/>
                    <a:pt x="19" y="55"/>
                    <a:pt x="41" y="58"/>
                  </a:cubicBezTo>
                  <a:cubicBezTo>
                    <a:pt x="44" y="58"/>
                    <a:pt x="46" y="58"/>
                    <a:pt x="48" y="58"/>
                  </a:cubicBezTo>
                  <a:cubicBezTo>
                    <a:pt x="57" y="58"/>
                    <a:pt x="65" y="56"/>
                    <a:pt x="70" y="51"/>
                  </a:cubicBezTo>
                  <a:cubicBezTo>
                    <a:pt x="75" y="47"/>
                    <a:pt x="78" y="42"/>
                    <a:pt x="78" y="36"/>
                  </a:cubicBezTo>
                  <a:cubicBezTo>
                    <a:pt x="78" y="36"/>
                    <a:pt x="78" y="36"/>
                    <a:pt x="78"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sp>
          <p:nvSpPr>
            <p:cNvPr id="50" name="Freeform 83"/>
            <p:cNvSpPr>
              <a:spLocks/>
            </p:cNvSpPr>
            <p:nvPr/>
          </p:nvSpPr>
          <p:spPr bwMode="auto">
            <a:xfrm>
              <a:off x="5708650" y="819150"/>
              <a:ext cx="669925" cy="258762"/>
            </a:xfrm>
            <a:custGeom>
              <a:avLst/>
              <a:gdLst>
                <a:gd name="T0" fmla="*/ 310 w 324"/>
                <a:gd name="T1" fmla="*/ 7 h 125"/>
                <a:gd name="T2" fmla="*/ 290 w 324"/>
                <a:gd name="T3" fmla="*/ 24 h 125"/>
                <a:gd name="T4" fmla="*/ 235 w 324"/>
                <a:gd name="T5" fmla="*/ 74 h 125"/>
                <a:gd name="T6" fmla="*/ 145 w 324"/>
                <a:gd name="T7" fmla="*/ 67 h 125"/>
                <a:gd name="T8" fmla="*/ 218 w 324"/>
                <a:gd name="T9" fmla="*/ 62 h 125"/>
                <a:gd name="T10" fmla="*/ 218 w 324"/>
                <a:gd name="T11" fmla="*/ 23 h 125"/>
                <a:gd name="T12" fmla="*/ 102 w 324"/>
                <a:gd name="T13" fmla="*/ 0 h 125"/>
                <a:gd name="T14" fmla="*/ 93 w 324"/>
                <a:gd name="T15" fmla="*/ 0 h 125"/>
                <a:gd name="T16" fmla="*/ 16 w 324"/>
                <a:gd name="T17" fmla="*/ 19 h 125"/>
                <a:gd name="T18" fmla="*/ 0 w 324"/>
                <a:gd name="T19" fmla="*/ 109 h 125"/>
                <a:gd name="T20" fmla="*/ 189 w 324"/>
                <a:gd name="T21" fmla="*/ 125 h 125"/>
                <a:gd name="T22" fmla="*/ 284 w 324"/>
                <a:gd name="T23" fmla="*/ 101 h 125"/>
                <a:gd name="T24" fmla="*/ 318 w 324"/>
                <a:gd name="T25" fmla="*/ 38 h 125"/>
                <a:gd name="T26" fmla="*/ 310 w 324"/>
                <a:gd name="T27" fmla="*/ 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125">
                  <a:moveTo>
                    <a:pt x="310" y="7"/>
                  </a:moveTo>
                  <a:cubicBezTo>
                    <a:pt x="303" y="5"/>
                    <a:pt x="294" y="12"/>
                    <a:pt x="290" y="24"/>
                  </a:cubicBezTo>
                  <a:cubicBezTo>
                    <a:pt x="278" y="64"/>
                    <a:pt x="256" y="72"/>
                    <a:pt x="235" y="74"/>
                  </a:cubicBezTo>
                  <a:cubicBezTo>
                    <a:pt x="210" y="77"/>
                    <a:pt x="145" y="74"/>
                    <a:pt x="145" y="67"/>
                  </a:cubicBezTo>
                  <a:cubicBezTo>
                    <a:pt x="147" y="56"/>
                    <a:pt x="190" y="60"/>
                    <a:pt x="218" y="62"/>
                  </a:cubicBezTo>
                  <a:cubicBezTo>
                    <a:pt x="272" y="66"/>
                    <a:pt x="273" y="18"/>
                    <a:pt x="218" y="23"/>
                  </a:cubicBezTo>
                  <a:cubicBezTo>
                    <a:pt x="167" y="28"/>
                    <a:pt x="148" y="2"/>
                    <a:pt x="102" y="0"/>
                  </a:cubicBezTo>
                  <a:cubicBezTo>
                    <a:pt x="99" y="0"/>
                    <a:pt x="96" y="0"/>
                    <a:pt x="93" y="0"/>
                  </a:cubicBezTo>
                  <a:cubicBezTo>
                    <a:pt x="56" y="0"/>
                    <a:pt x="37" y="11"/>
                    <a:pt x="16" y="19"/>
                  </a:cubicBezTo>
                  <a:cubicBezTo>
                    <a:pt x="0" y="109"/>
                    <a:pt x="0" y="109"/>
                    <a:pt x="0" y="109"/>
                  </a:cubicBezTo>
                  <a:cubicBezTo>
                    <a:pt x="65" y="120"/>
                    <a:pt x="134" y="125"/>
                    <a:pt x="189" y="125"/>
                  </a:cubicBezTo>
                  <a:cubicBezTo>
                    <a:pt x="234" y="125"/>
                    <a:pt x="275" y="106"/>
                    <a:pt x="284" y="101"/>
                  </a:cubicBezTo>
                  <a:cubicBezTo>
                    <a:pt x="290" y="96"/>
                    <a:pt x="310" y="67"/>
                    <a:pt x="318" y="38"/>
                  </a:cubicBezTo>
                  <a:cubicBezTo>
                    <a:pt x="324" y="18"/>
                    <a:pt x="320" y="9"/>
                    <a:pt x="310"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sp>
          <p:nvSpPr>
            <p:cNvPr id="51" name="Freeform 84"/>
            <p:cNvSpPr>
              <a:spLocks/>
            </p:cNvSpPr>
            <p:nvPr/>
          </p:nvSpPr>
          <p:spPr bwMode="auto">
            <a:xfrm>
              <a:off x="5613400" y="833438"/>
              <a:ext cx="96838" cy="223837"/>
            </a:xfrm>
            <a:custGeom>
              <a:avLst/>
              <a:gdLst>
                <a:gd name="T0" fmla="*/ 61 w 61"/>
                <a:gd name="T1" fmla="*/ 0 h 141"/>
                <a:gd name="T2" fmla="*/ 0 w 61"/>
                <a:gd name="T3" fmla="*/ 0 h 141"/>
                <a:gd name="T4" fmla="*/ 0 w 61"/>
                <a:gd name="T5" fmla="*/ 141 h 141"/>
                <a:gd name="T6" fmla="*/ 36 w 61"/>
                <a:gd name="T7" fmla="*/ 141 h 141"/>
                <a:gd name="T8" fmla="*/ 61 w 61"/>
                <a:gd name="T9" fmla="*/ 0 h 141"/>
              </a:gdLst>
              <a:ahLst/>
              <a:cxnLst>
                <a:cxn ang="0">
                  <a:pos x="T0" y="T1"/>
                </a:cxn>
                <a:cxn ang="0">
                  <a:pos x="T2" y="T3"/>
                </a:cxn>
                <a:cxn ang="0">
                  <a:pos x="T4" y="T5"/>
                </a:cxn>
                <a:cxn ang="0">
                  <a:pos x="T6" y="T7"/>
                </a:cxn>
                <a:cxn ang="0">
                  <a:pos x="T8" y="T9"/>
                </a:cxn>
              </a:cxnLst>
              <a:rect l="0" t="0" r="r" b="b"/>
              <a:pathLst>
                <a:path w="61" h="141">
                  <a:moveTo>
                    <a:pt x="61" y="0"/>
                  </a:moveTo>
                  <a:lnTo>
                    <a:pt x="0" y="0"/>
                  </a:lnTo>
                  <a:lnTo>
                    <a:pt x="0" y="141"/>
                  </a:lnTo>
                  <a:lnTo>
                    <a:pt x="36" y="141"/>
                  </a:lnTo>
                  <a:lnTo>
                    <a:pt x="6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kern="0">
                <a:latin typeface="AS Circular Book" panose="020B0604020101020102" pitchFamily="34" charset="0"/>
              </a:endParaRPr>
            </a:p>
          </p:txBody>
        </p:sp>
      </p:grpSp>
    </p:spTree>
    <p:extLst>
      <p:ext uri="{BB962C8B-B14F-4D97-AF65-F5344CB8AC3E}">
        <p14:creationId xmlns:p14="http://schemas.microsoft.com/office/powerpoint/2010/main" val="313887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42" presetClass="path" presetSubtype="0" decel="100000" fill="hold" grpId="1" nodeType="withEffect">
                                  <p:stCondLst>
                                    <p:cond delay="0"/>
                                  </p:stCondLst>
                                  <p:childTnLst>
                                    <p:animMotion origin="layout" path="M 3.33333E-6 -8.64198E-7 L 0.0368 -8.64198E-7 " pathEditMode="relative" rAng="0" ptsTypes="AA">
                                      <p:cBhvr>
                                        <p:cTn id="13" dur="500" spd="-100000" fill="hold"/>
                                        <p:tgtEl>
                                          <p:spTgt spid="11"/>
                                        </p:tgtEl>
                                        <p:attrNameLst>
                                          <p:attrName>ppt_x</p:attrName>
                                          <p:attrName>ppt_y</p:attrName>
                                        </p:attrNameLst>
                                      </p:cBhvr>
                                      <p:rCtr x="1840" y="0"/>
                                    </p:animMotion>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par>
                                <p:cTn id="32" presetID="10" presetClass="entr" presetSubtype="0"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1" grpId="1"/>
      <p:bldP spid="10" grpId="0"/>
      <p:bldP spid="14" grpId="0"/>
      <p:bldP spid="16" grpId="0"/>
      <p:bldP spid="17" grpId="0"/>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alphaModFix amt="15000"/>
            <a:grayscl/>
            <a:extLst>
              <a:ext uri="{28A0092B-C50C-407E-A947-70E740481C1C}">
                <a14:useLocalDpi xmlns:a14="http://schemas.microsoft.com/office/drawing/2010/main" val="0"/>
              </a:ext>
            </a:extLst>
          </a:blip>
          <a:srcRect l="2226" r="4613" b="6899"/>
          <a:stretch/>
        </p:blipFill>
        <p:spPr>
          <a:xfrm>
            <a:off x="0" y="0"/>
            <a:ext cx="9141714" cy="5143495"/>
          </a:xfrm>
          <a:prstGeom prst="rect">
            <a:avLst/>
          </a:prstGeom>
          <a:blipFill dpi="0" rotWithShape="1">
            <a:blip r:embed="rId4" cstate="print">
              <a:alphaModFix amt="15000"/>
              <a:grayscl/>
            </a:blip>
            <a:srcRect/>
            <a:stretch>
              <a:fillRect/>
            </a:stretch>
          </a:blipFill>
          <a:ln w="55000" cap="flat" cmpd="thickThin" algn="ctr">
            <a:noFill/>
            <a:prstDash val="solid"/>
            <a:headEnd type="none" w="med" len="med"/>
            <a:tailEnd type="none" w="med" len="med"/>
          </a:ln>
          <a:effectLst/>
        </p:spPr>
      </p:pic>
      <p:sp>
        <p:nvSpPr>
          <p:cNvPr id="2" name="Title 1"/>
          <p:cNvSpPr>
            <a:spLocks noGrp="1"/>
          </p:cNvSpPr>
          <p:nvPr>
            <p:ph type="title"/>
          </p:nvPr>
        </p:nvSpPr>
        <p:spPr/>
        <p:txBody>
          <a:bodyPr/>
          <a:lstStyle/>
          <a:p>
            <a:r>
              <a:rPr lang="en-US"/>
              <a:t>Our values</a:t>
            </a:r>
          </a:p>
        </p:txBody>
      </p:sp>
      <p:grpSp>
        <p:nvGrpSpPr>
          <p:cNvPr id="4" name="Group 3"/>
          <p:cNvGrpSpPr/>
          <p:nvPr/>
        </p:nvGrpSpPr>
        <p:grpSpPr>
          <a:xfrm>
            <a:off x="1998827" y="1771651"/>
            <a:ext cx="1685925" cy="2438931"/>
            <a:chOff x="2665103" y="2362201"/>
            <a:chExt cx="2247900" cy="3251908"/>
          </a:xfrm>
        </p:grpSpPr>
        <p:sp>
          <p:nvSpPr>
            <p:cNvPr id="33" name="Rectangle 32"/>
            <p:cNvSpPr/>
            <p:nvPr/>
          </p:nvSpPr>
          <p:spPr>
            <a:xfrm>
              <a:off x="2665103" y="2362201"/>
              <a:ext cx="2247900" cy="3251908"/>
            </a:xfrm>
            <a:prstGeom prst="rect">
              <a:avLst/>
            </a:prstGeom>
            <a:solidFill>
              <a:srgbClr val="064368">
                <a:alpha val="65000"/>
              </a:srgbClr>
            </a:solidFill>
            <a:ln cap="rnd">
              <a:noFill/>
            </a:ln>
            <a:effectLst/>
          </p:spPr>
          <p:style>
            <a:lnRef idx="1">
              <a:schemeClr val="accent1"/>
            </a:lnRef>
            <a:fillRef idx="3">
              <a:schemeClr val="accent1"/>
            </a:fillRef>
            <a:effectRef idx="2">
              <a:schemeClr val="accent1"/>
            </a:effectRef>
            <a:fontRef idx="minor">
              <a:schemeClr val="lt1"/>
            </a:fontRef>
          </p:style>
          <p:txBody>
            <a:bodyPr lIns="137160" bIns="205740" rtlCol="0" anchor="b" anchorCtr="0"/>
            <a:lstStyle/>
            <a:p>
              <a:pPr>
                <a:lnSpc>
                  <a:spcPct val="90000"/>
                </a:lnSpc>
              </a:pPr>
              <a:r>
                <a:rPr lang="en-US" sz="1500">
                  <a:latin typeface="+mj-lt"/>
                  <a:cs typeface="AS Circular Light" panose="020B0404020101020102" pitchFamily="34" charset="0"/>
                </a:rPr>
                <a:t>Do the</a:t>
              </a:r>
            </a:p>
            <a:p>
              <a:pPr>
                <a:lnSpc>
                  <a:spcPct val="90000"/>
                </a:lnSpc>
              </a:pPr>
              <a:r>
                <a:rPr lang="en-US" sz="1800" b="1">
                  <a:solidFill>
                    <a:srgbClr val="B4D481"/>
                  </a:solidFill>
                  <a:latin typeface="+mj-lt"/>
                  <a:cs typeface="AS Circular" panose="020B0804020101010102" pitchFamily="34" charset="0"/>
                </a:rPr>
                <a:t>right thing</a:t>
              </a:r>
              <a:endParaRPr lang="en-US" sz="1800">
                <a:solidFill>
                  <a:srgbClr val="B4D481"/>
                </a:solidFill>
                <a:latin typeface="+mj-lt"/>
                <a:cs typeface="AS Circular Light" panose="020B0404020101020102" pitchFamily="34" charset="0"/>
              </a:endParaRPr>
            </a:p>
          </p:txBody>
        </p:sp>
        <p:sp>
          <p:nvSpPr>
            <p:cNvPr id="37" name="Freeform 26"/>
            <p:cNvSpPr>
              <a:spLocks/>
            </p:cNvSpPr>
            <p:nvPr/>
          </p:nvSpPr>
          <p:spPr bwMode="auto">
            <a:xfrm>
              <a:off x="3259745" y="3178995"/>
              <a:ext cx="1020156" cy="903032"/>
            </a:xfrm>
            <a:custGeom>
              <a:avLst/>
              <a:gdLst>
                <a:gd name="T0" fmla="*/ 1202 w 1202"/>
                <a:gd name="T1" fmla="*/ 175 h 1064"/>
                <a:gd name="T2" fmla="*/ 975 w 1202"/>
                <a:gd name="T3" fmla="*/ 0 h 1064"/>
                <a:gd name="T4" fmla="*/ 458 w 1202"/>
                <a:gd name="T5" fmla="*/ 676 h 1064"/>
                <a:gd name="T6" fmla="*/ 163 w 1202"/>
                <a:gd name="T7" fmla="*/ 449 h 1064"/>
                <a:gd name="T8" fmla="*/ 0 w 1202"/>
                <a:gd name="T9" fmla="*/ 662 h 1064"/>
                <a:gd name="T10" fmla="*/ 522 w 1202"/>
                <a:gd name="T11" fmla="*/ 1064 h 1064"/>
                <a:gd name="T12" fmla="*/ 685 w 1202"/>
                <a:gd name="T13" fmla="*/ 851 h 1064"/>
                <a:gd name="T14" fmla="*/ 685 w 1202"/>
                <a:gd name="T15" fmla="*/ 851 h 1064"/>
                <a:gd name="T16" fmla="*/ 1202 w 1202"/>
                <a:gd name="T17" fmla="*/ 175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1064">
                  <a:moveTo>
                    <a:pt x="1202" y="175"/>
                  </a:moveTo>
                  <a:lnTo>
                    <a:pt x="975" y="0"/>
                  </a:lnTo>
                  <a:lnTo>
                    <a:pt x="458" y="676"/>
                  </a:lnTo>
                  <a:lnTo>
                    <a:pt x="163" y="449"/>
                  </a:lnTo>
                  <a:lnTo>
                    <a:pt x="0" y="662"/>
                  </a:lnTo>
                  <a:lnTo>
                    <a:pt x="522" y="1064"/>
                  </a:lnTo>
                  <a:lnTo>
                    <a:pt x="685" y="851"/>
                  </a:lnTo>
                  <a:lnTo>
                    <a:pt x="685" y="851"/>
                  </a:lnTo>
                  <a:lnTo>
                    <a:pt x="1202" y="175"/>
                  </a:lnTo>
                  <a:close/>
                </a:path>
              </a:pathLst>
            </a:custGeom>
            <a:noFill/>
            <a:ln w="63500">
              <a:solidFill>
                <a:schemeClr val="bg1"/>
              </a:solidFill>
              <a:round/>
              <a:headEnd/>
              <a:tailEnd/>
            </a:ln>
            <a:effectLst/>
          </p:spPr>
          <p:txBody>
            <a:bodyPr/>
            <a:lstStyle/>
            <a:p>
              <a:endParaRPr lang="en-US" sz="1013">
                <a:solidFill>
                  <a:srgbClr val="262626"/>
                </a:solidFill>
                <a:latin typeface="+mj-lt"/>
              </a:endParaRPr>
            </a:p>
          </p:txBody>
        </p:sp>
      </p:grpSp>
      <p:grpSp>
        <p:nvGrpSpPr>
          <p:cNvPr id="5" name="Group 4"/>
          <p:cNvGrpSpPr/>
          <p:nvPr/>
        </p:nvGrpSpPr>
        <p:grpSpPr>
          <a:xfrm>
            <a:off x="3729038" y="1771651"/>
            <a:ext cx="1685925" cy="2438931"/>
            <a:chOff x="4972051" y="2362201"/>
            <a:chExt cx="2247900" cy="3251908"/>
          </a:xfrm>
        </p:grpSpPr>
        <p:sp>
          <p:nvSpPr>
            <p:cNvPr id="34" name="Rectangle 33"/>
            <p:cNvSpPr/>
            <p:nvPr/>
          </p:nvSpPr>
          <p:spPr>
            <a:xfrm>
              <a:off x="4972051" y="2362201"/>
              <a:ext cx="2247900" cy="3251908"/>
            </a:xfrm>
            <a:prstGeom prst="rect">
              <a:avLst/>
            </a:prstGeom>
            <a:solidFill>
              <a:srgbClr val="064368">
                <a:alpha val="65000"/>
              </a:srgbClr>
            </a:solidFill>
            <a:ln cap="rnd">
              <a:noFill/>
            </a:ln>
            <a:effectLst/>
          </p:spPr>
          <p:style>
            <a:lnRef idx="1">
              <a:schemeClr val="accent1"/>
            </a:lnRef>
            <a:fillRef idx="3">
              <a:schemeClr val="accent1"/>
            </a:fillRef>
            <a:effectRef idx="2">
              <a:schemeClr val="accent1"/>
            </a:effectRef>
            <a:fontRef idx="minor">
              <a:schemeClr val="lt1"/>
            </a:fontRef>
          </p:style>
          <p:txBody>
            <a:bodyPr lIns="137160" bIns="205740" rtlCol="0" anchor="b" anchorCtr="0"/>
            <a:lstStyle/>
            <a:p>
              <a:pPr>
                <a:lnSpc>
                  <a:spcPct val="90000"/>
                </a:lnSpc>
              </a:pPr>
              <a:r>
                <a:rPr lang="en-US" sz="1500">
                  <a:latin typeface="+mj-lt"/>
                  <a:cs typeface="AS Circular Light" panose="020B0404020101020102" pitchFamily="34" charset="0"/>
                </a:rPr>
                <a:t>Be</a:t>
              </a:r>
            </a:p>
            <a:p>
              <a:pPr>
                <a:lnSpc>
                  <a:spcPct val="90000"/>
                </a:lnSpc>
              </a:pPr>
              <a:r>
                <a:rPr lang="en-US" sz="1800" b="1">
                  <a:solidFill>
                    <a:srgbClr val="B4D481"/>
                  </a:solidFill>
                  <a:latin typeface="+mj-lt"/>
                  <a:cs typeface="AS Circular" panose="020B0804020101010102" pitchFamily="34" charset="0"/>
                </a:rPr>
                <a:t>kind hearted</a:t>
              </a:r>
              <a:endParaRPr lang="en-US" sz="1800">
                <a:solidFill>
                  <a:srgbClr val="B4D481"/>
                </a:solidFill>
                <a:latin typeface="+mj-lt"/>
                <a:cs typeface="AS Circular Light" panose="020B0404020101020102" pitchFamily="34" charset="0"/>
              </a:endParaRPr>
            </a:p>
          </p:txBody>
        </p:sp>
        <p:sp>
          <p:nvSpPr>
            <p:cNvPr id="38" name="Freeform 14"/>
            <p:cNvSpPr>
              <a:spLocks/>
            </p:cNvSpPr>
            <p:nvPr/>
          </p:nvSpPr>
          <p:spPr bwMode="auto">
            <a:xfrm>
              <a:off x="5134375" y="3044625"/>
              <a:ext cx="1920202" cy="1171773"/>
            </a:xfrm>
            <a:custGeom>
              <a:avLst/>
              <a:gdLst>
                <a:gd name="T0" fmla="*/ 184 w 367"/>
                <a:gd name="T1" fmla="*/ 224 h 224"/>
                <a:gd name="T2" fmla="*/ 184 w 367"/>
                <a:gd name="T3" fmla="*/ 83 h 224"/>
                <a:gd name="T4" fmla="*/ 184 w 367"/>
                <a:gd name="T5" fmla="*/ 224 h 224"/>
              </a:gdLst>
              <a:ahLst/>
              <a:cxnLst>
                <a:cxn ang="0">
                  <a:pos x="T0" y="T1"/>
                </a:cxn>
                <a:cxn ang="0">
                  <a:pos x="T2" y="T3"/>
                </a:cxn>
                <a:cxn ang="0">
                  <a:pos x="T4" y="T5"/>
                </a:cxn>
              </a:cxnLst>
              <a:rect l="0" t="0" r="r" b="b"/>
              <a:pathLst>
                <a:path w="367" h="224">
                  <a:moveTo>
                    <a:pt x="184" y="224"/>
                  </a:moveTo>
                  <a:cubicBezTo>
                    <a:pt x="0" y="123"/>
                    <a:pt x="133" y="0"/>
                    <a:pt x="184" y="83"/>
                  </a:cubicBezTo>
                  <a:cubicBezTo>
                    <a:pt x="234" y="0"/>
                    <a:pt x="367" y="123"/>
                    <a:pt x="184" y="224"/>
                  </a:cubicBezTo>
                  <a:close/>
                </a:path>
              </a:pathLst>
            </a:custGeom>
            <a:noFill/>
            <a:ln w="63500">
              <a:solidFill>
                <a:schemeClr val="bg1"/>
              </a:solidFill>
              <a:round/>
              <a:headEnd/>
              <a:tailEnd/>
            </a:ln>
            <a:effectLst/>
          </p:spPr>
          <p:txBody>
            <a:bodyPr/>
            <a:lstStyle/>
            <a:p>
              <a:endParaRPr lang="en-US" sz="1013">
                <a:solidFill>
                  <a:srgbClr val="262626"/>
                </a:solidFill>
                <a:latin typeface="+mj-lt"/>
              </a:endParaRPr>
            </a:p>
          </p:txBody>
        </p:sp>
      </p:grpSp>
      <p:grpSp>
        <p:nvGrpSpPr>
          <p:cNvPr id="6" name="Group 5"/>
          <p:cNvGrpSpPr/>
          <p:nvPr/>
        </p:nvGrpSpPr>
        <p:grpSpPr>
          <a:xfrm>
            <a:off x="5459249" y="1771651"/>
            <a:ext cx="1685925" cy="2438931"/>
            <a:chOff x="7278999" y="2362201"/>
            <a:chExt cx="2247900" cy="3251908"/>
          </a:xfrm>
        </p:grpSpPr>
        <p:sp>
          <p:nvSpPr>
            <p:cNvPr id="35" name="Rectangle 34"/>
            <p:cNvSpPr/>
            <p:nvPr/>
          </p:nvSpPr>
          <p:spPr>
            <a:xfrm>
              <a:off x="7278999" y="2362201"/>
              <a:ext cx="2247900" cy="3251908"/>
            </a:xfrm>
            <a:prstGeom prst="rect">
              <a:avLst/>
            </a:prstGeom>
            <a:solidFill>
              <a:srgbClr val="064368">
                <a:alpha val="65000"/>
              </a:srgbClr>
            </a:solidFill>
            <a:ln cap="rnd">
              <a:noFill/>
            </a:ln>
            <a:effectLst/>
          </p:spPr>
          <p:style>
            <a:lnRef idx="1">
              <a:schemeClr val="accent1"/>
            </a:lnRef>
            <a:fillRef idx="3">
              <a:schemeClr val="accent1"/>
            </a:fillRef>
            <a:effectRef idx="2">
              <a:schemeClr val="accent1"/>
            </a:effectRef>
            <a:fontRef idx="minor">
              <a:schemeClr val="lt1"/>
            </a:fontRef>
          </p:style>
          <p:txBody>
            <a:bodyPr lIns="137160" bIns="205740" rtlCol="0" anchor="b" anchorCtr="0"/>
            <a:lstStyle/>
            <a:p>
              <a:pPr>
                <a:lnSpc>
                  <a:spcPct val="90000"/>
                </a:lnSpc>
              </a:pPr>
              <a:r>
                <a:rPr lang="en-US" sz="1500">
                  <a:latin typeface="+mj-lt"/>
                  <a:cs typeface="AS Circular Light" panose="020B0404020101020102" pitchFamily="34" charset="0"/>
                </a:rPr>
                <a:t>Deliver</a:t>
              </a:r>
            </a:p>
            <a:p>
              <a:pPr>
                <a:lnSpc>
                  <a:spcPct val="90000"/>
                </a:lnSpc>
              </a:pPr>
              <a:r>
                <a:rPr lang="en-US" sz="1800" b="1">
                  <a:solidFill>
                    <a:srgbClr val="B4D481"/>
                  </a:solidFill>
                  <a:latin typeface="+mj-lt"/>
                  <a:cs typeface="AS Circular" panose="020B0804020101010102" pitchFamily="34" charset="0"/>
                </a:rPr>
                <a:t>performance</a:t>
              </a:r>
              <a:endParaRPr lang="en-US" sz="1800">
                <a:solidFill>
                  <a:srgbClr val="B4D481"/>
                </a:solidFill>
                <a:latin typeface="+mj-lt"/>
                <a:cs typeface="AS Circular Light" panose="020B0404020101020102" pitchFamily="34" charset="0"/>
              </a:endParaRPr>
            </a:p>
          </p:txBody>
        </p:sp>
        <p:grpSp>
          <p:nvGrpSpPr>
            <p:cNvPr id="39" name="Group 38"/>
            <p:cNvGrpSpPr>
              <a:grpSpLocks noChangeAspect="1"/>
            </p:cNvGrpSpPr>
            <p:nvPr/>
          </p:nvGrpSpPr>
          <p:grpSpPr>
            <a:xfrm>
              <a:off x="7854276" y="2926778"/>
              <a:ext cx="1097346" cy="1407467"/>
              <a:chOff x="428625" y="2109788"/>
              <a:chExt cx="584200" cy="749300"/>
            </a:xfrm>
            <a:solidFill>
              <a:schemeClr val="bg1"/>
            </a:solidFill>
          </p:grpSpPr>
          <p:sp>
            <p:nvSpPr>
              <p:cNvPr id="40" name="Freeform 85"/>
              <p:cNvSpPr>
                <a:spLocks noEditPoints="1"/>
              </p:cNvSpPr>
              <p:nvPr/>
            </p:nvSpPr>
            <p:spPr bwMode="auto">
              <a:xfrm>
                <a:off x="434975" y="2382838"/>
                <a:ext cx="577850" cy="476250"/>
              </a:xfrm>
              <a:custGeom>
                <a:avLst/>
                <a:gdLst>
                  <a:gd name="T0" fmla="*/ 272 w 279"/>
                  <a:gd name="T1" fmla="*/ 17 h 230"/>
                  <a:gd name="T2" fmla="*/ 272 w 279"/>
                  <a:gd name="T3" fmla="*/ 17 h 230"/>
                  <a:gd name="T4" fmla="*/ 244 w 279"/>
                  <a:gd name="T5" fmla="*/ 2 h 230"/>
                  <a:gd name="T6" fmla="*/ 236 w 279"/>
                  <a:gd name="T7" fmla="*/ 0 h 230"/>
                  <a:gd name="T8" fmla="*/ 182 w 279"/>
                  <a:gd name="T9" fmla="*/ 8 h 230"/>
                  <a:gd name="T10" fmla="*/ 167 w 279"/>
                  <a:gd name="T11" fmla="*/ 26 h 230"/>
                  <a:gd name="T12" fmla="*/ 167 w 279"/>
                  <a:gd name="T13" fmla="*/ 64 h 230"/>
                  <a:gd name="T14" fmla="*/ 160 w 279"/>
                  <a:gd name="T15" fmla="*/ 61 h 230"/>
                  <a:gd name="T16" fmla="*/ 153 w 279"/>
                  <a:gd name="T17" fmla="*/ 59 h 230"/>
                  <a:gd name="T18" fmla="*/ 98 w 279"/>
                  <a:gd name="T19" fmla="*/ 67 h 230"/>
                  <a:gd name="T20" fmla="*/ 84 w 279"/>
                  <a:gd name="T21" fmla="*/ 85 h 230"/>
                  <a:gd name="T22" fmla="*/ 84 w 279"/>
                  <a:gd name="T23" fmla="*/ 123 h 230"/>
                  <a:gd name="T24" fmla="*/ 77 w 279"/>
                  <a:gd name="T25" fmla="*/ 119 h 230"/>
                  <a:gd name="T26" fmla="*/ 69 w 279"/>
                  <a:gd name="T27" fmla="*/ 118 h 230"/>
                  <a:gd name="T28" fmla="*/ 15 w 279"/>
                  <a:gd name="T29" fmla="*/ 126 h 230"/>
                  <a:gd name="T30" fmla="*/ 0 w 279"/>
                  <a:gd name="T31" fmla="*/ 144 h 230"/>
                  <a:gd name="T32" fmla="*/ 0 w 279"/>
                  <a:gd name="T33" fmla="*/ 201 h 230"/>
                  <a:gd name="T34" fmla="*/ 7 w 279"/>
                  <a:gd name="T35" fmla="*/ 213 h 230"/>
                  <a:gd name="T36" fmla="*/ 35 w 279"/>
                  <a:gd name="T37" fmla="*/ 228 h 230"/>
                  <a:gd name="T38" fmla="*/ 35 w 279"/>
                  <a:gd name="T39" fmla="*/ 228 h 230"/>
                  <a:gd name="T40" fmla="*/ 43 w 279"/>
                  <a:gd name="T41" fmla="*/ 230 h 230"/>
                  <a:gd name="T42" fmla="*/ 97 w 279"/>
                  <a:gd name="T43" fmla="*/ 222 h 230"/>
                  <a:gd name="T44" fmla="*/ 110 w 279"/>
                  <a:gd name="T45" fmla="*/ 211 h 230"/>
                  <a:gd name="T46" fmla="*/ 118 w 279"/>
                  <a:gd name="T47" fmla="*/ 216 h 230"/>
                  <a:gd name="T48" fmla="*/ 118 w 279"/>
                  <a:gd name="T49" fmla="*/ 216 h 230"/>
                  <a:gd name="T50" fmla="*/ 119 w 279"/>
                  <a:gd name="T51" fmla="*/ 217 h 230"/>
                  <a:gd name="T52" fmla="*/ 119 w 279"/>
                  <a:gd name="T53" fmla="*/ 217 h 230"/>
                  <a:gd name="T54" fmla="*/ 126 w 279"/>
                  <a:gd name="T55" fmla="*/ 218 h 230"/>
                  <a:gd name="T56" fmla="*/ 181 w 279"/>
                  <a:gd name="T57" fmla="*/ 210 h 230"/>
                  <a:gd name="T58" fmla="*/ 194 w 279"/>
                  <a:gd name="T59" fmla="*/ 200 h 230"/>
                  <a:gd name="T60" fmla="*/ 202 w 279"/>
                  <a:gd name="T61" fmla="*/ 205 h 230"/>
                  <a:gd name="T62" fmla="*/ 202 w 279"/>
                  <a:gd name="T63" fmla="*/ 205 h 230"/>
                  <a:gd name="T64" fmla="*/ 202 w 279"/>
                  <a:gd name="T65" fmla="*/ 205 h 230"/>
                  <a:gd name="T66" fmla="*/ 202 w 279"/>
                  <a:gd name="T67" fmla="*/ 205 h 230"/>
                  <a:gd name="T68" fmla="*/ 210 w 279"/>
                  <a:gd name="T69" fmla="*/ 206 h 230"/>
                  <a:gd name="T70" fmla="*/ 264 w 279"/>
                  <a:gd name="T71" fmla="*/ 199 h 230"/>
                  <a:gd name="T72" fmla="*/ 279 w 279"/>
                  <a:gd name="T73" fmla="*/ 181 h 230"/>
                  <a:gd name="T74" fmla="*/ 279 w 279"/>
                  <a:gd name="T75" fmla="*/ 29 h 230"/>
                  <a:gd name="T76" fmla="*/ 272 w 279"/>
                  <a:gd name="T77" fmla="*/ 17 h 230"/>
                  <a:gd name="T78" fmla="*/ 46 w 279"/>
                  <a:gd name="T79" fmla="*/ 210 h 230"/>
                  <a:gd name="T80" fmla="*/ 46 w 279"/>
                  <a:gd name="T81" fmla="*/ 160 h 230"/>
                  <a:gd name="T82" fmla="*/ 94 w 279"/>
                  <a:gd name="T83" fmla="*/ 153 h 230"/>
                  <a:gd name="T84" fmla="*/ 94 w 279"/>
                  <a:gd name="T85" fmla="*/ 204 h 230"/>
                  <a:gd name="T86" fmla="*/ 46 w 279"/>
                  <a:gd name="T87" fmla="*/ 210 h 230"/>
                  <a:gd name="T88" fmla="*/ 129 w 279"/>
                  <a:gd name="T89" fmla="*/ 199 h 230"/>
                  <a:gd name="T90" fmla="*/ 129 w 279"/>
                  <a:gd name="T91" fmla="*/ 101 h 230"/>
                  <a:gd name="T92" fmla="*/ 178 w 279"/>
                  <a:gd name="T93" fmla="*/ 94 h 230"/>
                  <a:gd name="T94" fmla="*/ 178 w 279"/>
                  <a:gd name="T95" fmla="*/ 192 h 230"/>
                  <a:gd name="T96" fmla="*/ 129 w 279"/>
                  <a:gd name="T97" fmla="*/ 199 h 230"/>
                  <a:gd name="T98" fmla="*/ 213 w 279"/>
                  <a:gd name="T99" fmla="*/ 187 h 230"/>
                  <a:gd name="T100" fmla="*/ 213 w 279"/>
                  <a:gd name="T101" fmla="*/ 42 h 230"/>
                  <a:gd name="T102" fmla="*/ 261 w 279"/>
                  <a:gd name="T103" fmla="*/ 35 h 230"/>
                  <a:gd name="T104" fmla="*/ 261 w 279"/>
                  <a:gd name="T105" fmla="*/ 180 h 230"/>
                  <a:gd name="T106" fmla="*/ 213 w 279"/>
                  <a:gd name="T107" fmla="*/ 18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9" h="230">
                    <a:moveTo>
                      <a:pt x="272" y="17"/>
                    </a:moveTo>
                    <a:cubicBezTo>
                      <a:pt x="272" y="17"/>
                      <a:pt x="272" y="17"/>
                      <a:pt x="272" y="17"/>
                    </a:cubicBezTo>
                    <a:cubicBezTo>
                      <a:pt x="244" y="2"/>
                      <a:pt x="244" y="2"/>
                      <a:pt x="244" y="2"/>
                    </a:cubicBezTo>
                    <a:cubicBezTo>
                      <a:pt x="242" y="0"/>
                      <a:pt x="239" y="0"/>
                      <a:pt x="236" y="0"/>
                    </a:cubicBezTo>
                    <a:cubicBezTo>
                      <a:pt x="182" y="8"/>
                      <a:pt x="182" y="8"/>
                      <a:pt x="182" y="8"/>
                    </a:cubicBezTo>
                    <a:cubicBezTo>
                      <a:pt x="174" y="9"/>
                      <a:pt x="167" y="17"/>
                      <a:pt x="167" y="26"/>
                    </a:cubicBezTo>
                    <a:cubicBezTo>
                      <a:pt x="167" y="64"/>
                      <a:pt x="167" y="64"/>
                      <a:pt x="167" y="64"/>
                    </a:cubicBezTo>
                    <a:cubicBezTo>
                      <a:pt x="160" y="61"/>
                      <a:pt x="160" y="61"/>
                      <a:pt x="160" y="61"/>
                    </a:cubicBezTo>
                    <a:cubicBezTo>
                      <a:pt x="158" y="59"/>
                      <a:pt x="156" y="59"/>
                      <a:pt x="153" y="59"/>
                    </a:cubicBezTo>
                    <a:cubicBezTo>
                      <a:pt x="98" y="67"/>
                      <a:pt x="98" y="67"/>
                      <a:pt x="98" y="67"/>
                    </a:cubicBezTo>
                    <a:cubicBezTo>
                      <a:pt x="90" y="68"/>
                      <a:pt x="84" y="76"/>
                      <a:pt x="84" y="85"/>
                    </a:cubicBezTo>
                    <a:cubicBezTo>
                      <a:pt x="84" y="123"/>
                      <a:pt x="84" y="123"/>
                      <a:pt x="84" y="123"/>
                    </a:cubicBezTo>
                    <a:cubicBezTo>
                      <a:pt x="77" y="119"/>
                      <a:pt x="77" y="119"/>
                      <a:pt x="77" y="119"/>
                    </a:cubicBezTo>
                    <a:cubicBezTo>
                      <a:pt x="75" y="118"/>
                      <a:pt x="72" y="118"/>
                      <a:pt x="69" y="118"/>
                    </a:cubicBezTo>
                    <a:cubicBezTo>
                      <a:pt x="15" y="126"/>
                      <a:pt x="15" y="126"/>
                      <a:pt x="15" y="126"/>
                    </a:cubicBezTo>
                    <a:cubicBezTo>
                      <a:pt x="7" y="127"/>
                      <a:pt x="0" y="135"/>
                      <a:pt x="0" y="144"/>
                    </a:cubicBezTo>
                    <a:cubicBezTo>
                      <a:pt x="0" y="201"/>
                      <a:pt x="0" y="201"/>
                      <a:pt x="0" y="201"/>
                    </a:cubicBezTo>
                    <a:cubicBezTo>
                      <a:pt x="0" y="206"/>
                      <a:pt x="3" y="211"/>
                      <a:pt x="7" y="213"/>
                    </a:cubicBezTo>
                    <a:cubicBezTo>
                      <a:pt x="35" y="228"/>
                      <a:pt x="35" y="228"/>
                      <a:pt x="35" y="228"/>
                    </a:cubicBezTo>
                    <a:cubicBezTo>
                      <a:pt x="35" y="228"/>
                      <a:pt x="35" y="228"/>
                      <a:pt x="35" y="228"/>
                    </a:cubicBezTo>
                    <a:cubicBezTo>
                      <a:pt x="37" y="230"/>
                      <a:pt x="40" y="230"/>
                      <a:pt x="43" y="230"/>
                    </a:cubicBezTo>
                    <a:cubicBezTo>
                      <a:pt x="97" y="222"/>
                      <a:pt x="97" y="222"/>
                      <a:pt x="97" y="222"/>
                    </a:cubicBezTo>
                    <a:cubicBezTo>
                      <a:pt x="103" y="221"/>
                      <a:pt x="108" y="217"/>
                      <a:pt x="110" y="211"/>
                    </a:cubicBezTo>
                    <a:cubicBezTo>
                      <a:pt x="118" y="216"/>
                      <a:pt x="118" y="216"/>
                      <a:pt x="118" y="216"/>
                    </a:cubicBezTo>
                    <a:cubicBezTo>
                      <a:pt x="118" y="216"/>
                      <a:pt x="118" y="216"/>
                      <a:pt x="118" y="216"/>
                    </a:cubicBezTo>
                    <a:cubicBezTo>
                      <a:pt x="119" y="217"/>
                      <a:pt x="119" y="217"/>
                      <a:pt x="119" y="217"/>
                    </a:cubicBezTo>
                    <a:cubicBezTo>
                      <a:pt x="119" y="217"/>
                      <a:pt x="119" y="217"/>
                      <a:pt x="119" y="217"/>
                    </a:cubicBezTo>
                    <a:cubicBezTo>
                      <a:pt x="121" y="218"/>
                      <a:pt x="124" y="218"/>
                      <a:pt x="126" y="218"/>
                    </a:cubicBezTo>
                    <a:cubicBezTo>
                      <a:pt x="181" y="210"/>
                      <a:pt x="181" y="210"/>
                      <a:pt x="181" y="210"/>
                    </a:cubicBezTo>
                    <a:cubicBezTo>
                      <a:pt x="186" y="210"/>
                      <a:pt x="191" y="205"/>
                      <a:pt x="194" y="200"/>
                    </a:cubicBezTo>
                    <a:cubicBezTo>
                      <a:pt x="202" y="205"/>
                      <a:pt x="202" y="205"/>
                      <a:pt x="202" y="205"/>
                    </a:cubicBezTo>
                    <a:cubicBezTo>
                      <a:pt x="202" y="205"/>
                      <a:pt x="202" y="205"/>
                      <a:pt x="202" y="205"/>
                    </a:cubicBezTo>
                    <a:cubicBezTo>
                      <a:pt x="202" y="205"/>
                      <a:pt x="202" y="205"/>
                      <a:pt x="202" y="205"/>
                    </a:cubicBezTo>
                    <a:cubicBezTo>
                      <a:pt x="202" y="205"/>
                      <a:pt x="202" y="205"/>
                      <a:pt x="202" y="205"/>
                    </a:cubicBezTo>
                    <a:cubicBezTo>
                      <a:pt x="204" y="206"/>
                      <a:pt x="207" y="207"/>
                      <a:pt x="210" y="206"/>
                    </a:cubicBezTo>
                    <a:cubicBezTo>
                      <a:pt x="264" y="199"/>
                      <a:pt x="264" y="199"/>
                      <a:pt x="264" y="199"/>
                    </a:cubicBezTo>
                    <a:cubicBezTo>
                      <a:pt x="272" y="197"/>
                      <a:pt x="279" y="189"/>
                      <a:pt x="279" y="181"/>
                    </a:cubicBezTo>
                    <a:cubicBezTo>
                      <a:pt x="279" y="29"/>
                      <a:pt x="279" y="29"/>
                      <a:pt x="279" y="29"/>
                    </a:cubicBezTo>
                    <a:cubicBezTo>
                      <a:pt x="279" y="24"/>
                      <a:pt x="276" y="19"/>
                      <a:pt x="272" y="17"/>
                    </a:cubicBezTo>
                    <a:close/>
                    <a:moveTo>
                      <a:pt x="46" y="210"/>
                    </a:moveTo>
                    <a:cubicBezTo>
                      <a:pt x="46" y="160"/>
                      <a:pt x="46" y="160"/>
                      <a:pt x="46" y="160"/>
                    </a:cubicBezTo>
                    <a:cubicBezTo>
                      <a:pt x="94" y="153"/>
                      <a:pt x="94" y="153"/>
                      <a:pt x="94" y="153"/>
                    </a:cubicBezTo>
                    <a:cubicBezTo>
                      <a:pt x="94" y="204"/>
                      <a:pt x="94" y="204"/>
                      <a:pt x="94" y="204"/>
                    </a:cubicBezTo>
                    <a:lnTo>
                      <a:pt x="46" y="210"/>
                    </a:lnTo>
                    <a:close/>
                    <a:moveTo>
                      <a:pt x="129" y="199"/>
                    </a:moveTo>
                    <a:cubicBezTo>
                      <a:pt x="129" y="101"/>
                      <a:pt x="129" y="101"/>
                      <a:pt x="129" y="101"/>
                    </a:cubicBezTo>
                    <a:cubicBezTo>
                      <a:pt x="178" y="94"/>
                      <a:pt x="178" y="94"/>
                      <a:pt x="178" y="94"/>
                    </a:cubicBezTo>
                    <a:cubicBezTo>
                      <a:pt x="178" y="192"/>
                      <a:pt x="178" y="192"/>
                      <a:pt x="178" y="192"/>
                    </a:cubicBezTo>
                    <a:lnTo>
                      <a:pt x="129" y="199"/>
                    </a:lnTo>
                    <a:close/>
                    <a:moveTo>
                      <a:pt x="213" y="187"/>
                    </a:moveTo>
                    <a:cubicBezTo>
                      <a:pt x="213" y="42"/>
                      <a:pt x="213" y="42"/>
                      <a:pt x="213" y="42"/>
                    </a:cubicBezTo>
                    <a:cubicBezTo>
                      <a:pt x="261" y="35"/>
                      <a:pt x="261" y="35"/>
                      <a:pt x="261" y="35"/>
                    </a:cubicBezTo>
                    <a:cubicBezTo>
                      <a:pt x="261" y="180"/>
                      <a:pt x="261" y="180"/>
                      <a:pt x="261" y="180"/>
                    </a:cubicBezTo>
                    <a:lnTo>
                      <a:pt x="213"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p>
            </p:txBody>
          </p:sp>
          <p:sp>
            <p:nvSpPr>
              <p:cNvPr id="41" name="Freeform 86"/>
              <p:cNvSpPr>
                <a:spLocks/>
              </p:cNvSpPr>
              <p:nvPr/>
            </p:nvSpPr>
            <p:spPr bwMode="auto">
              <a:xfrm>
                <a:off x="428625" y="2109788"/>
                <a:ext cx="503238" cy="347662"/>
              </a:xfrm>
              <a:custGeom>
                <a:avLst/>
                <a:gdLst>
                  <a:gd name="T0" fmla="*/ 243 w 243"/>
                  <a:gd name="T1" fmla="*/ 0 h 168"/>
                  <a:gd name="T2" fmla="*/ 140 w 243"/>
                  <a:gd name="T3" fmla="*/ 26 h 168"/>
                  <a:gd name="T4" fmla="*/ 181 w 243"/>
                  <a:gd name="T5" fmla="*/ 48 h 168"/>
                  <a:gd name="T6" fmla="*/ 0 w 243"/>
                  <a:gd name="T7" fmla="*/ 168 h 168"/>
                  <a:gd name="T8" fmla="*/ 116 w 243"/>
                  <a:gd name="T9" fmla="*/ 139 h 168"/>
                  <a:gd name="T10" fmla="*/ 208 w 243"/>
                  <a:gd name="T11" fmla="*/ 70 h 168"/>
                  <a:gd name="T12" fmla="*/ 238 w 243"/>
                  <a:gd name="T13" fmla="*/ 107 h 168"/>
                  <a:gd name="T14" fmla="*/ 243 w 243"/>
                  <a:gd name="T15" fmla="*/ 0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68">
                    <a:moveTo>
                      <a:pt x="243" y="0"/>
                    </a:moveTo>
                    <a:cubicBezTo>
                      <a:pt x="140" y="26"/>
                      <a:pt x="140" y="26"/>
                      <a:pt x="140" y="26"/>
                    </a:cubicBezTo>
                    <a:cubicBezTo>
                      <a:pt x="181" y="48"/>
                      <a:pt x="181" y="48"/>
                      <a:pt x="181" y="48"/>
                    </a:cubicBezTo>
                    <a:cubicBezTo>
                      <a:pt x="140" y="109"/>
                      <a:pt x="76" y="151"/>
                      <a:pt x="0" y="168"/>
                    </a:cubicBezTo>
                    <a:cubicBezTo>
                      <a:pt x="39" y="164"/>
                      <a:pt x="79" y="156"/>
                      <a:pt x="116" y="139"/>
                    </a:cubicBezTo>
                    <a:cubicBezTo>
                      <a:pt x="151" y="122"/>
                      <a:pt x="182" y="97"/>
                      <a:pt x="208" y="70"/>
                    </a:cubicBezTo>
                    <a:cubicBezTo>
                      <a:pt x="238" y="107"/>
                      <a:pt x="238" y="107"/>
                      <a:pt x="238" y="107"/>
                    </a:cubicBezTo>
                    <a:lnTo>
                      <a:pt x="2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p>
            </p:txBody>
          </p:sp>
        </p:grpSp>
      </p:grpSp>
      <p:grpSp>
        <p:nvGrpSpPr>
          <p:cNvPr id="7" name="Group 6"/>
          <p:cNvGrpSpPr/>
          <p:nvPr/>
        </p:nvGrpSpPr>
        <p:grpSpPr>
          <a:xfrm>
            <a:off x="7189460" y="1771651"/>
            <a:ext cx="1685925" cy="2438931"/>
            <a:chOff x="9585946" y="2362201"/>
            <a:chExt cx="2247900" cy="3251908"/>
          </a:xfrm>
        </p:grpSpPr>
        <p:sp>
          <p:nvSpPr>
            <p:cNvPr id="36" name="Rectangle 35"/>
            <p:cNvSpPr/>
            <p:nvPr/>
          </p:nvSpPr>
          <p:spPr>
            <a:xfrm>
              <a:off x="9585946" y="2362201"/>
              <a:ext cx="2247900" cy="3251908"/>
            </a:xfrm>
            <a:prstGeom prst="rect">
              <a:avLst/>
            </a:prstGeom>
            <a:solidFill>
              <a:srgbClr val="064368">
                <a:alpha val="65000"/>
              </a:srgbClr>
            </a:solidFill>
            <a:ln cap="rnd">
              <a:noFill/>
            </a:ln>
            <a:effectLst/>
          </p:spPr>
          <p:style>
            <a:lnRef idx="1">
              <a:schemeClr val="accent1"/>
            </a:lnRef>
            <a:fillRef idx="3">
              <a:schemeClr val="accent1"/>
            </a:fillRef>
            <a:effectRef idx="2">
              <a:schemeClr val="accent1"/>
            </a:effectRef>
            <a:fontRef idx="minor">
              <a:schemeClr val="lt1"/>
            </a:fontRef>
          </p:style>
          <p:txBody>
            <a:bodyPr lIns="137160" bIns="205740" rtlCol="0" anchor="b" anchorCtr="0"/>
            <a:lstStyle/>
            <a:p>
              <a:pPr>
                <a:lnSpc>
                  <a:spcPct val="90000"/>
                </a:lnSpc>
              </a:pPr>
              <a:r>
                <a:rPr lang="en-US" sz="1500">
                  <a:latin typeface="+mj-lt"/>
                  <a:cs typeface="AS Circular Light" panose="020B0404020101020102" pitchFamily="34" charset="0"/>
                </a:rPr>
                <a:t>Be</a:t>
              </a:r>
            </a:p>
            <a:p>
              <a:pPr>
                <a:lnSpc>
                  <a:spcPct val="90000"/>
                </a:lnSpc>
              </a:pPr>
              <a:r>
                <a:rPr lang="en-US" sz="1800" b="1">
                  <a:solidFill>
                    <a:srgbClr val="B4D481"/>
                  </a:solidFill>
                  <a:latin typeface="+mj-lt"/>
                  <a:cs typeface="AS Circular" panose="020B0804020101010102" pitchFamily="34" charset="0"/>
                </a:rPr>
                <a:t>remarkable</a:t>
              </a:r>
              <a:endParaRPr lang="en-US" sz="1800">
                <a:solidFill>
                  <a:srgbClr val="B4D481"/>
                </a:solidFill>
                <a:latin typeface="+mj-lt"/>
                <a:cs typeface="AS Circular Light" panose="020B0404020101020102" pitchFamily="34" charset="0"/>
              </a:endParaRPr>
            </a:p>
          </p:txBody>
        </p:sp>
        <p:grpSp>
          <p:nvGrpSpPr>
            <p:cNvPr id="42" name="Group 41"/>
            <p:cNvGrpSpPr/>
            <p:nvPr/>
          </p:nvGrpSpPr>
          <p:grpSpPr>
            <a:xfrm>
              <a:off x="10164187" y="3086083"/>
              <a:ext cx="1091419" cy="1088857"/>
              <a:chOff x="11217275" y="5394325"/>
              <a:chExt cx="676275" cy="674688"/>
            </a:xfrm>
            <a:solidFill>
              <a:schemeClr val="bg1"/>
            </a:solidFill>
          </p:grpSpPr>
          <p:sp>
            <p:nvSpPr>
              <p:cNvPr id="43" name="Freeform 84"/>
              <p:cNvSpPr>
                <a:spLocks noEditPoints="1"/>
              </p:cNvSpPr>
              <p:nvPr/>
            </p:nvSpPr>
            <p:spPr bwMode="auto">
              <a:xfrm>
                <a:off x="11217275" y="5394325"/>
                <a:ext cx="676275" cy="674688"/>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50 h 368"/>
                  <a:gd name="T12" fmla="*/ 19 w 368"/>
                  <a:gd name="T13" fmla="*/ 184 h 368"/>
                  <a:gd name="T14" fmla="*/ 184 w 368"/>
                  <a:gd name="T15" fmla="*/ 18 h 368"/>
                  <a:gd name="T16" fmla="*/ 350 w 368"/>
                  <a:gd name="T17" fmla="*/ 184 h 368"/>
                  <a:gd name="T18" fmla="*/ 184 w 368"/>
                  <a:gd name="T19" fmla="*/ 3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3" y="0"/>
                      <a:pt x="0" y="83"/>
                      <a:pt x="0" y="184"/>
                    </a:cubicBezTo>
                    <a:cubicBezTo>
                      <a:pt x="0" y="286"/>
                      <a:pt x="83" y="368"/>
                      <a:pt x="184" y="368"/>
                    </a:cubicBezTo>
                    <a:cubicBezTo>
                      <a:pt x="286" y="368"/>
                      <a:pt x="368" y="286"/>
                      <a:pt x="368" y="184"/>
                    </a:cubicBezTo>
                    <a:cubicBezTo>
                      <a:pt x="368" y="83"/>
                      <a:pt x="286" y="0"/>
                      <a:pt x="184" y="0"/>
                    </a:cubicBezTo>
                    <a:close/>
                    <a:moveTo>
                      <a:pt x="184" y="350"/>
                    </a:moveTo>
                    <a:cubicBezTo>
                      <a:pt x="93" y="350"/>
                      <a:pt x="19" y="276"/>
                      <a:pt x="19" y="184"/>
                    </a:cubicBezTo>
                    <a:cubicBezTo>
                      <a:pt x="19" y="93"/>
                      <a:pt x="93" y="18"/>
                      <a:pt x="184" y="18"/>
                    </a:cubicBezTo>
                    <a:cubicBezTo>
                      <a:pt x="276" y="18"/>
                      <a:pt x="350" y="93"/>
                      <a:pt x="350" y="184"/>
                    </a:cubicBezTo>
                    <a:cubicBezTo>
                      <a:pt x="350" y="276"/>
                      <a:pt x="276" y="350"/>
                      <a:pt x="184" y="3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p>
            </p:txBody>
          </p:sp>
          <p:sp>
            <p:nvSpPr>
              <p:cNvPr id="44" name="Freeform 85"/>
              <p:cNvSpPr>
                <a:spLocks noEditPoints="1"/>
              </p:cNvSpPr>
              <p:nvPr/>
            </p:nvSpPr>
            <p:spPr bwMode="auto">
              <a:xfrm>
                <a:off x="11283950" y="5457825"/>
                <a:ext cx="546100" cy="547688"/>
              </a:xfrm>
              <a:custGeom>
                <a:avLst/>
                <a:gdLst>
                  <a:gd name="T0" fmla="*/ 254 w 297"/>
                  <a:gd name="T1" fmla="*/ 44 h 298"/>
                  <a:gd name="T2" fmla="*/ 148 w 297"/>
                  <a:gd name="T3" fmla="*/ 0 h 298"/>
                  <a:gd name="T4" fmla="*/ 43 w 297"/>
                  <a:gd name="T5" fmla="*/ 44 h 298"/>
                  <a:gd name="T6" fmla="*/ 0 w 297"/>
                  <a:gd name="T7" fmla="*/ 149 h 298"/>
                  <a:gd name="T8" fmla="*/ 43 w 297"/>
                  <a:gd name="T9" fmla="*/ 254 h 298"/>
                  <a:gd name="T10" fmla="*/ 148 w 297"/>
                  <a:gd name="T11" fmla="*/ 298 h 298"/>
                  <a:gd name="T12" fmla="*/ 254 w 297"/>
                  <a:gd name="T13" fmla="*/ 254 h 298"/>
                  <a:gd name="T14" fmla="*/ 297 w 297"/>
                  <a:gd name="T15" fmla="*/ 149 h 298"/>
                  <a:gd name="T16" fmla="*/ 254 w 297"/>
                  <a:gd name="T17" fmla="*/ 44 h 298"/>
                  <a:gd name="T18" fmla="*/ 44 w 297"/>
                  <a:gd name="T19" fmla="*/ 94 h 298"/>
                  <a:gd name="T20" fmla="*/ 29 w 297"/>
                  <a:gd name="T21" fmla="*/ 102 h 298"/>
                  <a:gd name="T22" fmla="*/ 28 w 297"/>
                  <a:gd name="T23" fmla="*/ 85 h 298"/>
                  <a:gd name="T24" fmla="*/ 42 w 297"/>
                  <a:gd name="T25" fmla="*/ 77 h 298"/>
                  <a:gd name="T26" fmla="*/ 44 w 297"/>
                  <a:gd name="T27" fmla="*/ 94 h 298"/>
                  <a:gd name="T28" fmla="*/ 52 w 297"/>
                  <a:gd name="T29" fmla="*/ 65 h 298"/>
                  <a:gd name="T30" fmla="*/ 59 w 297"/>
                  <a:gd name="T31" fmla="*/ 44 h 298"/>
                  <a:gd name="T32" fmla="*/ 82 w 297"/>
                  <a:gd name="T33" fmla="*/ 41 h 298"/>
                  <a:gd name="T34" fmla="*/ 74 w 297"/>
                  <a:gd name="T35" fmla="*/ 62 h 298"/>
                  <a:gd name="T36" fmla="*/ 52 w 297"/>
                  <a:gd name="T37" fmla="*/ 65 h 298"/>
                  <a:gd name="T38" fmla="*/ 203 w 297"/>
                  <a:gd name="T39" fmla="*/ 233 h 298"/>
                  <a:gd name="T40" fmla="*/ 148 w 297"/>
                  <a:gd name="T41" fmla="*/ 204 h 298"/>
                  <a:gd name="T42" fmla="*/ 94 w 297"/>
                  <a:gd name="T43" fmla="*/ 233 h 298"/>
                  <a:gd name="T44" fmla="*/ 104 w 297"/>
                  <a:gd name="T45" fmla="*/ 172 h 298"/>
                  <a:gd name="T46" fmla="*/ 60 w 297"/>
                  <a:gd name="T47" fmla="*/ 129 h 298"/>
                  <a:gd name="T48" fmla="*/ 121 w 297"/>
                  <a:gd name="T49" fmla="*/ 121 h 298"/>
                  <a:gd name="T50" fmla="*/ 148 w 297"/>
                  <a:gd name="T51" fmla="*/ 66 h 298"/>
                  <a:gd name="T52" fmla="*/ 176 w 297"/>
                  <a:gd name="T53" fmla="*/ 121 h 298"/>
                  <a:gd name="T54" fmla="*/ 236 w 297"/>
                  <a:gd name="T55" fmla="*/ 129 h 298"/>
                  <a:gd name="T56" fmla="*/ 192 w 297"/>
                  <a:gd name="T57" fmla="*/ 172 h 298"/>
                  <a:gd name="T58" fmla="*/ 203 w 297"/>
                  <a:gd name="T59" fmla="*/ 23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7" h="298">
                    <a:moveTo>
                      <a:pt x="254" y="44"/>
                    </a:moveTo>
                    <a:cubicBezTo>
                      <a:pt x="227" y="17"/>
                      <a:pt x="190" y="0"/>
                      <a:pt x="148" y="0"/>
                    </a:cubicBezTo>
                    <a:cubicBezTo>
                      <a:pt x="107" y="0"/>
                      <a:pt x="70" y="17"/>
                      <a:pt x="43" y="44"/>
                    </a:cubicBezTo>
                    <a:cubicBezTo>
                      <a:pt x="16" y="71"/>
                      <a:pt x="0" y="108"/>
                      <a:pt x="0" y="149"/>
                    </a:cubicBezTo>
                    <a:cubicBezTo>
                      <a:pt x="0" y="190"/>
                      <a:pt x="16" y="227"/>
                      <a:pt x="43" y="254"/>
                    </a:cubicBezTo>
                    <a:cubicBezTo>
                      <a:pt x="70" y="281"/>
                      <a:pt x="107" y="298"/>
                      <a:pt x="148" y="298"/>
                    </a:cubicBezTo>
                    <a:cubicBezTo>
                      <a:pt x="190" y="298"/>
                      <a:pt x="227" y="281"/>
                      <a:pt x="254" y="254"/>
                    </a:cubicBezTo>
                    <a:cubicBezTo>
                      <a:pt x="281" y="227"/>
                      <a:pt x="297" y="190"/>
                      <a:pt x="297" y="149"/>
                    </a:cubicBezTo>
                    <a:cubicBezTo>
                      <a:pt x="297" y="108"/>
                      <a:pt x="281" y="71"/>
                      <a:pt x="254" y="44"/>
                    </a:cubicBezTo>
                    <a:close/>
                    <a:moveTo>
                      <a:pt x="44" y="94"/>
                    </a:moveTo>
                    <a:cubicBezTo>
                      <a:pt x="40" y="100"/>
                      <a:pt x="34" y="104"/>
                      <a:pt x="29" y="102"/>
                    </a:cubicBezTo>
                    <a:cubicBezTo>
                      <a:pt x="25" y="99"/>
                      <a:pt x="24" y="92"/>
                      <a:pt x="28" y="85"/>
                    </a:cubicBezTo>
                    <a:cubicBezTo>
                      <a:pt x="31" y="78"/>
                      <a:pt x="38" y="75"/>
                      <a:pt x="42" y="77"/>
                    </a:cubicBezTo>
                    <a:cubicBezTo>
                      <a:pt x="47" y="79"/>
                      <a:pt x="47" y="87"/>
                      <a:pt x="44" y="94"/>
                    </a:cubicBezTo>
                    <a:close/>
                    <a:moveTo>
                      <a:pt x="52" y="65"/>
                    </a:moveTo>
                    <a:cubicBezTo>
                      <a:pt x="48" y="60"/>
                      <a:pt x="51" y="51"/>
                      <a:pt x="59" y="44"/>
                    </a:cubicBezTo>
                    <a:cubicBezTo>
                      <a:pt x="68" y="38"/>
                      <a:pt x="78" y="36"/>
                      <a:pt x="82" y="41"/>
                    </a:cubicBezTo>
                    <a:cubicBezTo>
                      <a:pt x="85" y="46"/>
                      <a:pt x="82" y="55"/>
                      <a:pt x="74" y="62"/>
                    </a:cubicBezTo>
                    <a:cubicBezTo>
                      <a:pt x="65" y="69"/>
                      <a:pt x="55" y="70"/>
                      <a:pt x="52" y="65"/>
                    </a:cubicBezTo>
                    <a:close/>
                    <a:moveTo>
                      <a:pt x="203" y="233"/>
                    </a:moveTo>
                    <a:cubicBezTo>
                      <a:pt x="148" y="204"/>
                      <a:pt x="148" y="204"/>
                      <a:pt x="148" y="204"/>
                    </a:cubicBezTo>
                    <a:cubicBezTo>
                      <a:pt x="94" y="233"/>
                      <a:pt x="94" y="233"/>
                      <a:pt x="94" y="233"/>
                    </a:cubicBezTo>
                    <a:cubicBezTo>
                      <a:pt x="104" y="172"/>
                      <a:pt x="104" y="172"/>
                      <a:pt x="104" y="172"/>
                    </a:cubicBezTo>
                    <a:cubicBezTo>
                      <a:pt x="60" y="129"/>
                      <a:pt x="60" y="129"/>
                      <a:pt x="60" y="129"/>
                    </a:cubicBezTo>
                    <a:cubicBezTo>
                      <a:pt x="121" y="121"/>
                      <a:pt x="121" y="121"/>
                      <a:pt x="121" y="121"/>
                    </a:cubicBezTo>
                    <a:cubicBezTo>
                      <a:pt x="148" y="66"/>
                      <a:pt x="148" y="66"/>
                      <a:pt x="148" y="66"/>
                    </a:cubicBezTo>
                    <a:cubicBezTo>
                      <a:pt x="176" y="121"/>
                      <a:pt x="176" y="121"/>
                      <a:pt x="176" y="121"/>
                    </a:cubicBezTo>
                    <a:cubicBezTo>
                      <a:pt x="236" y="129"/>
                      <a:pt x="236" y="129"/>
                      <a:pt x="236" y="129"/>
                    </a:cubicBezTo>
                    <a:cubicBezTo>
                      <a:pt x="192" y="172"/>
                      <a:pt x="192" y="172"/>
                      <a:pt x="192" y="172"/>
                    </a:cubicBezTo>
                    <a:lnTo>
                      <a:pt x="203" y="2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200"/>
              </a:p>
            </p:txBody>
          </p:sp>
        </p:grpSp>
      </p:grpSp>
      <p:grpSp>
        <p:nvGrpSpPr>
          <p:cNvPr id="3" name="Group 2"/>
          <p:cNvGrpSpPr/>
          <p:nvPr/>
        </p:nvGrpSpPr>
        <p:grpSpPr>
          <a:xfrm>
            <a:off x="268616" y="1771651"/>
            <a:ext cx="1685925" cy="2438931"/>
            <a:chOff x="358155" y="2362201"/>
            <a:chExt cx="2247900" cy="3251908"/>
          </a:xfrm>
        </p:grpSpPr>
        <p:sp>
          <p:nvSpPr>
            <p:cNvPr id="32" name="Rectangle 31"/>
            <p:cNvSpPr/>
            <p:nvPr/>
          </p:nvSpPr>
          <p:spPr>
            <a:xfrm>
              <a:off x="358155" y="2362201"/>
              <a:ext cx="2247900" cy="3251908"/>
            </a:xfrm>
            <a:prstGeom prst="rect">
              <a:avLst/>
            </a:prstGeom>
            <a:solidFill>
              <a:srgbClr val="064368">
                <a:alpha val="65000"/>
              </a:srgbClr>
            </a:solidFill>
            <a:ln cap="rnd">
              <a:noFill/>
            </a:ln>
            <a:effectLst/>
          </p:spPr>
          <p:style>
            <a:lnRef idx="1">
              <a:schemeClr val="accent1"/>
            </a:lnRef>
            <a:fillRef idx="3">
              <a:schemeClr val="accent1"/>
            </a:fillRef>
            <a:effectRef idx="2">
              <a:schemeClr val="accent1"/>
            </a:effectRef>
            <a:fontRef idx="minor">
              <a:schemeClr val="lt1"/>
            </a:fontRef>
          </p:style>
          <p:txBody>
            <a:bodyPr lIns="137160" bIns="205740" rtlCol="0" anchor="b" anchorCtr="0"/>
            <a:lstStyle/>
            <a:p>
              <a:pPr>
                <a:lnSpc>
                  <a:spcPct val="90000"/>
                </a:lnSpc>
              </a:pPr>
              <a:r>
                <a:rPr lang="en-US" sz="1500">
                  <a:latin typeface="+mj-lt"/>
                  <a:cs typeface="AS Circular Light" panose="020B0404020101020102" pitchFamily="34" charset="0"/>
                </a:rPr>
                <a:t>Own</a:t>
              </a:r>
            </a:p>
            <a:p>
              <a:pPr>
                <a:lnSpc>
                  <a:spcPct val="90000"/>
                </a:lnSpc>
              </a:pPr>
              <a:r>
                <a:rPr lang="en-US" sz="1800" b="1">
                  <a:solidFill>
                    <a:srgbClr val="B4D481"/>
                  </a:solidFill>
                  <a:latin typeface="+mj-lt"/>
                  <a:cs typeface="AS Circular" panose="020B0804020101010102" pitchFamily="34" charset="0"/>
                </a:rPr>
                <a:t>safety</a:t>
              </a:r>
              <a:endParaRPr lang="en-US" sz="1800">
                <a:solidFill>
                  <a:srgbClr val="B4D481"/>
                </a:solidFill>
                <a:latin typeface="+mj-lt"/>
                <a:cs typeface="AS Circular Light" panose="020B0404020101020102" pitchFamily="34" charset="0"/>
              </a:endParaRPr>
            </a:p>
          </p:txBody>
        </p:sp>
        <p:sp>
          <p:nvSpPr>
            <p:cNvPr id="45" name="Freeform 265"/>
            <p:cNvSpPr>
              <a:spLocks noChangeAspect="1" noEditPoints="1"/>
            </p:cNvSpPr>
            <p:nvPr/>
          </p:nvSpPr>
          <p:spPr bwMode="auto">
            <a:xfrm>
              <a:off x="1089932" y="3086083"/>
              <a:ext cx="784346" cy="1088856"/>
            </a:xfrm>
            <a:custGeom>
              <a:avLst/>
              <a:gdLst>
                <a:gd name="T0" fmla="*/ 285 w 288"/>
                <a:gd name="T1" fmla="*/ 376 h 400"/>
                <a:gd name="T2" fmla="*/ 253 w 288"/>
                <a:gd name="T3" fmla="*/ 365 h 400"/>
                <a:gd name="T4" fmla="*/ 163 w 288"/>
                <a:gd name="T5" fmla="*/ 2 h 400"/>
                <a:gd name="T6" fmla="*/ 160 w 288"/>
                <a:gd name="T7" fmla="*/ 0 h 400"/>
                <a:gd name="T8" fmla="*/ 144 w 288"/>
                <a:gd name="T9" fmla="*/ 0 h 400"/>
                <a:gd name="T10" fmla="*/ 128 w 288"/>
                <a:gd name="T11" fmla="*/ 0 h 400"/>
                <a:gd name="T12" fmla="*/ 125 w 288"/>
                <a:gd name="T13" fmla="*/ 2 h 400"/>
                <a:gd name="T14" fmla="*/ 35 w 288"/>
                <a:gd name="T15" fmla="*/ 365 h 400"/>
                <a:gd name="T16" fmla="*/ 3 w 288"/>
                <a:gd name="T17" fmla="*/ 376 h 400"/>
                <a:gd name="T18" fmla="*/ 0 w 288"/>
                <a:gd name="T19" fmla="*/ 379 h 400"/>
                <a:gd name="T20" fmla="*/ 0 w 288"/>
                <a:gd name="T21" fmla="*/ 397 h 400"/>
                <a:gd name="T22" fmla="*/ 3 w 288"/>
                <a:gd name="T23" fmla="*/ 400 h 400"/>
                <a:gd name="T24" fmla="*/ 10 w 288"/>
                <a:gd name="T25" fmla="*/ 400 h 400"/>
                <a:gd name="T26" fmla="*/ 144 w 288"/>
                <a:gd name="T27" fmla="*/ 400 h 400"/>
                <a:gd name="T28" fmla="*/ 278 w 288"/>
                <a:gd name="T29" fmla="*/ 400 h 400"/>
                <a:gd name="T30" fmla="*/ 285 w 288"/>
                <a:gd name="T31" fmla="*/ 400 h 400"/>
                <a:gd name="T32" fmla="*/ 288 w 288"/>
                <a:gd name="T33" fmla="*/ 397 h 400"/>
                <a:gd name="T34" fmla="*/ 288 w 288"/>
                <a:gd name="T35" fmla="*/ 379 h 400"/>
                <a:gd name="T36" fmla="*/ 285 w 288"/>
                <a:gd name="T37" fmla="*/ 376 h 400"/>
                <a:gd name="T38" fmla="*/ 125 w 288"/>
                <a:gd name="T39" fmla="*/ 69 h 400"/>
                <a:gd name="T40" fmla="*/ 163 w 288"/>
                <a:gd name="T41" fmla="*/ 69 h 400"/>
                <a:gd name="T42" fmla="*/ 180 w 288"/>
                <a:gd name="T43" fmla="*/ 137 h 400"/>
                <a:gd name="T44" fmla="*/ 108 w 288"/>
                <a:gd name="T45" fmla="*/ 137 h 400"/>
                <a:gd name="T46" fmla="*/ 125 w 288"/>
                <a:gd name="T47" fmla="*/ 69 h 400"/>
                <a:gd name="T48" fmla="*/ 81 w 288"/>
                <a:gd name="T49" fmla="*/ 245 h 400"/>
                <a:gd name="T50" fmla="*/ 98 w 288"/>
                <a:gd name="T51" fmla="*/ 176 h 400"/>
                <a:gd name="T52" fmla="*/ 190 w 288"/>
                <a:gd name="T53" fmla="*/ 176 h 400"/>
                <a:gd name="T54" fmla="*/ 207 w 288"/>
                <a:gd name="T55" fmla="*/ 245 h 400"/>
                <a:gd name="T56" fmla="*/ 81 w 288"/>
                <a:gd name="T57" fmla="*/ 24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400">
                  <a:moveTo>
                    <a:pt x="285" y="376"/>
                  </a:moveTo>
                  <a:cubicBezTo>
                    <a:pt x="275" y="372"/>
                    <a:pt x="264" y="369"/>
                    <a:pt x="253" y="365"/>
                  </a:cubicBezTo>
                  <a:cubicBezTo>
                    <a:pt x="230" y="270"/>
                    <a:pt x="170" y="28"/>
                    <a:pt x="163" y="2"/>
                  </a:cubicBezTo>
                  <a:cubicBezTo>
                    <a:pt x="163" y="1"/>
                    <a:pt x="162" y="0"/>
                    <a:pt x="160" y="0"/>
                  </a:cubicBezTo>
                  <a:cubicBezTo>
                    <a:pt x="155" y="0"/>
                    <a:pt x="149" y="0"/>
                    <a:pt x="144" y="0"/>
                  </a:cubicBezTo>
                  <a:cubicBezTo>
                    <a:pt x="139" y="0"/>
                    <a:pt x="133" y="0"/>
                    <a:pt x="128" y="0"/>
                  </a:cubicBezTo>
                  <a:cubicBezTo>
                    <a:pt x="126" y="0"/>
                    <a:pt x="125" y="1"/>
                    <a:pt x="125" y="2"/>
                  </a:cubicBezTo>
                  <a:cubicBezTo>
                    <a:pt x="118" y="28"/>
                    <a:pt x="58" y="270"/>
                    <a:pt x="35" y="365"/>
                  </a:cubicBezTo>
                  <a:cubicBezTo>
                    <a:pt x="24" y="369"/>
                    <a:pt x="13" y="372"/>
                    <a:pt x="3" y="376"/>
                  </a:cubicBezTo>
                  <a:cubicBezTo>
                    <a:pt x="1" y="377"/>
                    <a:pt x="0" y="378"/>
                    <a:pt x="0" y="379"/>
                  </a:cubicBezTo>
                  <a:cubicBezTo>
                    <a:pt x="0" y="385"/>
                    <a:pt x="0" y="391"/>
                    <a:pt x="0" y="397"/>
                  </a:cubicBezTo>
                  <a:cubicBezTo>
                    <a:pt x="0" y="399"/>
                    <a:pt x="2" y="400"/>
                    <a:pt x="3" y="400"/>
                  </a:cubicBezTo>
                  <a:cubicBezTo>
                    <a:pt x="6" y="400"/>
                    <a:pt x="8" y="400"/>
                    <a:pt x="10" y="400"/>
                  </a:cubicBezTo>
                  <a:cubicBezTo>
                    <a:pt x="55" y="400"/>
                    <a:pt x="99" y="400"/>
                    <a:pt x="144" y="400"/>
                  </a:cubicBezTo>
                  <a:cubicBezTo>
                    <a:pt x="189" y="400"/>
                    <a:pt x="233" y="400"/>
                    <a:pt x="278" y="400"/>
                  </a:cubicBezTo>
                  <a:cubicBezTo>
                    <a:pt x="280" y="400"/>
                    <a:pt x="282" y="400"/>
                    <a:pt x="285" y="400"/>
                  </a:cubicBezTo>
                  <a:cubicBezTo>
                    <a:pt x="286" y="400"/>
                    <a:pt x="288" y="399"/>
                    <a:pt x="288" y="397"/>
                  </a:cubicBezTo>
                  <a:cubicBezTo>
                    <a:pt x="288" y="391"/>
                    <a:pt x="288" y="385"/>
                    <a:pt x="288" y="379"/>
                  </a:cubicBezTo>
                  <a:cubicBezTo>
                    <a:pt x="288" y="378"/>
                    <a:pt x="287" y="377"/>
                    <a:pt x="285" y="376"/>
                  </a:cubicBezTo>
                  <a:close/>
                  <a:moveTo>
                    <a:pt x="125" y="69"/>
                  </a:moveTo>
                  <a:cubicBezTo>
                    <a:pt x="131" y="69"/>
                    <a:pt x="157" y="69"/>
                    <a:pt x="163" y="69"/>
                  </a:cubicBezTo>
                  <a:cubicBezTo>
                    <a:pt x="169" y="92"/>
                    <a:pt x="174" y="114"/>
                    <a:pt x="180" y="137"/>
                  </a:cubicBezTo>
                  <a:cubicBezTo>
                    <a:pt x="168" y="137"/>
                    <a:pt x="120" y="137"/>
                    <a:pt x="108" y="137"/>
                  </a:cubicBezTo>
                  <a:cubicBezTo>
                    <a:pt x="114" y="114"/>
                    <a:pt x="119" y="92"/>
                    <a:pt x="125" y="69"/>
                  </a:cubicBezTo>
                  <a:close/>
                  <a:moveTo>
                    <a:pt x="81" y="245"/>
                  </a:moveTo>
                  <a:cubicBezTo>
                    <a:pt x="87" y="222"/>
                    <a:pt x="93" y="199"/>
                    <a:pt x="98" y="176"/>
                  </a:cubicBezTo>
                  <a:cubicBezTo>
                    <a:pt x="113" y="176"/>
                    <a:pt x="175" y="176"/>
                    <a:pt x="190" y="176"/>
                  </a:cubicBezTo>
                  <a:cubicBezTo>
                    <a:pt x="195" y="199"/>
                    <a:pt x="201" y="222"/>
                    <a:pt x="207" y="245"/>
                  </a:cubicBezTo>
                  <a:cubicBezTo>
                    <a:pt x="186" y="245"/>
                    <a:pt x="102" y="245"/>
                    <a:pt x="81" y="245"/>
                  </a:cubicBezTo>
                  <a:close/>
                </a:path>
              </a:pathLst>
            </a:custGeom>
            <a:solidFill>
              <a:schemeClr val="bg1"/>
            </a:solidFill>
            <a:ln>
              <a:noFill/>
            </a:ln>
            <a:extLst/>
          </p:spPr>
          <p:txBody>
            <a:bodyPr vert="horz" wrap="square" lIns="68580" tIns="34290" rIns="68580" bIns="34290" numCol="1" anchor="t" anchorCtr="0" compatLnSpc="1">
              <a:prstTxWarp prst="textNoShape">
                <a:avLst/>
              </a:prstTxWarp>
            </a:bodyPr>
            <a:lstStyle/>
            <a:p>
              <a:pPr defTabSz="685772"/>
              <a:endParaRPr lang="en-US" sz="1200">
                <a:solidFill>
                  <a:srgbClr val="FFFFFF"/>
                </a:solidFill>
              </a:endParaRPr>
            </a:p>
          </p:txBody>
        </p:sp>
      </p:grpSp>
    </p:spTree>
    <p:extLst>
      <p:ext uri="{BB962C8B-B14F-4D97-AF65-F5344CB8AC3E}">
        <p14:creationId xmlns:p14="http://schemas.microsoft.com/office/powerpoint/2010/main" val="2973219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16638" y="2292957"/>
            <a:ext cx="358006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marL="0" marR="0" lvl="0" indent="0" algn="l" defTabSz="408166" rtl="0" eaLnBrk="1" fontAlgn="auto" latinLnBrk="0" hangingPunct="1">
              <a:lnSpc>
                <a:spcPts val="2800"/>
              </a:lnSpc>
              <a:spcBef>
                <a:spcPct val="0"/>
              </a:spcBef>
              <a:spcAft>
                <a:spcPts val="0"/>
              </a:spcAft>
              <a:buClrTx/>
              <a:buSzTx/>
              <a:buFontTx/>
              <a:buNone/>
              <a:tabLst/>
              <a:defRPr/>
            </a:pPr>
            <a:r>
              <a:rPr kumimoji="0" lang="en-US" sz="4000" b="1" i="0" u="none" strike="noStrike" kern="1200" cap="none" spc="40" normalizeH="0" baseline="0" noProof="0">
                <a:ln>
                  <a:noFill/>
                </a:ln>
                <a:gradFill>
                  <a:gsLst>
                    <a:gs pos="0">
                      <a:schemeClr val="tx2"/>
                    </a:gs>
                    <a:gs pos="100000">
                      <a:schemeClr val="tx2"/>
                    </a:gs>
                  </a:gsLst>
                  <a:lin ang="0" scaled="0"/>
                </a:gradFill>
                <a:effectLst/>
                <a:uLnTx/>
                <a:uFillTx/>
                <a:latin typeface="+mn-lt"/>
                <a:ea typeface="+mj-ea"/>
                <a:cs typeface="Trebuchet MS"/>
              </a:rPr>
              <a:t>kind-hearted.</a:t>
            </a:r>
          </a:p>
        </p:txBody>
      </p:sp>
      <p:sp>
        <p:nvSpPr>
          <p:cNvPr id="5" name="Title 1"/>
          <p:cNvSpPr txBox="1">
            <a:spLocks/>
          </p:cNvSpPr>
          <p:nvPr/>
        </p:nvSpPr>
        <p:spPr>
          <a:xfrm>
            <a:off x="1406403" y="2369406"/>
            <a:ext cx="1875855"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marL="0" marR="0" lvl="0" indent="0" algn="r" defTabSz="408166" rtl="0" eaLnBrk="1" fontAlgn="auto" latinLnBrk="0" hangingPunct="1">
              <a:lnSpc>
                <a:spcPts val="2800"/>
              </a:lnSpc>
              <a:spcBef>
                <a:spcPct val="0"/>
              </a:spcBef>
              <a:spcAft>
                <a:spcPts val="0"/>
              </a:spcAft>
              <a:buClrTx/>
              <a:buSzTx/>
              <a:buFontTx/>
              <a:buNone/>
              <a:tabLst/>
              <a:defRPr/>
            </a:pPr>
            <a:r>
              <a:rPr kumimoji="0" lang="en-US" sz="4000" b="0" i="0" u="none" strike="noStrike" kern="1200" cap="none" spc="40" normalizeH="0" baseline="0" noProof="0">
                <a:ln>
                  <a:noFill/>
                </a:ln>
                <a:gradFill>
                  <a:gsLst>
                    <a:gs pos="0">
                      <a:schemeClr val="accent5"/>
                    </a:gs>
                    <a:gs pos="100000">
                      <a:schemeClr val="accent5"/>
                    </a:gs>
                  </a:gsLst>
                  <a:lin ang="5400000" scaled="1"/>
                </a:gradFill>
                <a:effectLst/>
                <a:uLnTx/>
                <a:uFillTx/>
                <a:latin typeface="+mn-lt"/>
                <a:ea typeface="+mj-ea"/>
                <a:cs typeface="Trebuchet MS"/>
              </a:rPr>
              <a:t>Be</a:t>
            </a:r>
            <a:endParaRPr kumimoji="0" lang="en-US" sz="4000" b="1" i="0" u="none" strike="noStrike" kern="1200" cap="none" spc="40" normalizeH="0" baseline="0" noProof="0">
              <a:ln>
                <a:noFill/>
              </a:ln>
              <a:gradFill>
                <a:gsLst>
                  <a:gs pos="0">
                    <a:schemeClr val="bg2"/>
                  </a:gs>
                  <a:gs pos="100000">
                    <a:schemeClr val="bg2"/>
                  </a:gs>
                </a:gsLst>
                <a:lin ang="0" scaled="0"/>
              </a:gradFill>
              <a:effectLst/>
              <a:uLnTx/>
              <a:uFillTx/>
              <a:latin typeface="+mn-lt"/>
              <a:ea typeface="+mj-ea"/>
              <a:cs typeface="Trebuchet MS"/>
            </a:endParaRPr>
          </a:p>
        </p:txBody>
      </p:sp>
      <p:sp>
        <p:nvSpPr>
          <p:cNvPr id="6" name="Title 3"/>
          <p:cNvSpPr txBox="1">
            <a:spLocks/>
          </p:cNvSpPr>
          <p:nvPr/>
        </p:nvSpPr>
        <p:spPr>
          <a:xfrm>
            <a:off x="349321" y="3226085"/>
            <a:ext cx="8558373" cy="1202077"/>
          </a:xfrm>
          <a:prstGeom prst="rect">
            <a:avLst/>
          </a:prstGeom>
        </p:spPr>
        <p:txBody>
          <a:bodyPr anchor="t"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marL="0" marR="0" lvl="0" indent="0" algn="ctr"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000" b="0" i="0" u="none" strike="noStrike" kern="1200" cap="none" spc="0" normalizeH="0" baseline="0" noProof="0">
                <a:ln>
                  <a:noFill/>
                </a:ln>
                <a:gradFill>
                  <a:gsLst>
                    <a:gs pos="2000">
                      <a:schemeClr val="accent5"/>
                    </a:gs>
                    <a:gs pos="100000">
                      <a:schemeClr val="accent5"/>
                    </a:gs>
                  </a:gsLst>
                </a:gradFill>
                <a:effectLst/>
                <a:uLnTx/>
                <a:uFillTx/>
                <a:latin typeface="+mn-lt"/>
                <a:ea typeface="+mn-ea"/>
                <a:cs typeface="+mn-cs"/>
              </a:rPr>
              <a:t>We care deeply.</a:t>
            </a:r>
          </a:p>
          <a:p>
            <a:pPr marL="0" marR="0" lvl="0" indent="0" algn="ctr"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000" b="0" i="0" u="none" strike="noStrike" kern="1200" cap="none" spc="0" normalizeH="0" baseline="0" noProof="0">
                <a:ln>
                  <a:noFill/>
                </a:ln>
                <a:gradFill>
                  <a:gsLst>
                    <a:gs pos="2000">
                      <a:schemeClr val="accent5"/>
                    </a:gs>
                    <a:gs pos="100000">
                      <a:schemeClr val="accent5"/>
                    </a:gs>
                  </a:gsLst>
                </a:gradFill>
                <a:effectLst/>
                <a:uLnTx/>
                <a:uFillTx/>
                <a:latin typeface="+mn-lt"/>
                <a:ea typeface="+mn-ea"/>
                <a:cs typeface="+mn-cs"/>
              </a:rPr>
              <a:t>By showing genuine kindness to our guests and one another, we continually earn our reputation of being an airline people love.</a:t>
            </a:r>
          </a:p>
        </p:txBody>
      </p:sp>
    </p:spTree>
    <p:extLst>
      <p:ext uri="{BB962C8B-B14F-4D97-AF65-F5344CB8AC3E}">
        <p14:creationId xmlns:p14="http://schemas.microsoft.com/office/powerpoint/2010/main" val="517943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500"/>
                                  </p:stCondLst>
                                  <p:childTnLst>
                                    <p:animMotion origin="layout" path="M 1.38889E-6 -2.71605E-6 L 1.38889E-6 0.04352 " pathEditMode="relative" rAng="0" ptsTypes="AA">
                                      <p:cBhvr>
                                        <p:cTn id="12" dur="500" spd="-100000" fill="hold"/>
                                        <p:tgtEl>
                                          <p:spTgt spid="4"/>
                                        </p:tgtEl>
                                        <p:attrNameLst>
                                          <p:attrName>ppt_x</p:attrName>
                                          <p:attrName>ppt_y</p:attrName>
                                        </p:attrNameLst>
                                      </p:cBhvr>
                                      <p:rCtr x="0" y="216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2342" r="24019"/>
          <a:stretch/>
        </p:blipFill>
        <p:spPr>
          <a:xfrm>
            <a:off x="2711300" y="287681"/>
            <a:ext cx="3527829" cy="4301441"/>
          </a:xfrm>
          <a:prstGeom prst="rect">
            <a:avLst/>
          </a:prstGeom>
        </p:spPr>
      </p:pic>
      <p:sp>
        <p:nvSpPr>
          <p:cNvPr id="4" name="Title 3"/>
          <p:cNvSpPr txBox="1">
            <a:spLocks/>
          </p:cNvSpPr>
          <p:nvPr/>
        </p:nvSpPr>
        <p:spPr>
          <a:xfrm>
            <a:off x="-542947" y="3687919"/>
            <a:ext cx="3193680" cy="1335997"/>
          </a:xfrm>
          <a:prstGeom prst="rect">
            <a:avLst/>
          </a:prstGeom>
        </p:spPr>
        <p:txBody>
          <a:bodyPr anchor="t"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marL="0" marR="0" lvl="0" indent="0" algn="r"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800" b="1" i="0" u="none" strike="noStrike" kern="1200" cap="none" spc="0" normalizeH="0" baseline="0" noProof="0">
                <a:ln>
                  <a:noFill/>
                </a:ln>
                <a:gradFill>
                  <a:gsLst>
                    <a:gs pos="0">
                      <a:schemeClr val="tx2"/>
                    </a:gs>
                    <a:gs pos="100000">
                      <a:schemeClr val="tx2"/>
                    </a:gs>
                  </a:gsLst>
                </a:gradFill>
                <a:effectLst/>
                <a:uLnTx/>
                <a:uFillTx/>
                <a:latin typeface="+mn-lt"/>
                <a:ea typeface="+mn-ea"/>
                <a:cs typeface="+mn-cs"/>
              </a:rPr>
              <a:t>Jenny </a:t>
            </a:r>
            <a:r>
              <a:rPr kumimoji="0" lang="en-US" sz="2800" b="1" i="0" u="none" strike="noStrike" kern="1200" cap="none" spc="0" normalizeH="0" baseline="0" noProof="0" err="1">
                <a:ln>
                  <a:noFill/>
                </a:ln>
                <a:gradFill>
                  <a:gsLst>
                    <a:gs pos="0">
                      <a:schemeClr val="tx2"/>
                    </a:gs>
                    <a:gs pos="100000">
                      <a:schemeClr val="tx2"/>
                    </a:gs>
                  </a:gsLst>
                </a:gradFill>
                <a:effectLst/>
                <a:uLnTx/>
                <a:uFillTx/>
                <a:latin typeface="+mn-lt"/>
                <a:ea typeface="+mn-ea"/>
                <a:cs typeface="+mn-cs"/>
              </a:rPr>
              <a:t>Stansel</a:t>
            </a:r>
            <a:endParaRPr kumimoji="0" lang="en-US" sz="2800" b="0" i="0" u="none" strike="noStrike" kern="1200" cap="none" spc="0" normalizeH="0" baseline="0" noProof="0">
              <a:ln>
                <a:noFill/>
              </a:ln>
              <a:gradFill>
                <a:gsLst>
                  <a:gs pos="2000">
                    <a:schemeClr val="accent5"/>
                  </a:gs>
                  <a:gs pos="100000">
                    <a:schemeClr val="accent5"/>
                  </a:gs>
                </a:gsLst>
              </a:gradFill>
              <a:effectLst/>
              <a:uLnTx/>
              <a:uFillTx/>
              <a:latin typeface="+mn-lt"/>
              <a:ea typeface="+mn-ea"/>
              <a:cs typeface="+mn-cs"/>
            </a:endParaRPr>
          </a:p>
          <a:p>
            <a:pPr marL="0" marR="0" lvl="0" indent="0" algn="r"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000" b="0" i="0" u="none" strike="noStrike" kern="1200" cap="none" spc="0" normalizeH="0" baseline="0" noProof="0">
                <a:ln>
                  <a:noFill/>
                </a:ln>
                <a:gradFill>
                  <a:gsLst>
                    <a:gs pos="2000">
                      <a:schemeClr val="accent5"/>
                    </a:gs>
                    <a:gs pos="100000">
                      <a:schemeClr val="accent5"/>
                    </a:gs>
                  </a:gsLst>
                </a:gradFill>
                <a:effectLst/>
                <a:uLnTx/>
                <a:uFillTx/>
                <a:latin typeface="+mn-lt"/>
                <a:ea typeface="+mn-ea"/>
                <a:cs typeface="+mn-cs"/>
              </a:rPr>
              <a:t>Flight Attendant</a:t>
            </a:r>
          </a:p>
        </p:txBody>
      </p:sp>
      <p:sp>
        <p:nvSpPr>
          <p:cNvPr id="5" name="Title 3"/>
          <p:cNvSpPr txBox="1">
            <a:spLocks/>
          </p:cNvSpPr>
          <p:nvPr/>
        </p:nvSpPr>
        <p:spPr>
          <a:xfrm>
            <a:off x="6281661" y="3683258"/>
            <a:ext cx="3425835" cy="1335997"/>
          </a:xfrm>
          <a:prstGeom prst="rect">
            <a:avLst/>
          </a:prstGeom>
        </p:spPr>
        <p:txBody>
          <a:bodyPr anchor="t"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marL="0" marR="0" lvl="0" indent="0" algn="l"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800" b="1" i="0" u="none" strike="noStrike" kern="1200" cap="none" spc="0" normalizeH="0" baseline="0" noProof="0">
                <a:ln>
                  <a:noFill/>
                </a:ln>
                <a:gradFill>
                  <a:gsLst>
                    <a:gs pos="0">
                      <a:schemeClr val="tx2"/>
                    </a:gs>
                    <a:gs pos="100000">
                      <a:schemeClr val="tx2"/>
                    </a:gs>
                  </a:gsLst>
                </a:gradFill>
                <a:effectLst/>
                <a:uLnTx/>
                <a:uFillTx/>
                <a:latin typeface="+mn-lt"/>
                <a:ea typeface="+mn-ea"/>
                <a:cs typeface="+mn-cs"/>
              </a:rPr>
              <a:t>Jodi </a:t>
            </a:r>
            <a:r>
              <a:rPr kumimoji="0" lang="en-US" sz="2800" b="1" i="0" u="none" strike="noStrike" kern="1200" cap="none" spc="0" normalizeH="0" baseline="0" noProof="0" err="1">
                <a:ln>
                  <a:noFill/>
                </a:ln>
                <a:gradFill>
                  <a:gsLst>
                    <a:gs pos="0">
                      <a:schemeClr val="tx2"/>
                    </a:gs>
                    <a:gs pos="100000">
                      <a:schemeClr val="tx2"/>
                    </a:gs>
                  </a:gsLst>
                </a:gradFill>
                <a:effectLst/>
                <a:uLnTx/>
                <a:uFillTx/>
                <a:latin typeface="+mn-lt"/>
                <a:ea typeface="+mn-ea"/>
                <a:cs typeface="+mn-cs"/>
              </a:rPr>
              <a:t>Harskamp</a:t>
            </a:r>
            <a:endParaRPr kumimoji="0" lang="en-US" sz="2800" b="1" i="0" u="none" strike="noStrike" kern="1200" cap="none" spc="0" normalizeH="0" baseline="0" noProof="0">
              <a:ln>
                <a:noFill/>
              </a:ln>
              <a:gradFill>
                <a:gsLst>
                  <a:gs pos="0">
                    <a:schemeClr val="tx2"/>
                  </a:gs>
                  <a:gs pos="100000">
                    <a:schemeClr val="tx2"/>
                  </a:gs>
                </a:gsLst>
              </a:gradFill>
              <a:effectLst/>
              <a:uLnTx/>
              <a:uFillTx/>
              <a:latin typeface="+mn-lt"/>
              <a:ea typeface="+mn-ea"/>
              <a:cs typeface="+mn-cs"/>
            </a:endParaRPr>
          </a:p>
          <a:p>
            <a:pPr marL="0" marR="0" lvl="0" indent="0" algn="l" defTabSz="408176" rtl="0" eaLnBrk="1" fontAlgn="auto" latinLnBrk="0" hangingPunct="1">
              <a:lnSpc>
                <a:spcPct val="100000"/>
              </a:lnSpc>
              <a:spcBef>
                <a:spcPct val="20000"/>
              </a:spcBef>
              <a:spcAft>
                <a:spcPts val="0"/>
              </a:spcAft>
              <a:buClr>
                <a:schemeClr val="accent5">
                  <a:lumMod val="75000"/>
                  <a:lumOff val="25000"/>
                </a:schemeClr>
              </a:buClr>
              <a:buSzPct val="80000"/>
              <a:buFontTx/>
              <a:buNone/>
              <a:tabLst/>
              <a:defRPr/>
            </a:pPr>
            <a:r>
              <a:rPr kumimoji="0" lang="en-US" sz="2000" b="0" i="0" u="none" strike="noStrike" kern="1200" cap="none" spc="0" normalizeH="0" baseline="0" noProof="0">
                <a:ln>
                  <a:noFill/>
                </a:ln>
                <a:gradFill>
                  <a:gsLst>
                    <a:gs pos="2000">
                      <a:schemeClr val="accent5"/>
                    </a:gs>
                    <a:gs pos="100000">
                      <a:schemeClr val="accent5"/>
                    </a:gs>
                  </a:gsLst>
                </a:gradFill>
                <a:effectLst/>
                <a:uLnTx/>
                <a:uFillTx/>
                <a:latin typeface="+mn-lt"/>
                <a:ea typeface="+mn-ea"/>
                <a:cs typeface="+mn-cs"/>
              </a:rPr>
              <a:t>Pilot Captain</a:t>
            </a:r>
          </a:p>
        </p:txBody>
      </p:sp>
    </p:spTree>
    <p:extLst>
      <p:ext uri="{BB962C8B-B14F-4D97-AF65-F5344CB8AC3E}">
        <p14:creationId xmlns:p14="http://schemas.microsoft.com/office/powerpoint/2010/main" val="3867968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SiIGkpIIOk">
            <a:hlinkClick r:id="" action="ppaction://media"/>
          </p:cNvPr>
          <p:cNvPicPr>
            <a:picLocks noRot="1" noChangeAspect="1"/>
          </p:cNvPicPr>
          <p:nvPr>
            <a:videoFile r:link="rId1"/>
          </p:nvPr>
        </p:nvPicPr>
        <p:blipFill>
          <a:blip r:embed="rId4"/>
          <a:stretch>
            <a:fillRect/>
          </a:stretch>
        </p:blipFill>
        <p:spPr>
          <a:xfrm>
            <a:off x="1408670" y="217788"/>
            <a:ext cx="6250459" cy="4687844"/>
          </a:xfrm>
          <a:prstGeom prst="rect">
            <a:avLst/>
          </a:prstGeom>
        </p:spPr>
      </p:pic>
    </p:spTree>
    <p:extLst>
      <p:ext uri="{BB962C8B-B14F-4D97-AF65-F5344CB8AC3E}">
        <p14:creationId xmlns:p14="http://schemas.microsoft.com/office/powerpoint/2010/main" val="1386654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3764755"/>
            <a:ext cx="9144000" cy="1378745"/>
          </a:xfrm>
          <a:prstGeom prst="rect">
            <a:avLst/>
          </a:prstGeom>
          <a:solidFill>
            <a:srgbClr val="0E355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ysClr val="windowText" lastClr="000000"/>
              </a:solidFill>
            </a:endParaRP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468" t="2411" r="5339" b="6000"/>
          <a:stretch/>
        </p:blipFill>
        <p:spPr>
          <a:xfrm>
            <a:off x="0" y="0"/>
            <a:ext cx="2274571" cy="325641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8347" b="11361"/>
          <a:stretch/>
        </p:blipFill>
        <p:spPr>
          <a:xfrm>
            <a:off x="4583429" y="1"/>
            <a:ext cx="2277847" cy="1067432"/>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0614" r="21202"/>
          <a:stretch/>
        </p:blipFill>
        <p:spPr>
          <a:xfrm>
            <a:off x="4584104" y="1083129"/>
            <a:ext cx="2266456" cy="2216003"/>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flipH="1">
            <a:off x="6858000" y="0"/>
            <a:ext cx="2286000" cy="3292769"/>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r="1840"/>
          <a:stretch/>
        </p:blipFill>
        <p:spPr>
          <a:xfrm>
            <a:off x="2285998" y="0"/>
            <a:ext cx="2286002" cy="2165118"/>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l="1901"/>
          <a:stretch/>
        </p:blipFill>
        <p:spPr>
          <a:xfrm>
            <a:off x="2282724" y="2175360"/>
            <a:ext cx="2289277" cy="1081052"/>
          </a:xfrm>
          <a:prstGeom prst="rect">
            <a:avLst/>
          </a:prstGeom>
        </p:spPr>
      </p:pic>
      <p:sp>
        <p:nvSpPr>
          <p:cNvPr id="72" name="Rectangle 71"/>
          <p:cNvSpPr/>
          <p:nvPr/>
        </p:nvSpPr>
        <p:spPr>
          <a:xfrm>
            <a:off x="0" y="3257550"/>
            <a:ext cx="9141714" cy="50720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cxnSp>
        <p:nvCxnSpPr>
          <p:cNvPr id="91" name="Straight Arrow Connector 90"/>
          <p:cNvCxnSpPr>
            <a:cxnSpLocks/>
          </p:cNvCxnSpPr>
          <p:nvPr/>
        </p:nvCxnSpPr>
        <p:spPr>
          <a:xfrm flipV="1">
            <a:off x="2286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cxnSpLocks/>
          </p:cNvCxnSpPr>
          <p:nvPr/>
        </p:nvCxnSpPr>
        <p:spPr>
          <a:xfrm flipV="1">
            <a:off x="6858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cxnSpLocks/>
          </p:cNvCxnSpPr>
          <p:nvPr/>
        </p:nvCxnSpPr>
        <p:spPr>
          <a:xfrm flipH="1">
            <a:off x="4572000" y="1083128"/>
            <a:ext cx="2285997" cy="0"/>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cxnSpLocks/>
          </p:cNvCxnSpPr>
          <p:nvPr/>
        </p:nvCxnSpPr>
        <p:spPr>
          <a:xfrm flipH="1">
            <a:off x="2286000" y="2166257"/>
            <a:ext cx="2286000" cy="0"/>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flipH="1">
            <a:off x="0" y="3764756"/>
            <a:ext cx="9144000" cy="0"/>
          </a:xfrm>
          <a:prstGeom prst="straightConnector1">
            <a:avLst/>
          </a:prstGeom>
          <a:ln w="25400" cap="flat">
            <a:solidFill>
              <a:srgbClr val="4DA9C3"/>
            </a:solidFill>
            <a:tailEnd type="none" w="sm"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V="1">
            <a:off x="4572000" y="0"/>
            <a:ext cx="0" cy="3257549"/>
          </a:xfrm>
          <a:prstGeom prst="straightConnector1">
            <a:avLst/>
          </a:prstGeom>
          <a:ln w="41275" cap="flat">
            <a:solidFill>
              <a:schemeClr val="bg1"/>
            </a:solidFill>
            <a:tailEnd type="none" w="sm" len="lg"/>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46587" y="2514601"/>
            <a:ext cx="8855771" cy="2251934"/>
            <a:chOff x="195450" y="3352800"/>
            <a:chExt cx="11807694" cy="3002578"/>
          </a:xfrm>
        </p:grpSpPr>
        <p:grpSp>
          <p:nvGrpSpPr>
            <p:cNvPr id="13" name="Group 12"/>
            <p:cNvGrpSpPr/>
            <p:nvPr/>
          </p:nvGrpSpPr>
          <p:grpSpPr>
            <a:xfrm>
              <a:off x="4857750" y="3352800"/>
              <a:ext cx="2476500" cy="2476500"/>
              <a:chOff x="4857750" y="3352800"/>
              <a:chExt cx="2476500" cy="2476500"/>
            </a:xfrm>
          </p:grpSpPr>
          <p:sp>
            <p:nvSpPr>
              <p:cNvPr id="73" name="Oval 72"/>
              <p:cNvSpPr/>
              <p:nvPr/>
            </p:nvSpPr>
            <p:spPr>
              <a:xfrm>
                <a:off x="4857750" y="3352800"/>
                <a:ext cx="2476500" cy="2476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sp>
            <p:nvSpPr>
              <p:cNvPr id="74" name="Title 2"/>
              <p:cNvSpPr txBox="1">
                <a:spLocks/>
              </p:cNvSpPr>
              <p:nvPr/>
            </p:nvSpPr>
            <p:spPr>
              <a:xfrm>
                <a:off x="4991101" y="3944735"/>
                <a:ext cx="2209800" cy="1292632"/>
              </a:xfrm>
              <a:prstGeom prst="rect">
                <a:avLst/>
              </a:prstGeom>
              <a:noFill/>
              <a:ln>
                <a:noFill/>
              </a:ln>
            </p:spPr>
            <p:txBody>
              <a:bodyPr vert="horz" wrap="square" lIns="68569" tIns="68569" rIns="68569" bIns="68569"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1426A"/>
                  </a:buClr>
                  <a:buSzPct val="100000"/>
                  <a:buFont typeface="Century Gothic"/>
                  <a:buNone/>
                  <a:defRPr sz="2800" b="1" i="0" u="none" strike="noStrike" cap="none" baseline="0">
                    <a:solidFill>
                      <a:schemeClr val="bg1"/>
                    </a:solidFill>
                    <a:latin typeface="+mj-lt"/>
                    <a:ea typeface="Century Gothic"/>
                    <a:cs typeface="Century Gothic"/>
                    <a:sym typeface="Century Gothic"/>
                  </a:defRPr>
                </a:lvl1pPr>
                <a:lvl2pPr lvl="1">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2pPr>
                <a:lvl3pPr lvl="2">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3pPr>
                <a:lvl4pPr lvl="3">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4pPr>
                <a:lvl5pPr lvl="4">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5pPr>
                <a:lvl6pPr lvl="5">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6pPr>
                <a:lvl7pPr lvl="6">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7pPr>
                <a:lvl8pPr lvl="7">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8pPr>
                <a:lvl9pPr lvl="8">
                  <a:spcBef>
                    <a:spcPts val="0"/>
                  </a:spcBef>
                  <a:buClr>
                    <a:schemeClr val="dk1"/>
                  </a:buClr>
                  <a:buSzPct val="100000"/>
                  <a:buFont typeface="Century Gothic"/>
                  <a:buNone/>
                  <a:defRPr sz="2800">
                    <a:solidFill>
                      <a:schemeClr val="dk1"/>
                    </a:solidFill>
                    <a:latin typeface="Century Gothic"/>
                    <a:ea typeface="Century Gothic"/>
                    <a:cs typeface="Century Gothic"/>
                    <a:sym typeface="Century Gothic"/>
                  </a:defRPr>
                </a:lvl9pPr>
              </a:lstStyle>
              <a:p>
                <a:pPr algn="ctr" defTabSz="685800"/>
                <a:r>
                  <a:rPr lang="en-US" sz="1800" kern="0">
                    <a:solidFill>
                      <a:srgbClr val="0E3551"/>
                    </a:solidFill>
                  </a:rPr>
                  <a:t>Both brands have strong attributes</a:t>
                </a:r>
              </a:p>
            </p:txBody>
          </p:sp>
          <p:sp>
            <p:nvSpPr>
              <p:cNvPr id="33" name="Oval 32"/>
              <p:cNvSpPr/>
              <p:nvPr/>
            </p:nvSpPr>
            <p:spPr>
              <a:xfrm>
                <a:off x="4953000" y="3448050"/>
                <a:ext cx="2286000" cy="2286000"/>
              </a:xfrm>
              <a:prstGeom prst="ellipse">
                <a:avLst/>
              </a:prstGeom>
              <a:noFill/>
              <a:ln w="41275">
                <a:solidFill>
                  <a:srgbClr val="0E3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0">
                  <a:solidFill>
                    <a:srgbClr val="FFFFFF"/>
                  </a:solidFill>
                </a:endParaRPr>
              </a:p>
            </p:txBody>
          </p:sp>
        </p:grpSp>
        <p:grpSp>
          <p:nvGrpSpPr>
            <p:cNvPr id="7" name="Group 6"/>
            <p:cNvGrpSpPr/>
            <p:nvPr/>
          </p:nvGrpSpPr>
          <p:grpSpPr>
            <a:xfrm>
              <a:off x="195450" y="4373907"/>
              <a:ext cx="5717177" cy="1981469"/>
              <a:chOff x="195450" y="4373907"/>
              <a:chExt cx="5717177" cy="1981469"/>
            </a:xfrm>
          </p:grpSpPr>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8751" y="4373907"/>
                <a:ext cx="1181100" cy="615258"/>
              </a:xfrm>
              <a:prstGeom prst="rect">
                <a:avLst/>
              </a:prstGeom>
            </p:spPr>
          </p:pic>
          <p:sp>
            <p:nvSpPr>
              <p:cNvPr id="37" name="Rectangle 36"/>
              <p:cNvSpPr/>
              <p:nvPr/>
            </p:nvSpPr>
            <p:spPr>
              <a:xfrm>
                <a:off x="195450" y="5137950"/>
                <a:ext cx="5717177" cy="1217426"/>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rtlCol="0" anchor="t" anchorCtr="0">
                <a:spAutoFit/>
              </a:bodyPr>
              <a:lstStyle/>
              <a:p>
                <a:pPr algn="ctr" defTabSz="685800">
                  <a:spcBef>
                    <a:spcPts val="450"/>
                  </a:spcBef>
                </a:pPr>
                <a:r>
                  <a:rPr lang="en-US" sz="1500" kern="0">
                    <a:solidFill>
                      <a:schemeClr val="bg1"/>
                    </a:solidFill>
                    <a:latin typeface="+mj-lt"/>
                  </a:rPr>
                  <a:t>Service-oriented</a:t>
                </a:r>
              </a:p>
              <a:p>
                <a:pPr algn="ctr" defTabSz="685800">
                  <a:spcBef>
                    <a:spcPts val="450"/>
                  </a:spcBef>
                </a:pPr>
                <a:r>
                  <a:rPr lang="en-US" sz="1500" kern="0">
                    <a:solidFill>
                      <a:schemeClr val="bg1"/>
                    </a:solidFill>
                    <a:latin typeface="+mj-lt"/>
                  </a:rPr>
                  <a:t>Authentic</a:t>
                </a:r>
              </a:p>
              <a:p>
                <a:pPr algn="ctr" defTabSz="685800">
                  <a:spcBef>
                    <a:spcPts val="450"/>
                  </a:spcBef>
                </a:pPr>
                <a:r>
                  <a:rPr lang="en-US" sz="1500" kern="0">
                    <a:solidFill>
                      <a:schemeClr val="bg1"/>
                    </a:solidFill>
                    <a:latin typeface="+mj-lt"/>
                  </a:rPr>
                  <a:t>Professional</a:t>
                </a:r>
              </a:p>
            </p:txBody>
          </p:sp>
        </p:grpSp>
        <p:grpSp>
          <p:nvGrpSpPr>
            <p:cNvPr id="11" name="Group 10"/>
            <p:cNvGrpSpPr/>
            <p:nvPr/>
          </p:nvGrpSpPr>
          <p:grpSpPr>
            <a:xfrm>
              <a:off x="6285967" y="4460576"/>
              <a:ext cx="5717177" cy="1894802"/>
              <a:chOff x="6285967" y="4460576"/>
              <a:chExt cx="5717177" cy="1894802"/>
            </a:xfrm>
          </p:grpSpPr>
          <p:pic>
            <p:nvPicPr>
              <p:cNvPr id="76" name="Picture 2" descr="https://upload.wikimedia.org/wikipedia/en/thumb/7/78/Vx-logo.svg/1024px-Vx-logo.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09530" y="4460576"/>
                <a:ext cx="1676022" cy="441921"/>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ectangle 43"/>
              <p:cNvSpPr/>
              <p:nvPr/>
            </p:nvSpPr>
            <p:spPr>
              <a:xfrm>
                <a:off x="6285967" y="5137951"/>
                <a:ext cx="5717177" cy="1217427"/>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0" rtlCol="0" anchor="t" anchorCtr="0">
                <a:spAutoFit/>
              </a:bodyPr>
              <a:lstStyle/>
              <a:p>
                <a:pPr algn="ctr" defTabSz="685800">
                  <a:spcBef>
                    <a:spcPts val="450"/>
                  </a:spcBef>
                </a:pPr>
                <a:r>
                  <a:rPr lang="en-US" sz="1500" kern="0">
                    <a:solidFill>
                      <a:schemeClr val="bg1"/>
                    </a:solidFill>
                    <a:latin typeface="+mj-lt"/>
                  </a:rPr>
                  <a:t>Feel-good</a:t>
                </a:r>
              </a:p>
              <a:p>
                <a:pPr algn="ctr" defTabSz="685800">
                  <a:spcBef>
                    <a:spcPts val="450"/>
                  </a:spcBef>
                </a:pPr>
                <a:r>
                  <a:rPr lang="en-US" sz="1500" kern="0">
                    <a:solidFill>
                      <a:schemeClr val="bg1"/>
                    </a:solidFill>
                    <a:latin typeface="+mj-lt"/>
                  </a:rPr>
                  <a:t>Hip</a:t>
                </a:r>
              </a:p>
              <a:p>
                <a:pPr algn="ctr" defTabSz="685800">
                  <a:spcBef>
                    <a:spcPts val="450"/>
                  </a:spcBef>
                </a:pPr>
                <a:r>
                  <a:rPr lang="en-US" sz="1500" kern="0">
                    <a:solidFill>
                      <a:schemeClr val="bg1"/>
                    </a:solidFill>
                    <a:latin typeface="+mj-lt"/>
                  </a:rPr>
                  <a:t>Bold &amp; modern</a:t>
                </a:r>
              </a:p>
            </p:txBody>
          </p:sp>
        </p:grpSp>
      </p:grpSp>
    </p:spTree>
    <p:extLst>
      <p:ext uri="{BB962C8B-B14F-4D97-AF65-F5344CB8AC3E}">
        <p14:creationId xmlns:p14="http://schemas.microsoft.com/office/powerpoint/2010/main" val="177839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1714" cy="5143495"/>
          </a:xfrm>
          <a:prstGeom prst="rect">
            <a:avLst/>
          </a:prstGeom>
        </p:spPr>
      </p:pic>
      <p:sp>
        <p:nvSpPr>
          <p:cNvPr id="12" name="Rectangle 11"/>
          <p:cNvSpPr/>
          <p:nvPr/>
        </p:nvSpPr>
        <p:spPr>
          <a:xfrm>
            <a:off x="-9919" y="0"/>
            <a:ext cx="9153919" cy="5143500"/>
          </a:xfrm>
          <a:prstGeom prst="rect">
            <a:avLst/>
          </a:prstGeom>
          <a:gradFill flip="none" rotWithShape="1">
            <a:gsLst>
              <a:gs pos="50000">
                <a:srgbClr val="000000">
                  <a:alpha val="0"/>
                </a:srgbClr>
              </a:gs>
              <a:gs pos="100000">
                <a:srgbClr val="000000">
                  <a:alpha val="5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 name="Title 1"/>
          <p:cNvSpPr txBox="1">
            <a:spLocks/>
          </p:cNvSpPr>
          <p:nvPr/>
        </p:nvSpPr>
        <p:spPr>
          <a:xfrm>
            <a:off x="4673873" y="4460044"/>
            <a:ext cx="223993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000" spc="40">
                <a:solidFill>
                  <a:srgbClr val="2774AE"/>
                </a:solidFill>
                <a:latin typeface="Arial"/>
              </a:rPr>
              <a:t>love</a:t>
            </a:r>
            <a:r>
              <a:rPr lang="en-US" sz="4000" spc="40">
                <a:solidFill>
                  <a:srgbClr val="0070C0"/>
                </a:solidFill>
                <a:latin typeface="Arial"/>
              </a:rPr>
              <a:t>.</a:t>
            </a:r>
          </a:p>
        </p:txBody>
      </p:sp>
      <p:sp>
        <p:nvSpPr>
          <p:cNvPr id="8" name="Title 1"/>
          <p:cNvSpPr txBox="1">
            <a:spLocks/>
          </p:cNvSpPr>
          <p:nvPr/>
        </p:nvSpPr>
        <p:spPr>
          <a:xfrm>
            <a:off x="-163230" y="4529642"/>
            <a:ext cx="4710222"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algn="r">
              <a:lnSpc>
                <a:spcPts val="3500"/>
              </a:lnSpc>
            </a:pPr>
            <a:r>
              <a:rPr lang="en-US" sz="4000" b="0" spc="40">
                <a:solidFill>
                  <a:schemeClr val="bg1"/>
                </a:solidFill>
                <a:latin typeface="Arial"/>
              </a:rPr>
              <a:t>Creating an airline people</a:t>
            </a:r>
            <a:endParaRPr lang="en-US" sz="4000" spc="40">
              <a:solidFill>
                <a:schemeClr val="bg1"/>
              </a:solidFill>
              <a:latin typeface="Arial"/>
            </a:endParaRPr>
          </a:p>
        </p:txBody>
      </p:sp>
    </p:spTree>
    <p:extLst>
      <p:ext uri="{BB962C8B-B14F-4D97-AF65-F5344CB8AC3E}">
        <p14:creationId xmlns:p14="http://schemas.microsoft.com/office/powerpoint/2010/main" val="2902092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path" presetSubtype="0" decel="100000" fill="hold" grpId="1" nodeType="withEffect">
                                  <p:stCondLst>
                                    <p:cond delay="500"/>
                                  </p:stCondLst>
                                  <p:childTnLst>
                                    <p:animMotion origin="layout" path="M 1.11022E-16 2.59259E-6 L 1.11022E-16 0.04352 " pathEditMode="relative" rAng="0" ptsTypes="AA">
                                      <p:cBhvr>
                                        <p:cTn id="12" dur="500" spd="-100000" fill="hold"/>
                                        <p:tgtEl>
                                          <p:spTgt spid="7"/>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ader"/>
          <p:cNvSpPr/>
          <p:nvPr/>
        </p:nvSpPr>
        <p:spPr>
          <a:xfrm>
            <a:off x="0" y="0"/>
            <a:ext cx="9144000" cy="51435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endParaRPr lang="en-US" sz="3600" b="1"/>
          </a:p>
        </p:txBody>
      </p:sp>
      <p:sp>
        <p:nvSpPr>
          <p:cNvPr id="4" name="Title 3"/>
          <p:cNvSpPr>
            <a:spLocks noGrp="1"/>
          </p:cNvSpPr>
          <p:nvPr>
            <p:ph type="title" idx="4294967295"/>
          </p:nvPr>
        </p:nvSpPr>
        <p:spPr>
          <a:xfrm>
            <a:off x="198438" y="205779"/>
            <a:ext cx="8747125" cy="715963"/>
          </a:xfrm>
        </p:spPr>
        <p:txBody>
          <a:bodyPr/>
          <a:lstStyle/>
          <a:p>
            <a:pPr algn="ctr"/>
            <a:r>
              <a:rPr lang="en-US" sz="3300" b="0" spc="40">
                <a:gradFill>
                  <a:gsLst>
                    <a:gs pos="0">
                      <a:schemeClr val="accent5"/>
                    </a:gs>
                    <a:gs pos="100000">
                      <a:schemeClr val="accent5"/>
                    </a:gs>
                  </a:gsLst>
                  <a:lin ang="5400000" scaled="1"/>
                </a:gradFill>
                <a:latin typeface="+mn-lt"/>
              </a:rPr>
              <a:t>Now the </a:t>
            </a:r>
            <a:r>
              <a:rPr lang="en-US" sz="3300" spc="40">
                <a:gradFill>
                  <a:gsLst>
                    <a:gs pos="0">
                      <a:schemeClr val="tx2"/>
                    </a:gs>
                    <a:gs pos="100000">
                      <a:schemeClr val="tx2"/>
                    </a:gs>
                  </a:gsLst>
                  <a:lin ang="0" scaled="0"/>
                </a:gradFill>
                <a:latin typeface="+mn-lt"/>
              </a:rPr>
              <a:t>5</a:t>
            </a:r>
            <a:r>
              <a:rPr lang="en-US" sz="3300" spc="40" baseline="30000">
                <a:gradFill>
                  <a:gsLst>
                    <a:gs pos="0">
                      <a:schemeClr val="tx2"/>
                    </a:gs>
                    <a:gs pos="100000">
                      <a:schemeClr val="tx2"/>
                    </a:gs>
                  </a:gsLst>
                  <a:lin ang="0" scaled="0"/>
                </a:gradFill>
                <a:latin typeface="+mn-lt"/>
              </a:rPr>
              <a:t>th</a:t>
            </a:r>
            <a:r>
              <a:rPr lang="en-US" sz="3300" spc="40">
                <a:gradFill>
                  <a:gsLst>
                    <a:gs pos="0">
                      <a:schemeClr val="tx2"/>
                    </a:gs>
                    <a:gs pos="100000">
                      <a:schemeClr val="tx2"/>
                    </a:gs>
                  </a:gsLst>
                  <a:lin ang="0" scaled="0"/>
                </a:gradFill>
                <a:latin typeface="+mn-lt"/>
              </a:rPr>
              <a:t> largest airline </a:t>
            </a:r>
            <a:r>
              <a:rPr lang="en-US" sz="3300" b="0" spc="40">
                <a:gradFill>
                  <a:gsLst>
                    <a:gs pos="0">
                      <a:schemeClr val="accent5"/>
                    </a:gs>
                    <a:gs pos="100000">
                      <a:schemeClr val="accent5"/>
                    </a:gs>
                  </a:gsLst>
                  <a:lin ang="5400000" scaled="1"/>
                </a:gradFill>
                <a:latin typeface="+mn-lt"/>
              </a:rPr>
              <a:t>in the U.S.</a:t>
            </a:r>
          </a:p>
        </p:txBody>
      </p:sp>
      <p:sp>
        <p:nvSpPr>
          <p:cNvPr id="25" name="Rectangle 24"/>
          <p:cNvSpPr/>
          <p:nvPr/>
        </p:nvSpPr>
        <p:spPr>
          <a:xfrm>
            <a:off x="6273509" y="1648262"/>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8 million</a:t>
            </a:r>
          </a:p>
        </p:txBody>
      </p:sp>
      <p:sp>
        <p:nvSpPr>
          <p:cNvPr id="26" name="Rectangle 25"/>
          <p:cNvSpPr/>
          <p:nvPr/>
        </p:nvSpPr>
        <p:spPr>
          <a:xfrm>
            <a:off x="6273509" y="2152970"/>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63</a:t>
            </a:r>
          </a:p>
        </p:txBody>
      </p:sp>
      <p:sp>
        <p:nvSpPr>
          <p:cNvPr id="27" name="Rectangle 26"/>
          <p:cNvSpPr/>
          <p:nvPr/>
        </p:nvSpPr>
        <p:spPr>
          <a:xfrm>
            <a:off x="6273509" y="2657678"/>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197</a:t>
            </a:r>
          </a:p>
        </p:txBody>
      </p:sp>
      <p:sp>
        <p:nvSpPr>
          <p:cNvPr id="28" name="Rectangle 27"/>
          <p:cNvSpPr/>
          <p:nvPr/>
        </p:nvSpPr>
        <p:spPr>
          <a:xfrm>
            <a:off x="6273509" y="3162386"/>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24</a:t>
            </a:r>
          </a:p>
        </p:txBody>
      </p:sp>
      <p:pic>
        <p:nvPicPr>
          <p:cNvPr id="38" name="Picture 37"/>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588175" y="1297723"/>
            <a:ext cx="906722" cy="378079"/>
          </a:xfrm>
          <a:prstGeom prst="rect">
            <a:avLst/>
          </a:prstGeom>
        </p:spPr>
      </p:pic>
      <p:sp>
        <p:nvSpPr>
          <p:cNvPr id="5" name="Rectangle 4"/>
          <p:cNvSpPr/>
          <p:nvPr/>
        </p:nvSpPr>
        <p:spPr>
          <a:xfrm>
            <a:off x="2769491" y="1648262"/>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32 million</a:t>
            </a:r>
          </a:p>
        </p:txBody>
      </p:sp>
      <p:sp>
        <p:nvSpPr>
          <p:cNvPr id="12" name="Rectangle 11"/>
          <p:cNvSpPr/>
          <p:nvPr/>
        </p:nvSpPr>
        <p:spPr>
          <a:xfrm>
            <a:off x="2769491" y="2152970"/>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223</a:t>
            </a:r>
          </a:p>
        </p:txBody>
      </p:sp>
      <p:sp>
        <p:nvSpPr>
          <p:cNvPr id="15" name="Rectangle 14"/>
          <p:cNvSpPr/>
          <p:nvPr/>
        </p:nvSpPr>
        <p:spPr>
          <a:xfrm>
            <a:off x="2769491" y="2657678"/>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cs typeface="AS Circular" panose="020B0804020101010102" pitchFamily="34" charset="0"/>
              </a:rPr>
              <a:t>990</a:t>
            </a:r>
            <a:endParaRPr lang="en-US">
              <a:gradFill>
                <a:gsLst>
                  <a:gs pos="0">
                    <a:schemeClr val="accent6">
                      <a:lumMod val="50000"/>
                    </a:schemeClr>
                  </a:gs>
                  <a:gs pos="100000">
                    <a:schemeClr val="accent6">
                      <a:lumMod val="50000"/>
                    </a:schemeClr>
                  </a:gs>
                </a:gsLst>
                <a:lin ang="16200000" scaled="0"/>
              </a:gradFill>
            </a:endParaRPr>
          </a:p>
        </p:txBody>
      </p:sp>
      <p:sp>
        <p:nvSpPr>
          <p:cNvPr id="16" name="Rectangle 15"/>
          <p:cNvSpPr/>
          <p:nvPr/>
        </p:nvSpPr>
        <p:spPr>
          <a:xfrm>
            <a:off x="2769491" y="3162386"/>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cs typeface="AS Circular" panose="020B0804020101010102" pitchFamily="34" charset="0"/>
              </a:rPr>
              <a:t>116</a:t>
            </a:r>
            <a:endParaRPr lang="en-US">
              <a:gradFill>
                <a:gsLst>
                  <a:gs pos="0">
                    <a:schemeClr val="accent6">
                      <a:lumMod val="50000"/>
                    </a:schemeClr>
                  </a:gs>
                  <a:gs pos="100000">
                    <a:schemeClr val="accent6">
                      <a:lumMod val="50000"/>
                    </a:schemeClr>
                  </a:gs>
                </a:gsLst>
                <a:lin ang="16200000" scaled="0"/>
              </a:gradFill>
            </a:endParaRPr>
          </a:p>
        </p:txBody>
      </p:sp>
      <p:pic>
        <p:nvPicPr>
          <p:cNvPr id="39" name="Picture 38"/>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295022" y="1420604"/>
            <a:ext cx="551987" cy="168706"/>
          </a:xfrm>
          <a:prstGeom prst="rect">
            <a:avLst/>
          </a:prstGeom>
        </p:spPr>
      </p:pic>
      <p:grpSp>
        <p:nvGrpSpPr>
          <p:cNvPr id="30" name="Group 29"/>
          <p:cNvGrpSpPr/>
          <p:nvPr/>
        </p:nvGrpSpPr>
        <p:grpSpPr>
          <a:xfrm>
            <a:off x="4411661" y="1475896"/>
            <a:ext cx="2011966" cy="1699825"/>
            <a:chOff x="2180031" y="1858395"/>
            <a:chExt cx="1735932" cy="1466616"/>
          </a:xfrm>
          <a:solidFill>
            <a:schemeClr val="bg1"/>
          </a:solidFill>
          <a:effectLst>
            <a:outerShdw blurRad="139700" sx="102000" sy="102000" algn="ctr" rotWithShape="0">
              <a:prstClr val="black">
                <a:alpha val="8000"/>
              </a:prstClr>
            </a:outerShdw>
          </a:effectLst>
        </p:grpSpPr>
        <p:sp>
          <p:nvSpPr>
            <p:cNvPr id="31" name="Rectangle 30"/>
            <p:cNvSpPr/>
            <p:nvPr/>
          </p:nvSpPr>
          <p:spPr>
            <a:xfrm>
              <a:off x="2180032" y="1858395"/>
              <a:ext cx="1735931" cy="457200"/>
            </a:xfrm>
            <a:prstGeom prst="rect">
              <a:avLst/>
            </a:prstGeom>
            <a:grpFill/>
            <a:ln>
              <a:solidFill>
                <a:schemeClr val="accent6">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gradFill>
                    <a:gsLst>
                      <a:gs pos="0">
                        <a:schemeClr val="tx2"/>
                      </a:gs>
                      <a:gs pos="100000">
                        <a:schemeClr val="tx2"/>
                      </a:gs>
                    </a:gsLst>
                    <a:lin ang="0" scaled="0"/>
                  </a:gradFill>
                  <a:cs typeface="AS Circular" panose="020B0804020101010102" pitchFamily="34" charset="0"/>
                </a:rPr>
                <a:t>40 million</a:t>
              </a:r>
            </a:p>
          </p:txBody>
        </p:sp>
        <p:sp>
          <p:nvSpPr>
            <p:cNvPr id="32" name="Rectangle 31"/>
            <p:cNvSpPr/>
            <p:nvPr/>
          </p:nvSpPr>
          <p:spPr>
            <a:xfrm>
              <a:off x="2180031" y="2363103"/>
              <a:ext cx="1735931" cy="457200"/>
            </a:xfrm>
            <a:prstGeom prst="rect">
              <a:avLst/>
            </a:prstGeom>
            <a:grpFill/>
            <a:ln>
              <a:solidFill>
                <a:schemeClr val="accent6">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gradFill>
                    <a:gsLst>
                      <a:gs pos="0">
                        <a:schemeClr val="tx2"/>
                      </a:gs>
                      <a:gs pos="100000">
                        <a:schemeClr val="tx2"/>
                      </a:gs>
                    </a:gsLst>
                    <a:lin ang="16200000" scaled="0"/>
                  </a:gradFill>
                  <a:cs typeface="AS Circular" panose="020B0804020101010102" pitchFamily="34" charset="0"/>
                </a:rPr>
                <a:t>286</a:t>
              </a:r>
              <a:endParaRPr lang="en-US" sz="2400" b="1">
                <a:gradFill>
                  <a:gsLst>
                    <a:gs pos="0">
                      <a:schemeClr val="tx2"/>
                    </a:gs>
                    <a:gs pos="100000">
                      <a:schemeClr val="tx2"/>
                    </a:gs>
                  </a:gsLst>
                  <a:lin ang="16200000" scaled="0"/>
                </a:gradFill>
              </a:endParaRPr>
            </a:p>
          </p:txBody>
        </p:sp>
        <p:sp>
          <p:nvSpPr>
            <p:cNvPr id="33" name="Rectangle 32"/>
            <p:cNvSpPr/>
            <p:nvPr/>
          </p:nvSpPr>
          <p:spPr>
            <a:xfrm>
              <a:off x="2180032" y="2867811"/>
              <a:ext cx="1735931" cy="457200"/>
            </a:xfrm>
            <a:prstGeom prst="rect">
              <a:avLst/>
            </a:prstGeom>
            <a:grpFill/>
            <a:ln>
              <a:solidFill>
                <a:schemeClr val="accent6">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gradFill>
                    <a:gsLst>
                      <a:gs pos="0">
                        <a:schemeClr val="tx2"/>
                      </a:gs>
                      <a:gs pos="100000">
                        <a:schemeClr val="tx2"/>
                      </a:gs>
                    </a:gsLst>
                    <a:lin ang="16200000" scaled="0"/>
                  </a:gradFill>
                  <a:cs typeface="AS Circular" panose="020B0804020101010102" pitchFamily="34" charset="0"/>
                </a:rPr>
                <a:t>1,187</a:t>
              </a:r>
            </a:p>
          </p:txBody>
        </p:sp>
      </p:grpSp>
      <p:grpSp>
        <p:nvGrpSpPr>
          <p:cNvPr id="10" name="Group 9"/>
          <p:cNvGrpSpPr/>
          <p:nvPr/>
        </p:nvGrpSpPr>
        <p:grpSpPr>
          <a:xfrm>
            <a:off x="4455896" y="1016349"/>
            <a:ext cx="2019410" cy="499220"/>
            <a:chOff x="3890893" y="1216292"/>
            <a:chExt cx="2019410" cy="499220"/>
          </a:xfrm>
        </p:grpSpPr>
        <p:pic>
          <p:nvPicPr>
            <p:cNvPr id="41" name="Picture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0893" y="1364759"/>
              <a:ext cx="810745" cy="247507"/>
            </a:xfrm>
            <a:prstGeom prst="rect">
              <a:avLst/>
            </a:prstGeom>
          </p:spPr>
        </p:pic>
        <p:pic>
          <p:nvPicPr>
            <p:cNvPr id="8" name="Picture 7"/>
            <p:cNvPicPr>
              <a:picLocks noChangeAspect="1"/>
            </p:cNvPicPr>
            <p:nvPr/>
          </p:nvPicPr>
          <p:blipFill>
            <a:blip r:embed="rId3"/>
            <a:stretch>
              <a:fillRect/>
            </a:stretch>
          </p:blipFill>
          <p:spPr>
            <a:xfrm>
              <a:off x="4713059" y="1216292"/>
              <a:ext cx="1197244" cy="499220"/>
            </a:xfrm>
            <a:prstGeom prst="rect">
              <a:avLst/>
            </a:prstGeom>
          </p:spPr>
        </p:pic>
        <p:sp>
          <p:nvSpPr>
            <p:cNvPr id="42" name="Plus Sign 41"/>
            <p:cNvSpPr/>
            <p:nvPr/>
          </p:nvSpPr>
          <p:spPr>
            <a:xfrm>
              <a:off x="4714962" y="1443008"/>
              <a:ext cx="135462" cy="135462"/>
            </a:xfrm>
            <a:prstGeom prst="mathPlus">
              <a:avLst>
                <a:gd name="adj1" fmla="val 12112"/>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0" name="Rectangle 19"/>
          <p:cNvSpPr/>
          <p:nvPr/>
        </p:nvSpPr>
        <p:spPr>
          <a:xfrm>
            <a:off x="1173930" y="1708591"/>
            <a:ext cx="1549784"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Annual guests</a:t>
            </a:r>
          </a:p>
        </p:txBody>
      </p:sp>
      <p:sp>
        <p:nvSpPr>
          <p:cNvPr id="21" name="Rectangle 20"/>
          <p:cNvSpPr/>
          <p:nvPr/>
        </p:nvSpPr>
        <p:spPr>
          <a:xfrm>
            <a:off x="1847192" y="2215509"/>
            <a:ext cx="876522"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Aircraft</a:t>
            </a:r>
          </a:p>
        </p:txBody>
      </p:sp>
      <p:sp>
        <p:nvSpPr>
          <p:cNvPr id="22" name="Rectangle 21"/>
          <p:cNvSpPr/>
          <p:nvPr/>
        </p:nvSpPr>
        <p:spPr>
          <a:xfrm>
            <a:off x="964578" y="2722427"/>
            <a:ext cx="1759136"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Daily departures</a:t>
            </a:r>
          </a:p>
        </p:txBody>
      </p:sp>
      <p:sp>
        <p:nvSpPr>
          <p:cNvPr id="23" name="Rectangle 22"/>
          <p:cNvSpPr/>
          <p:nvPr/>
        </p:nvSpPr>
        <p:spPr>
          <a:xfrm>
            <a:off x="1350581" y="3229345"/>
            <a:ext cx="1373133"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Destinations</a:t>
            </a:r>
          </a:p>
        </p:txBody>
      </p:sp>
      <p:sp>
        <p:nvSpPr>
          <p:cNvPr id="35" name="Rectangle 34"/>
          <p:cNvSpPr/>
          <p:nvPr/>
        </p:nvSpPr>
        <p:spPr>
          <a:xfrm>
            <a:off x="2769491" y="3672822"/>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cs typeface="AS Circular" panose="020B0804020101010102" pitchFamily="34" charset="0"/>
              </a:rPr>
              <a:t>18,400</a:t>
            </a:r>
            <a:endParaRPr lang="en-US">
              <a:gradFill>
                <a:gsLst>
                  <a:gs pos="0">
                    <a:schemeClr val="accent6">
                      <a:lumMod val="50000"/>
                    </a:schemeClr>
                  </a:gs>
                  <a:gs pos="100000">
                    <a:schemeClr val="accent6">
                      <a:lumMod val="50000"/>
                    </a:schemeClr>
                  </a:gs>
                </a:gsLst>
                <a:lin ang="16200000" scaled="0"/>
              </a:gradFill>
            </a:endParaRPr>
          </a:p>
        </p:txBody>
      </p:sp>
      <p:sp>
        <p:nvSpPr>
          <p:cNvPr id="34" name="Rectangle 33"/>
          <p:cNvSpPr/>
          <p:nvPr/>
        </p:nvSpPr>
        <p:spPr>
          <a:xfrm>
            <a:off x="6273509" y="3672822"/>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3,200</a:t>
            </a:r>
          </a:p>
        </p:txBody>
      </p:sp>
      <p:sp>
        <p:nvSpPr>
          <p:cNvPr id="40" name="Rectangle 39"/>
          <p:cNvSpPr/>
          <p:nvPr/>
        </p:nvSpPr>
        <p:spPr>
          <a:xfrm>
            <a:off x="1479784" y="3750414"/>
            <a:ext cx="1243930"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Employees</a:t>
            </a:r>
          </a:p>
        </p:txBody>
      </p:sp>
      <p:sp>
        <p:nvSpPr>
          <p:cNvPr id="6" name="Rectangle 5"/>
          <p:cNvSpPr/>
          <p:nvPr/>
        </p:nvSpPr>
        <p:spPr>
          <a:xfrm>
            <a:off x="6847791" y="-608698"/>
            <a:ext cx="2296209" cy="489857"/>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accent5"/>
                </a:solidFill>
              </a:rPr>
              <a:t>Print Version</a:t>
            </a:r>
          </a:p>
        </p:txBody>
      </p:sp>
      <p:sp>
        <p:nvSpPr>
          <p:cNvPr id="36" name="Rectangle 35"/>
          <p:cNvSpPr/>
          <p:nvPr/>
        </p:nvSpPr>
        <p:spPr>
          <a:xfrm>
            <a:off x="4411661" y="3219122"/>
            <a:ext cx="2011964" cy="529900"/>
          </a:xfrm>
          <a:prstGeom prst="rect">
            <a:avLst/>
          </a:prstGeom>
          <a:solidFill>
            <a:schemeClr val="bg1"/>
          </a:solidFill>
          <a:ln>
            <a:solidFill>
              <a:schemeClr val="accent6">
                <a:lumMod val="95000"/>
              </a:schemeClr>
            </a:solidFill>
          </a:ln>
          <a:effectLst>
            <a:outerShdw blurRad="139700" sx="102000" sy="102000" algn="t" rotWithShape="0">
              <a:prstClr val="black">
                <a:alpha val="8000"/>
              </a:prstClr>
            </a:outerShdw>
          </a:effectLst>
        </p:spPr>
        <p:style>
          <a:lnRef idx="1">
            <a:schemeClr val="accent1"/>
          </a:lnRef>
          <a:fillRef idx="3">
            <a:schemeClr val="accent1"/>
          </a:fillRef>
          <a:effectRef idx="2">
            <a:schemeClr val="accent1"/>
          </a:effectRef>
          <a:fontRef idx="minor">
            <a:schemeClr val="lt1"/>
          </a:fontRef>
        </p:style>
        <p:txBody>
          <a:bodyPr lIns="91440" tIns="91440" rtlCol="0" anchor="ctr"/>
          <a:lstStyle/>
          <a:p>
            <a:pPr algn="ctr">
              <a:lnSpc>
                <a:spcPct val="70000"/>
              </a:lnSpc>
            </a:pPr>
            <a:r>
              <a:rPr lang="en-US" sz="2400" b="1">
                <a:gradFill>
                  <a:gsLst>
                    <a:gs pos="0">
                      <a:schemeClr val="tx2"/>
                    </a:gs>
                    <a:gs pos="100000">
                      <a:schemeClr val="tx2"/>
                    </a:gs>
                  </a:gsLst>
                  <a:lin ang="16200000" scaled="0"/>
                </a:gradFill>
                <a:cs typeface="AS Circular" panose="020B0804020101010102" pitchFamily="34" charset="0"/>
              </a:rPr>
              <a:t>118</a:t>
            </a:r>
          </a:p>
          <a:p>
            <a:pPr algn="ctr">
              <a:lnSpc>
                <a:spcPct val="70000"/>
              </a:lnSpc>
            </a:pPr>
            <a:r>
              <a:rPr lang="en-US" sz="900">
                <a:gradFill>
                  <a:gsLst>
                    <a:gs pos="0">
                      <a:schemeClr val="tx2"/>
                    </a:gs>
                    <a:gs pos="100000">
                      <a:schemeClr val="tx2"/>
                    </a:gs>
                  </a:gsLst>
                  <a:lin ang="16200000" scaled="0"/>
                </a:gradFill>
                <a:cs typeface="AS Circular" panose="020B0804020101010102" pitchFamily="34" charset="0"/>
              </a:rPr>
              <a:t>22 overlapping destinations</a:t>
            </a:r>
            <a:endParaRPr lang="en-US" sz="900" b="1">
              <a:gradFill>
                <a:gsLst>
                  <a:gs pos="0">
                    <a:schemeClr val="tx2"/>
                  </a:gs>
                  <a:gs pos="100000">
                    <a:schemeClr val="tx2"/>
                  </a:gs>
                </a:gsLst>
                <a:lin ang="16200000" scaled="0"/>
              </a:gradFill>
            </a:endParaRPr>
          </a:p>
        </p:txBody>
      </p:sp>
      <p:sp>
        <p:nvSpPr>
          <p:cNvPr id="44" name="Rectangle 43"/>
          <p:cNvSpPr/>
          <p:nvPr/>
        </p:nvSpPr>
        <p:spPr>
          <a:xfrm>
            <a:off x="6277047" y="4176095"/>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rPr>
              <a:t>$1.6 billion</a:t>
            </a:r>
          </a:p>
        </p:txBody>
      </p:sp>
      <p:sp>
        <p:nvSpPr>
          <p:cNvPr id="43" name="Rectangle 42"/>
          <p:cNvSpPr/>
          <p:nvPr/>
        </p:nvSpPr>
        <p:spPr>
          <a:xfrm>
            <a:off x="2773029" y="4176095"/>
            <a:ext cx="1735931" cy="457200"/>
          </a:xfrm>
          <a:prstGeom prst="rect">
            <a:avLst/>
          </a:prstGeom>
          <a:solidFill>
            <a:schemeClr val="bg1"/>
          </a:solidFill>
          <a:ln>
            <a:solidFill>
              <a:schemeClr val="accent6">
                <a:lumMod val="95000"/>
              </a:schemeClr>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gradFill>
                  <a:gsLst>
                    <a:gs pos="0">
                      <a:schemeClr val="accent6">
                        <a:lumMod val="50000"/>
                      </a:schemeClr>
                    </a:gs>
                    <a:gs pos="100000">
                      <a:schemeClr val="accent6">
                        <a:lumMod val="50000"/>
                      </a:schemeClr>
                    </a:gs>
                  </a:gsLst>
                  <a:lin ang="16200000" scaled="0"/>
                </a:gradFill>
                <a:cs typeface="AS Circular" panose="020B0804020101010102" pitchFamily="34" charset="0"/>
              </a:rPr>
              <a:t>$5.8 billion</a:t>
            </a:r>
            <a:endParaRPr lang="en-US">
              <a:gradFill>
                <a:gsLst>
                  <a:gs pos="0">
                    <a:schemeClr val="accent6">
                      <a:lumMod val="50000"/>
                    </a:schemeClr>
                  </a:gs>
                  <a:gs pos="100000">
                    <a:schemeClr val="accent6">
                      <a:lumMod val="50000"/>
                    </a:schemeClr>
                  </a:gs>
                </a:gsLst>
                <a:lin ang="16200000" scaled="0"/>
              </a:gradFill>
            </a:endParaRPr>
          </a:p>
        </p:txBody>
      </p:sp>
      <p:sp>
        <p:nvSpPr>
          <p:cNvPr id="45" name="Rectangle 44"/>
          <p:cNvSpPr/>
          <p:nvPr/>
        </p:nvSpPr>
        <p:spPr>
          <a:xfrm>
            <a:off x="1036083" y="4264320"/>
            <a:ext cx="1691169" cy="338554"/>
          </a:xfrm>
          <a:prstGeom prst="rect">
            <a:avLst/>
          </a:prstGeom>
        </p:spPr>
        <p:txBody>
          <a:bodyPr wrap="none">
            <a:spAutoFit/>
          </a:bodyPr>
          <a:lstStyle/>
          <a:p>
            <a:pPr algn="r"/>
            <a:r>
              <a:rPr lang="en-US" spc="40">
                <a:gradFill>
                  <a:gsLst>
                    <a:gs pos="0">
                      <a:schemeClr val="accent6">
                        <a:lumMod val="50000"/>
                      </a:schemeClr>
                    </a:gs>
                    <a:gs pos="100000">
                      <a:schemeClr val="accent6">
                        <a:lumMod val="50000"/>
                      </a:schemeClr>
                    </a:gs>
                  </a:gsLst>
                  <a:lin ang="0" scaled="0"/>
                </a:gradFill>
                <a:cs typeface="Calibri"/>
              </a:rPr>
              <a:t>Annual revenue</a:t>
            </a:r>
          </a:p>
        </p:txBody>
      </p:sp>
      <p:sp>
        <p:nvSpPr>
          <p:cNvPr id="46" name="Rectangle 45"/>
          <p:cNvSpPr/>
          <p:nvPr/>
        </p:nvSpPr>
        <p:spPr>
          <a:xfrm>
            <a:off x="4425832" y="4328528"/>
            <a:ext cx="2011964" cy="467192"/>
          </a:xfrm>
          <a:prstGeom prst="rect">
            <a:avLst/>
          </a:prstGeom>
          <a:solidFill>
            <a:schemeClr val="bg1"/>
          </a:solidFill>
          <a:ln>
            <a:solidFill>
              <a:schemeClr val="accent6">
                <a:lumMod val="95000"/>
              </a:schemeClr>
            </a:solidFill>
          </a:ln>
          <a:effectLst>
            <a:outerShdw blurRad="139700" sx="102000" sy="102000" algn="t" rotWithShape="0">
              <a:prstClr val="black">
                <a:alpha val="8000"/>
              </a:prstClr>
            </a:outerShdw>
          </a:effectLst>
        </p:spPr>
        <p:style>
          <a:lnRef idx="1">
            <a:schemeClr val="accent1"/>
          </a:lnRef>
          <a:fillRef idx="3">
            <a:schemeClr val="accent1"/>
          </a:fillRef>
          <a:effectRef idx="2">
            <a:schemeClr val="accent1"/>
          </a:effectRef>
          <a:fontRef idx="minor">
            <a:schemeClr val="lt1"/>
          </a:fontRef>
        </p:style>
        <p:txBody>
          <a:bodyPr lIns="91440" tIns="91440" rtlCol="0" anchor="ctr"/>
          <a:lstStyle/>
          <a:p>
            <a:pPr algn="ctr">
              <a:lnSpc>
                <a:spcPct val="70000"/>
              </a:lnSpc>
            </a:pPr>
            <a:r>
              <a:rPr lang="en-US" sz="2400" b="1">
                <a:gradFill>
                  <a:gsLst>
                    <a:gs pos="0">
                      <a:schemeClr val="tx2"/>
                    </a:gs>
                    <a:gs pos="100000">
                      <a:schemeClr val="tx2"/>
                    </a:gs>
                  </a:gsLst>
                  <a:lin ang="16200000" scaled="0"/>
                </a:gradFill>
                <a:cs typeface="AS Circular" panose="020B0804020101010102" pitchFamily="34" charset="0"/>
              </a:rPr>
              <a:t>$7.4 billion</a:t>
            </a:r>
          </a:p>
        </p:txBody>
      </p:sp>
      <p:sp>
        <p:nvSpPr>
          <p:cNvPr id="37" name="Rectangle 36"/>
          <p:cNvSpPr/>
          <p:nvPr/>
        </p:nvSpPr>
        <p:spPr>
          <a:xfrm>
            <a:off x="4422294" y="3803989"/>
            <a:ext cx="2011964" cy="467192"/>
          </a:xfrm>
          <a:prstGeom prst="rect">
            <a:avLst/>
          </a:prstGeom>
          <a:solidFill>
            <a:schemeClr val="bg1"/>
          </a:solidFill>
          <a:ln>
            <a:solidFill>
              <a:schemeClr val="accent6">
                <a:lumMod val="95000"/>
              </a:schemeClr>
            </a:solidFill>
          </a:ln>
          <a:effectLst>
            <a:outerShdw blurRad="139700" sx="102000" sy="102000" algn="t" rotWithShape="0">
              <a:prstClr val="black">
                <a:alpha val="8000"/>
              </a:prstClr>
            </a:outerShdw>
          </a:effectLst>
        </p:spPr>
        <p:style>
          <a:lnRef idx="1">
            <a:schemeClr val="accent1"/>
          </a:lnRef>
          <a:fillRef idx="3">
            <a:schemeClr val="accent1"/>
          </a:fillRef>
          <a:effectRef idx="2">
            <a:schemeClr val="accent1"/>
          </a:effectRef>
          <a:fontRef idx="minor">
            <a:schemeClr val="lt1"/>
          </a:fontRef>
        </p:style>
        <p:txBody>
          <a:bodyPr lIns="91440" tIns="91440" rtlCol="0" anchor="ctr"/>
          <a:lstStyle/>
          <a:p>
            <a:pPr algn="ctr">
              <a:lnSpc>
                <a:spcPct val="70000"/>
              </a:lnSpc>
            </a:pPr>
            <a:r>
              <a:rPr lang="en-US" sz="2400" b="1">
                <a:gradFill>
                  <a:gsLst>
                    <a:gs pos="0">
                      <a:schemeClr val="tx2"/>
                    </a:gs>
                    <a:gs pos="100000">
                      <a:schemeClr val="tx2"/>
                    </a:gs>
                  </a:gsLst>
                  <a:lin ang="16200000" scaled="0"/>
                </a:gradFill>
                <a:cs typeface="AS Circular" panose="020B0804020101010102" pitchFamily="34" charset="0"/>
              </a:rPr>
              <a:t>21,600</a:t>
            </a:r>
          </a:p>
        </p:txBody>
      </p:sp>
    </p:spTree>
    <p:extLst>
      <p:ext uri="{BB962C8B-B14F-4D97-AF65-F5344CB8AC3E}">
        <p14:creationId xmlns:p14="http://schemas.microsoft.com/office/powerpoint/2010/main" val="3038359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378133" y="2292957"/>
            <a:ext cx="223993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000" spc="40">
                <a:gradFill>
                  <a:gsLst>
                    <a:gs pos="0">
                      <a:schemeClr val="tx2"/>
                    </a:gs>
                    <a:gs pos="100000">
                      <a:schemeClr val="tx2"/>
                    </a:gs>
                  </a:gsLst>
                  <a:lin ang="0" scaled="0"/>
                </a:gradFill>
                <a:latin typeface="+mn-lt"/>
              </a:rPr>
              <a:t>flights.</a:t>
            </a:r>
          </a:p>
        </p:txBody>
      </p:sp>
      <p:sp>
        <p:nvSpPr>
          <p:cNvPr id="5" name="Title 1"/>
          <p:cNvSpPr txBox="1">
            <a:spLocks/>
          </p:cNvSpPr>
          <p:nvPr/>
        </p:nvSpPr>
        <p:spPr>
          <a:xfrm>
            <a:off x="2367898" y="2369406"/>
            <a:ext cx="1875855"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algn="r"/>
            <a:r>
              <a:rPr lang="en-US" sz="4000" b="0" spc="40">
                <a:gradFill>
                  <a:gsLst>
                    <a:gs pos="0">
                      <a:schemeClr val="accent5"/>
                    </a:gs>
                    <a:gs pos="100000">
                      <a:schemeClr val="accent5"/>
                    </a:gs>
                  </a:gsLst>
                  <a:lin ang="5400000" scaled="1"/>
                </a:gradFill>
                <a:latin typeface="+mn-lt"/>
              </a:rPr>
              <a:t>More</a:t>
            </a:r>
            <a:endParaRPr lang="en-US" sz="4000" spc="40">
              <a:gradFill>
                <a:gsLst>
                  <a:gs pos="0">
                    <a:schemeClr val="bg2"/>
                  </a:gs>
                  <a:gs pos="100000">
                    <a:schemeClr val="bg2"/>
                  </a:gs>
                </a:gsLst>
                <a:lin ang="0" scaled="0"/>
              </a:gradFill>
              <a:latin typeface="+mn-lt"/>
            </a:endParaRPr>
          </a:p>
        </p:txBody>
      </p:sp>
    </p:spTree>
    <p:extLst>
      <p:ext uri="{BB962C8B-B14F-4D97-AF65-F5344CB8AC3E}">
        <p14:creationId xmlns:p14="http://schemas.microsoft.com/office/powerpoint/2010/main" val="1513652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500"/>
                                  </p:stCondLst>
                                  <p:childTnLst>
                                    <p:animMotion origin="layout" path="M -1.21011E-6 4.87971E-6 L -1.21011E-6 0.04357 " pathEditMode="relative" rAng="0" ptsTypes="AA">
                                      <p:cBhvr>
                                        <p:cTn id="12" dur="500" spd="-100000" fill="hold"/>
                                        <p:tgtEl>
                                          <p:spTgt spid="4"/>
                                        </p:tgtEl>
                                        <p:attrNameLst>
                                          <p:attrName>ppt_x</p:attrName>
                                          <p:attrName>ppt_y</p:attrName>
                                        </p:attrNameLst>
                                      </p:cBhvr>
                                      <p:rCtr x="0" y="21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7591" y="0"/>
            <a:ext cx="4287883" cy="5143500"/>
          </a:xfrm>
          <a:prstGeom prst="rect">
            <a:avLst/>
          </a:prstGeom>
        </p:spPr>
      </p:pic>
      <p:sp>
        <p:nvSpPr>
          <p:cNvPr id="2" name="Title 1"/>
          <p:cNvSpPr>
            <a:spLocks noGrp="1"/>
          </p:cNvSpPr>
          <p:nvPr>
            <p:ph type="title"/>
          </p:nvPr>
        </p:nvSpPr>
        <p:spPr>
          <a:xfrm>
            <a:off x="311700" y="509825"/>
            <a:ext cx="4859390" cy="572700"/>
          </a:xfrm>
        </p:spPr>
        <p:txBody>
          <a:bodyPr/>
          <a:lstStyle/>
          <a:p>
            <a:pPr algn="l"/>
            <a:r>
              <a:rPr lang="en-US">
                <a:solidFill>
                  <a:schemeClr val="bg1"/>
                </a:solidFill>
                <a:latin typeface="AS Circular" charset="0"/>
                <a:ea typeface="AS Circular" charset="0"/>
                <a:cs typeface="AS Circular" charset="0"/>
              </a:rPr>
              <a:t>#MOSTWESTCOAST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2270" y="0"/>
            <a:ext cx="5071730" cy="5143500"/>
          </a:xfrm>
          <a:prstGeom prst="rect">
            <a:avLst/>
          </a:prstGeom>
        </p:spPr>
      </p:pic>
      <p:sp>
        <p:nvSpPr>
          <p:cNvPr id="6" name="TextBox 5"/>
          <p:cNvSpPr txBox="1"/>
          <p:nvPr/>
        </p:nvSpPr>
        <p:spPr>
          <a:xfrm>
            <a:off x="353130" y="1209317"/>
            <a:ext cx="3951617" cy="34163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bg1"/>
                </a:solidFill>
                <a:effectLst/>
                <a:uLnTx/>
                <a:uFillTx/>
              </a:rPr>
              <a:t>Alaska operates the </a:t>
            </a:r>
            <a:r>
              <a:rPr kumimoji="0" lang="en-US" sz="2400" b="1" i="0" u="none" strike="noStrike" kern="0" cap="none" spc="0" normalizeH="0" baseline="0" noProof="0">
                <a:ln>
                  <a:noFill/>
                </a:ln>
                <a:solidFill>
                  <a:schemeClr val="bg1"/>
                </a:solidFill>
                <a:effectLst/>
                <a:uLnTx/>
                <a:uFillTx/>
              </a:rPr>
              <a:t>most non-stop flights </a:t>
            </a:r>
            <a:r>
              <a:rPr kumimoji="0" lang="en-US" sz="2400" i="0" u="none" strike="noStrike" kern="0" cap="none" spc="0" normalizeH="0" baseline="0" noProof="0">
                <a:ln>
                  <a:noFill/>
                </a:ln>
                <a:solidFill>
                  <a:schemeClr val="bg1"/>
                </a:solidFill>
                <a:effectLst/>
                <a:uLnTx/>
                <a:uFillTx/>
              </a:rPr>
              <a:t>from </a:t>
            </a:r>
            <a:r>
              <a:rPr kumimoji="0" lang="en-US" sz="2400" i="0" u="none" strike="noStrike" kern="0" cap="none" spc="0" normalizeH="0" baseline="0" noProof="0" err="1">
                <a:ln>
                  <a:noFill/>
                </a:ln>
                <a:solidFill>
                  <a:schemeClr val="bg1"/>
                </a:solidFill>
                <a:effectLst/>
                <a:uLnTx/>
                <a:uFillTx/>
              </a:rPr>
              <a:t>Hawai</a:t>
            </a:r>
            <a:r>
              <a:rPr kumimoji="0" lang="en-US" sz="2400" i="0" u="none" strike="noStrike" kern="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ʻ</a:t>
            </a:r>
            <a:r>
              <a:rPr kumimoji="0" lang="en-US" sz="2400" i="0" u="none" strike="noStrike" kern="0" cap="none" spc="0" normalizeH="0" baseline="0" noProof="0" err="1">
                <a:ln>
                  <a:noFill/>
                </a:ln>
                <a:solidFill>
                  <a:schemeClr val="bg1"/>
                </a:solidFill>
                <a:effectLst/>
                <a:uLnTx/>
                <a:uFillTx/>
              </a:rPr>
              <a:t>i</a:t>
            </a:r>
            <a:r>
              <a:rPr kumimoji="0" lang="en-US" sz="2400" i="0" u="none" strike="noStrike" kern="0" cap="none" spc="0" normalizeH="0" baseline="0" noProof="0">
                <a:ln>
                  <a:noFill/>
                </a:ln>
                <a:solidFill>
                  <a:schemeClr val="bg1"/>
                </a:solidFill>
                <a:effectLst/>
                <a:uLnTx/>
                <a:uFillTx/>
              </a:rPr>
              <a:t> </a:t>
            </a:r>
            <a:r>
              <a:rPr lang="en-US" sz="2400" kern="0">
                <a:solidFill>
                  <a:schemeClr val="bg1"/>
                </a:solidFill>
              </a:rPr>
              <a:t>to</a:t>
            </a:r>
            <a:r>
              <a:rPr kumimoji="0" lang="en-US" sz="2400" i="0" u="none" strike="noStrike" kern="0" cap="none" spc="0" normalizeH="0" baseline="0" noProof="0">
                <a:ln>
                  <a:noFill/>
                </a:ln>
                <a:solidFill>
                  <a:schemeClr val="bg1"/>
                </a:solidFill>
                <a:effectLst/>
                <a:uLnTx/>
                <a:uFillTx/>
              </a:rPr>
              <a:t> the </a:t>
            </a:r>
            <a:r>
              <a:rPr kumimoji="0" lang="en-US" sz="2400" b="1" i="0" u="none" strike="noStrike" kern="0" cap="none" spc="0" normalizeH="0" baseline="0" noProof="0">
                <a:ln>
                  <a:noFill/>
                </a:ln>
                <a:solidFill>
                  <a:schemeClr val="bg1"/>
                </a:solidFill>
                <a:effectLst/>
                <a:uLnTx/>
                <a:uFillTx/>
              </a:rPr>
              <a:t>most destinations </a:t>
            </a:r>
            <a:r>
              <a:rPr kumimoji="0" lang="en-US" sz="2400" i="0" u="none" strike="noStrike" kern="0" cap="none" spc="0" normalizeH="0" baseline="0" noProof="0">
                <a:ln>
                  <a:noFill/>
                </a:ln>
                <a:solidFill>
                  <a:schemeClr val="bg1"/>
                </a:solidFill>
                <a:effectLst/>
                <a:uLnTx/>
                <a:uFillTx/>
              </a:rPr>
              <a:t>on the West Coast,</a:t>
            </a:r>
            <a:r>
              <a:rPr kumimoji="0" lang="en-US" sz="2400" i="0" u="none" strike="noStrike" kern="0" cap="none" spc="0" normalizeH="0" noProof="0">
                <a:ln>
                  <a:noFill/>
                </a:ln>
                <a:solidFill>
                  <a:schemeClr val="bg1"/>
                </a:solidFill>
                <a:effectLst/>
                <a:uLnTx/>
                <a:uFillTx/>
              </a:rPr>
              <a:t> </a:t>
            </a:r>
            <a:r>
              <a:rPr kumimoji="0" lang="en-US" sz="2400" b="0" i="0" u="none" strike="noStrike" kern="0" cap="none" spc="0" normalizeH="0" baseline="0" noProof="0">
                <a:ln>
                  <a:noFill/>
                </a:ln>
                <a:solidFill>
                  <a:schemeClr val="bg1"/>
                </a:solidFill>
                <a:effectLst/>
                <a:uLnTx/>
                <a:uFillTx/>
              </a:rPr>
              <a:t>with an average of 26 daily flights.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rPr>
              <a:t>Fly nonstop </a:t>
            </a:r>
            <a:r>
              <a:rPr lang="en-US" sz="1800" kern="0">
                <a:solidFill>
                  <a:schemeClr val="bg1"/>
                </a:solidFill>
              </a:rPr>
              <a:t>to</a:t>
            </a:r>
            <a:r>
              <a:rPr kumimoji="0" lang="en-US" sz="1800" b="0" i="0" u="none" strike="noStrike" kern="0" cap="none" spc="0" normalizeH="0" baseline="0" noProof="0">
                <a:ln>
                  <a:noFill/>
                </a:ln>
                <a:solidFill>
                  <a:schemeClr val="bg1"/>
                </a:solidFill>
                <a:effectLst/>
                <a:uLnTx/>
                <a:uFillTx/>
              </a:rPr>
              <a:t> the West Coast from Kauaʻi, Oʻahu, Maui and Hawaiʻi Island.</a:t>
            </a:r>
          </a:p>
        </p:txBody>
      </p:sp>
      <p:sp>
        <p:nvSpPr>
          <p:cNvPr id="9" name="TextBox 8"/>
          <p:cNvSpPr txBox="1"/>
          <p:nvPr/>
        </p:nvSpPr>
        <p:spPr>
          <a:xfrm>
            <a:off x="6400800" y="4804946"/>
            <a:ext cx="27432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Based on full-year schedule, compared to other airlines.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Some flights may be operated by Virgin America. </a:t>
            </a:r>
          </a:p>
        </p:txBody>
      </p:sp>
    </p:spTree>
    <p:extLst>
      <p:ext uri="{BB962C8B-B14F-4D97-AF65-F5344CB8AC3E}">
        <p14:creationId xmlns:p14="http://schemas.microsoft.com/office/powerpoint/2010/main" val="3737642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948" r="12949"/>
          <a:stretch/>
        </p:blipFill>
        <p:spPr>
          <a:xfrm>
            <a:off x="3390899" y="-19363"/>
            <a:ext cx="5753099" cy="5182225"/>
          </a:xfrm>
          <a:prstGeom prst="rect">
            <a:avLst/>
          </a:prstGeom>
        </p:spPr>
      </p:pic>
      <p:sp>
        <p:nvSpPr>
          <p:cNvPr id="69" name="Rectangle 68"/>
          <p:cNvSpPr/>
          <p:nvPr/>
        </p:nvSpPr>
        <p:spPr>
          <a:xfrm>
            <a:off x="3390900" y="0"/>
            <a:ext cx="5753099" cy="51435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2000">
                    <a:schemeClr val="accent5">
                      <a:lumMod val="75000"/>
                      <a:lumOff val="25000"/>
                    </a:schemeClr>
                  </a:gs>
                  <a:gs pos="100000">
                    <a:schemeClr val="accent5">
                      <a:lumMod val="75000"/>
                      <a:lumOff val="25000"/>
                    </a:schemeClr>
                  </a:gs>
                </a:gsLst>
                <a:lin ang="0" scaled="0"/>
              </a:gradFill>
              <a:effectLst/>
              <a:uLnTx/>
              <a:uFillTx/>
            </a:endParaRPr>
          </a:p>
        </p:txBody>
      </p:sp>
      <p:sp>
        <p:nvSpPr>
          <p:cNvPr id="11" name="Title 3"/>
          <p:cNvSpPr txBox="1">
            <a:spLocks/>
          </p:cNvSpPr>
          <p:nvPr/>
        </p:nvSpPr>
        <p:spPr>
          <a:xfrm>
            <a:off x="271536" y="2685363"/>
            <a:ext cx="3227255" cy="946410"/>
          </a:xfrm>
          <a:prstGeom prst="rect">
            <a:avLst/>
          </a:prstGeom>
        </p:spPr>
        <p:txBody>
          <a:bodyPr anchor="b"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lvl="0">
              <a:lnSpc>
                <a:spcPct val="90000"/>
              </a:lnSpc>
            </a:pPr>
            <a:endParaRPr lang="en-US" sz="3300" b="0" spc="40">
              <a:gradFill>
                <a:gsLst>
                  <a:gs pos="2000">
                    <a:schemeClr val="accent5"/>
                  </a:gs>
                  <a:gs pos="100000">
                    <a:schemeClr val="accent5"/>
                  </a:gs>
                </a:gsLst>
                <a:lin ang="0" scaled="0"/>
              </a:gradFill>
              <a:latin typeface="+mn-lt"/>
            </a:endParaRPr>
          </a:p>
          <a:p>
            <a:pPr lvl="0">
              <a:lnSpc>
                <a:spcPct val="90000"/>
              </a:lnSpc>
            </a:pPr>
            <a:r>
              <a:rPr lang="en-US" sz="3300" b="0" spc="40">
                <a:gradFill>
                  <a:gsLst>
                    <a:gs pos="2000">
                      <a:schemeClr val="accent5"/>
                    </a:gs>
                    <a:gs pos="100000">
                      <a:schemeClr val="accent5"/>
                    </a:gs>
                  </a:gsLst>
                  <a:lin ang="0" scaled="0"/>
                </a:gradFill>
                <a:latin typeface="+mn-lt"/>
              </a:rPr>
              <a:t>Non-stop service to</a:t>
            </a:r>
            <a:br>
              <a:rPr lang="en-US" sz="3300" b="0" spc="40">
                <a:gradFill>
                  <a:gsLst>
                    <a:gs pos="2000">
                      <a:schemeClr val="accent5"/>
                    </a:gs>
                    <a:gs pos="100000">
                      <a:schemeClr val="accent5"/>
                    </a:gs>
                  </a:gsLst>
                  <a:lin ang="0" scaled="0"/>
                </a:gradFill>
                <a:latin typeface="+mn-lt"/>
              </a:rPr>
            </a:br>
            <a:r>
              <a:rPr lang="en-US" sz="3300" spc="40">
                <a:gradFill>
                  <a:gsLst>
                    <a:gs pos="0">
                      <a:schemeClr val="tx2"/>
                    </a:gs>
                    <a:gs pos="100000">
                      <a:schemeClr val="tx2"/>
                    </a:gs>
                  </a:gsLst>
                  <a:lin ang="16200000" scaled="0"/>
                </a:gradFill>
                <a:latin typeface="+mn-lt"/>
              </a:rPr>
              <a:t>7 of the top 10</a:t>
            </a:r>
          </a:p>
          <a:p>
            <a:pPr lvl="0">
              <a:lnSpc>
                <a:spcPct val="90000"/>
              </a:lnSpc>
            </a:pPr>
            <a:r>
              <a:rPr lang="en-US" sz="3300" b="0" spc="40">
                <a:gradFill>
                  <a:gsLst>
                    <a:gs pos="2000">
                      <a:srgbClr val="323232"/>
                    </a:gs>
                    <a:gs pos="100000">
                      <a:srgbClr val="323232"/>
                    </a:gs>
                  </a:gsLst>
                  <a:lin ang="0" scaled="0"/>
                </a:gradFill>
                <a:latin typeface="Arial"/>
                <a:ea typeface="+mn-ea"/>
                <a:cs typeface="+mn-cs"/>
              </a:rPr>
              <a:t>markets from </a:t>
            </a:r>
            <a:r>
              <a:rPr lang="en-US" sz="3300" b="0" spc="40" err="1">
                <a:gradFill>
                  <a:gsLst>
                    <a:gs pos="2000">
                      <a:srgbClr val="323232"/>
                    </a:gs>
                    <a:gs pos="100000">
                      <a:srgbClr val="323232"/>
                    </a:gs>
                  </a:gsLst>
                  <a:lin ang="0" scaled="0"/>
                </a:gradFill>
                <a:latin typeface="Arial"/>
                <a:ea typeface="+mn-ea"/>
                <a:cs typeface="+mn-cs"/>
              </a:rPr>
              <a:t>Hawaiʻi</a:t>
            </a:r>
            <a:endParaRPr lang="en-US" sz="3300" spc="40">
              <a:gradFill>
                <a:gsLst>
                  <a:gs pos="0">
                    <a:schemeClr val="tx2"/>
                  </a:gs>
                  <a:gs pos="100000">
                    <a:schemeClr val="tx2"/>
                  </a:gs>
                </a:gsLst>
                <a:lin ang="16200000" scaled="0"/>
              </a:gradFill>
              <a:latin typeface="+mn-lt"/>
            </a:endParaRPr>
          </a:p>
        </p:txBody>
      </p:sp>
      <p:cxnSp>
        <p:nvCxnSpPr>
          <p:cNvPr id="25" name="Straight Arrow Connector 24"/>
          <p:cNvCxnSpPr/>
          <p:nvPr/>
        </p:nvCxnSpPr>
        <p:spPr>
          <a:xfrm flipV="1">
            <a:off x="4513740" y="756760"/>
            <a:ext cx="2190928" cy="1763290"/>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513739" y="1166910"/>
            <a:ext cx="2190929" cy="1353140"/>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513740" y="1575117"/>
            <a:ext cx="2190926" cy="930424"/>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528811" y="1970904"/>
            <a:ext cx="2179697" cy="553063"/>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551420" y="2516823"/>
            <a:ext cx="2157088" cy="537864"/>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509900" y="2538476"/>
            <a:ext cx="2190926" cy="930424"/>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24971" y="2520050"/>
            <a:ext cx="2175855" cy="165313"/>
          </a:xfrm>
          <a:prstGeom prst="straightConnector1">
            <a:avLst/>
          </a:prstGeom>
          <a:ln w="12700">
            <a:solidFill>
              <a:schemeClr val="bg1"/>
            </a:solidFill>
            <a:prstDash val="dash"/>
            <a:tailEnd type="triangle"/>
          </a:ln>
          <a:effectLst/>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3606682" y="1970904"/>
            <a:ext cx="1313719" cy="1083783"/>
          </a:xfrm>
          <a:prstGeom prst="ellipse">
            <a:avLst/>
          </a:prstGeom>
          <a:solidFill>
            <a:schemeClr val="bg1"/>
          </a:solidFill>
          <a:ln w="22225">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err="1">
                <a:ln>
                  <a:noFill/>
                </a:ln>
                <a:gradFill>
                  <a:gsLst>
                    <a:gs pos="0">
                      <a:schemeClr val="accent5"/>
                    </a:gs>
                    <a:gs pos="100000">
                      <a:schemeClr val="accent5"/>
                    </a:gs>
                  </a:gsLst>
                  <a:lin ang="0" scaled="0"/>
                </a:gradFill>
                <a:effectLst/>
                <a:uLnTx/>
                <a:uFillTx/>
              </a:rPr>
              <a:t>Hawai</a:t>
            </a:r>
            <a:r>
              <a:rPr kumimoji="0" lang="en-US" sz="2000" b="1" i="0" u="none" strike="noStrike" kern="0" cap="none" spc="0" normalizeH="0" baseline="0" noProof="0" err="1">
                <a:ln>
                  <a:noFill/>
                </a:ln>
                <a:gradFill>
                  <a:gsLst>
                    <a:gs pos="0">
                      <a:schemeClr val="accent5"/>
                    </a:gs>
                    <a:gs pos="100000">
                      <a:schemeClr val="accent5"/>
                    </a:gs>
                  </a:gsLst>
                  <a:lin ang="0" scaled="0"/>
                </a:gradFill>
                <a:effectLst/>
                <a:uLnTx/>
                <a:uFillTx/>
                <a:latin typeface="Arial" panose="020B0604020202020204" pitchFamily="34" charset="0"/>
                <a:cs typeface="Arial" panose="020B0604020202020204" pitchFamily="34" charset="0"/>
              </a:rPr>
              <a:t>ʻ</a:t>
            </a:r>
            <a:r>
              <a:rPr kumimoji="0" lang="en-US" sz="2000" b="1" i="0" u="none" strike="noStrike" kern="0" cap="none" spc="0" normalizeH="0" baseline="0" noProof="0" err="1">
                <a:ln>
                  <a:noFill/>
                </a:ln>
                <a:gradFill>
                  <a:gsLst>
                    <a:gs pos="0">
                      <a:schemeClr val="accent5"/>
                    </a:gs>
                    <a:gs pos="100000">
                      <a:schemeClr val="accent5"/>
                    </a:gs>
                  </a:gsLst>
                  <a:lin ang="0" scaled="0"/>
                </a:gradFill>
                <a:effectLst/>
                <a:uLnTx/>
                <a:uFillTx/>
              </a:rPr>
              <a:t>i</a:t>
            </a:r>
            <a:endParaRPr kumimoji="0" lang="en-US" sz="2000" b="1" i="0" u="none" strike="noStrike" kern="0" cap="none" spc="0" normalizeH="0" baseline="0" noProof="0">
              <a:ln>
                <a:noFill/>
              </a:ln>
              <a:gradFill>
                <a:gsLst>
                  <a:gs pos="0">
                    <a:schemeClr val="accent5"/>
                  </a:gs>
                  <a:gs pos="100000">
                    <a:schemeClr val="accent5"/>
                  </a:gs>
                </a:gsLst>
                <a:lin ang="0" scaled="0"/>
              </a:gradFill>
              <a:effectLst/>
              <a:uLnTx/>
              <a:uFillTx/>
            </a:endParaRPr>
          </a:p>
        </p:txBody>
      </p:sp>
      <p:grpSp>
        <p:nvGrpSpPr>
          <p:cNvPr id="36" name="Group 35"/>
          <p:cNvGrpSpPr/>
          <p:nvPr/>
        </p:nvGrpSpPr>
        <p:grpSpPr>
          <a:xfrm>
            <a:off x="6783319" y="578662"/>
            <a:ext cx="2360681" cy="360012"/>
            <a:chOff x="6783319" y="578662"/>
            <a:chExt cx="2360681" cy="360012"/>
          </a:xfrm>
        </p:grpSpPr>
        <p:sp>
          <p:nvSpPr>
            <p:cNvPr id="37" name="Rectangle 36"/>
            <p:cNvSpPr/>
            <p:nvPr/>
          </p:nvSpPr>
          <p:spPr>
            <a:xfrm>
              <a:off x="6783319" y="578662"/>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b="1">
                  <a:gradFill>
                    <a:gsLst>
                      <a:gs pos="0">
                        <a:schemeClr val="accent5"/>
                      </a:gs>
                      <a:gs pos="100000">
                        <a:schemeClr val="accent5"/>
                      </a:gs>
                    </a:gsLst>
                    <a:lin ang="16200000" scaled="0"/>
                  </a:gradFill>
                </a:rPr>
                <a:t>Los Angeles</a:t>
              </a:r>
            </a:p>
          </p:txBody>
        </p:sp>
        <p:sp>
          <p:nvSpPr>
            <p:cNvPr id="38" name="TextBox 37"/>
            <p:cNvSpPr txBox="1"/>
            <p:nvPr/>
          </p:nvSpPr>
          <p:spPr>
            <a:xfrm>
              <a:off x="6783319" y="578662"/>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1</a:t>
              </a:r>
            </a:p>
          </p:txBody>
        </p:sp>
      </p:grpSp>
      <p:grpSp>
        <p:nvGrpSpPr>
          <p:cNvPr id="39" name="Group 38"/>
          <p:cNvGrpSpPr/>
          <p:nvPr/>
        </p:nvGrpSpPr>
        <p:grpSpPr>
          <a:xfrm>
            <a:off x="6783319" y="964171"/>
            <a:ext cx="2360681" cy="360012"/>
            <a:chOff x="6783319" y="964171"/>
            <a:chExt cx="2360681" cy="360012"/>
          </a:xfrm>
        </p:grpSpPr>
        <p:sp>
          <p:nvSpPr>
            <p:cNvPr id="40" name="Rectangle 39"/>
            <p:cNvSpPr/>
            <p:nvPr/>
          </p:nvSpPr>
          <p:spPr>
            <a:xfrm>
              <a:off x="6783319" y="964171"/>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5"/>
                      </a:gs>
                      <a:gs pos="100000">
                        <a:schemeClr val="accent5"/>
                      </a:gs>
                    </a:gsLst>
                    <a:lin ang="16200000" scaled="0"/>
                  </a:gradFill>
                </a:rPr>
                <a:t>Seattle</a:t>
              </a:r>
            </a:p>
          </p:txBody>
        </p:sp>
        <p:sp>
          <p:nvSpPr>
            <p:cNvPr id="41" name="TextBox 40"/>
            <p:cNvSpPr txBox="1"/>
            <p:nvPr/>
          </p:nvSpPr>
          <p:spPr>
            <a:xfrm>
              <a:off x="6783319" y="964171"/>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2</a:t>
              </a:r>
            </a:p>
          </p:txBody>
        </p:sp>
      </p:grpSp>
      <p:grpSp>
        <p:nvGrpSpPr>
          <p:cNvPr id="42" name="Group 41"/>
          <p:cNvGrpSpPr/>
          <p:nvPr/>
        </p:nvGrpSpPr>
        <p:grpSpPr>
          <a:xfrm>
            <a:off x="6783319" y="1349680"/>
            <a:ext cx="2360681" cy="360012"/>
            <a:chOff x="6783319" y="1349680"/>
            <a:chExt cx="2360681" cy="360012"/>
          </a:xfrm>
        </p:grpSpPr>
        <p:sp>
          <p:nvSpPr>
            <p:cNvPr id="43" name="Rectangle 42"/>
            <p:cNvSpPr/>
            <p:nvPr/>
          </p:nvSpPr>
          <p:spPr>
            <a:xfrm>
              <a:off x="6783319" y="1349680"/>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5"/>
                      </a:gs>
                      <a:gs pos="100000">
                        <a:schemeClr val="accent5"/>
                      </a:gs>
                    </a:gsLst>
                    <a:lin ang="16200000" scaled="0"/>
                  </a:gradFill>
                </a:rPr>
                <a:t>San Francisco</a:t>
              </a:r>
            </a:p>
          </p:txBody>
        </p:sp>
        <p:sp>
          <p:nvSpPr>
            <p:cNvPr id="44" name="TextBox 43"/>
            <p:cNvSpPr txBox="1"/>
            <p:nvPr/>
          </p:nvSpPr>
          <p:spPr>
            <a:xfrm>
              <a:off x="6783319" y="1349680"/>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3</a:t>
              </a:r>
            </a:p>
          </p:txBody>
        </p:sp>
      </p:grpSp>
      <p:grpSp>
        <p:nvGrpSpPr>
          <p:cNvPr id="45" name="Group 44"/>
          <p:cNvGrpSpPr/>
          <p:nvPr/>
        </p:nvGrpSpPr>
        <p:grpSpPr>
          <a:xfrm>
            <a:off x="6783319" y="1735189"/>
            <a:ext cx="2360681" cy="360012"/>
            <a:chOff x="6783319" y="1735189"/>
            <a:chExt cx="2360681" cy="360012"/>
          </a:xfrm>
        </p:grpSpPr>
        <p:sp>
          <p:nvSpPr>
            <p:cNvPr id="46" name="Rectangle 45"/>
            <p:cNvSpPr/>
            <p:nvPr/>
          </p:nvSpPr>
          <p:spPr>
            <a:xfrm>
              <a:off x="6783319" y="1735189"/>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5"/>
                      </a:gs>
                      <a:gs pos="100000">
                        <a:schemeClr val="accent5"/>
                      </a:gs>
                    </a:gsLst>
                    <a:lin ang="16200000" scaled="0"/>
                  </a:gradFill>
                </a:rPr>
                <a:t>Oakland</a:t>
              </a:r>
            </a:p>
          </p:txBody>
        </p:sp>
        <p:sp>
          <p:nvSpPr>
            <p:cNvPr id="47" name="TextBox 46"/>
            <p:cNvSpPr txBox="1"/>
            <p:nvPr/>
          </p:nvSpPr>
          <p:spPr>
            <a:xfrm>
              <a:off x="6783319" y="1735189"/>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4</a:t>
              </a:r>
            </a:p>
          </p:txBody>
        </p:sp>
      </p:grpSp>
      <p:grpSp>
        <p:nvGrpSpPr>
          <p:cNvPr id="49" name="Group 48"/>
          <p:cNvGrpSpPr/>
          <p:nvPr/>
        </p:nvGrpSpPr>
        <p:grpSpPr>
          <a:xfrm>
            <a:off x="6783319" y="2120698"/>
            <a:ext cx="2360681" cy="360012"/>
            <a:chOff x="6783319" y="2120698"/>
            <a:chExt cx="2360681" cy="360012"/>
          </a:xfrm>
        </p:grpSpPr>
        <p:sp>
          <p:nvSpPr>
            <p:cNvPr id="50" name="Rectangle 49"/>
            <p:cNvSpPr/>
            <p:nvPr/>
          </p:nvSpPr>
          <p:spPr>
            <a:xfrm>
              <a:off x="6783319" y="2120698"/>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lvl="0" defTabSz="914400"/>
              <a:r>
                <a:rPr lang="en-US" b="1">
                  <a:gradFill>
                    <a:gsLst>
                      <a:gs pos="0">
                        <a:srgbClr val="FFFFFF">
                          <a:lumMod val="65000"/>
                        </a:srgbClr>
                      </a:gs>
                      <a:gs pos="100000">
                        <a:srgbClr val="FFFFFF">
                          <a:lumMod val="65000"/>
                        </a:srgbClr>
                      </a:gs>
                    </a:gsLst>
                    <a:lin ang="16200000" scaled="0"/>
                  </a:gradFill>
                </a:rPr>
                <a:t>Las Vegas</a:t>
              </a:r>
              <a:endParaRPr lang="en-US" b="1">
                <a:gradFill>
                  <a:gsLst>
                    <a:gs pos="0">
                      <a:srgbClr val="323232"/>
                    </a:gs>
                    <a:gs pos="100000">
                      <a:srgbClr val="323232"/>
                    </a:gs>
                  </a:gsLst>
                  <a:lin ang="16200000" scaled="0"/>
                </a:gradFill>
              </a:endParaRPr>
            </a:p>
          </p:txBody>
        </p:sp>
        <p:sp>
          <p:nvSpPr>
            <p:cNvPr id="51" name="TextBox 50"/>
            <p:cNvSpPr txBox="1"/>
            <p:nvPr/>
          </p:nvSpPr>
          <p:spPr>
            <a:xfrm>
              <a:off x="6783319" y="2120698"/>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5</a:t>
              </a:r>
            </a:p>
          </p:txBody>
        </p:sp>
      </p:grpSp>
      <p:grpSp>
        <p:nvGrpSpPr>
          <p:cNvPr id="52" name="Group 51"/>
          <p:cNvGrpSpPr/>
          <p:nvPr/>
        </p:nvGrpSpPr>
        <p:grpSpPr>
          <a:xfrm>
            <a:off x="6783319" y="2506207"/>
            <a:ext cx="2360681" cy="360012"/>
            <a:chOff x="6783319" y="2506207"/>
            <a:chExt cx="2360681" cy="360012"/>
          </a:xfrm>
        </p:grpSpPr>
        <p:sp>
          <p:nvSpPr>
            <p:cNvPr id="53" name="Rectangle 52"/>
            <p:cNvSpPr/>
            <p:nvPr/>
          </p:nvSpPr>
          <p:spPr>
            <a:xfrm>
              <a:off x="6783319" y="2506207"/>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5"/>
                      </a:gs>
                      <a:gs pos="100000">
                        <a:schemeClr val="accent5"/>
                      </a:gs>
                    </a:gsLst>
                    <a:lin ang="16200000" scaled="0"/>
                  </a:gradFill>
                </a:rPr>
                <a:t>San Diego</a:t>
              </a:r>
            </a:p>
          </p:txBody>
        </p:sp>
        <p:sp>
          <p:nvSpPr>
            <p:cNvPr id="54" name="TextBox 53"/>
            <p:cNvSpPr txBox="1"/>
            <p:nvPr/>
          </p:nvSpPr>
          <p:spPr>
            <a:xfrm>
              <a:off x="6783319" y="2506207"/>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6</a:t>
              </a:r>
            </a:p>
          </p:txBody>
        </p:sp>
      </p:grpSp>
      <p:grpSp>
        <p:nvGrpSpPr>
          <p:cNvPr id="55" name="Group 54"/>
          <p:cNvGrpSpPr/>
          <p:nvPr/>
        </p:nvGrpSpPr>
        <p:grpSpPr>
          <a:xfrm>
            <a:off x="6783319" y="2891716"/>
            <a:ext cx="2360681" cy="360012"/>
            <a:chOff x="6783319" y="2891716"/>
            <a:chExt cx="2360681" cy="360012"/>
          </a:xfrm>
        </p:grpSpPr>
        <p:sp>
          <p:nvSpPr>
            <p:cNvPr id="63" name="Rectangle 62"/>
            <p:cNvSpPr/>
            <p:nvPr/>
          </p:nvSpPr>
          <p:spPr>
            <a:xfrm>
              <a:off x="6783319" y="2891716"/>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lvl="0" defTabSz="914400"/>
              <a:r>
                <a:rPr lang="en-US" b="1">
                  <a:gradFill>
                    <a:gsLst>
                      <a:gs pos="0">
                        <a:srgbClr val="323232"/>
                      </a:gs>
                      <a:gs pos="100000">
                        <a:srgbClr val="323232"/>
                      </a:gs>
                    </a:gsLst>
                    <a:lin ang="16200000" scaled="0"/>
                  </a:gradFill>
                </a:rPr>
                <a:t>San Jose</a:t>
              </a:r>
            </a:p>
          </p:txBody>
        </p:sp>
        <p:sp>
          <p:nvSpPr>
            <p:cNvPr id="67" name="TextBox 66"/>
            <p:cNvSpPr txBox="1"/>
            <p:nvPr/>
          </p:nvSpPr>
          <p:spPr>
            <a:xfrm>
              <a:off x="6783319" y="2891716"/>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7</a:t>
              </a:r>
            </a:p>
          </p:txBody>
        </p:sp>
      </p:grpSp>
      <p:grpSp>
        <p:nvGrpSpPr>
          <p:cNvPr id="68" name="Group 67"/>
          <p:cNvGrpSpPr/>
          <p:nvPr/>
        </p:nvGrpSpPr>
        <p:grpSpPr>
          <a:xfrm>
            <a:off x="6783319" y="3277225"/>
            <a:ext cx="2360681" cy="360012"/>
            <a:chOff x="6783319" y="3277225"/>
            <a:chExt cx="2360681" cy="360012"/>
          </a:xfrm>
        </p:grpSpPr>
        <p:sp>
          <p:nvSpPr>
            <p:cNvPr id="70" name="Rectangle 69"/>
            <p:cNvSpPr/>
            <p:nvPr/>
          </p:nvSpPr>
          <p:spPr>
            <a:xfrm>
              <a:off x="6783319" y="3277225"/>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5"/>
                      </a:gs>
                      <a:gs pos="100000">
                        <a:schemeClr val="accent5"/>
                      </a:gs>
                    </a:gsLst>
                    <a:lin ang="16200000" scaled="0"/>
                  </a:gradFill>
                </a:rPr>
                <a:t>Portland</a:t>
              </a:r>
            </a:p>
          </p:txBody>
        </p:sp>
        <p:sp>
          <p:nvSpPr>
            <p:cNvPr id="71" name="TextBox 70"/>
            <p:cNvSpPr txBox="1"/>
            <p:nvPr/>
          </p:nvSpPr>
          <p:spPr>
            <a:xfrm>
              <a:off x="6783319" y="3277225"/>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8</a:t>
              </a:r>
            </a:p>
          </p:txBody>
        </p:sp>
      </p:grpSp>
      <p:grpSp>
        <p:nvGrpSpPr>
          <p:cNvPr id="72" name="Group 71"/>
          <p:cNvGrpSpPr/>
          <p:nvPr/>
        </p:nvGrpSpPr>
        <p:grpSpPr>
          <a:xfrm>
            <a:off x="6783319" y="3662734"/>
            <a:ext cx="2360681" cy="360012"/>
            <a:chOff x="6783319" y="3662734"/>
            <a:chExt cx="2360681" cy="360012"/>
          </a:xfrm>
        </p:grpSpPr>
        <p:sp>
          <p:nvSpPr>
            <p:cNvPr id="73" name="Rectangle 72"/>
            <p:cNvSpPr/>
            <p:nvPr/>
          </p:nvSpPr>
          <p:spPr>
            <a:xfrm>
              <a:off x="6783319" y="3662734"/>
              <a:ext cx="2360681" cy="360012"/>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rtlCol="0" anchor="ctr"/>
            <a:lstStyle/>
            <a:p>
              <a:pPr defTabSz="914400"/>
              <a:r>
                <a:rPr lang="en-US" b="1">
                  <a:gradFill>
                    <a:gsLst>
                      <a:gs pos="0">
                        <a:schemeClr val="accent6">
                          <a:lumMod val="65000"/>
                        </a:schemeClr>
                      </a:gs>
                      <a:gs pos="100000">
                        <a:schemeClr val="accent6">
                          <a:lumMod val="65000"/>
                        </a:schemeClr>
                      </a:gs>
                    </a:gsLst>
                    <a:lin ang="16200000" scaled="0"/>
                  </a:gradFill>
                </a:rPr>
                <a:t>Phoenix</a:t>
              </a:r>
              <a:endParaRPr lang="en-US" b="1">
                <a:gradFill>
                  <a:gsLst>
                    <a:gs pos="0">
                      <a:schemeClr val="accent5"/>
                    </a:gs>
                    <a:gs pos="100000">
                      <a:schemeClr val="accent5"/>
                    </a:gs>
                  </a:gsLst>
                  <a:lin ang="16200000" scaled="0"/>
                </a:gradFill>
              </a:endParaRPr>
            </a:p>
          </p:txBody>
        </p:sp>
        <p:sp>
          <p:nvSpPr>
            <p:cNvPr id="74" name="TextBox 73"/>
            <p:cNvSpPr txBox="1"/>
            <p:nvPr/>
          </p:nvSpPr>
          <p:spPr>
            <a:xfrm>
              <a:off x="6783319" y="3662734"/>
              <a:ext cx="353533" cy="360012"/>
            </a:xfrm>
            <a:prstGeom prst="rect">
              <a:avLst/>
            </a:prstGeom>
            <a:noFill/>
          </p:spPr>
          <p:txBody>
            <a:bodyPr wrap="square" rtlCol="0" anchor="ctr" anchorCtr="0">
              <a:noAutofit/>
            </a:bodyPr>
            <a:lstStyle/>
            <a:p>
              <a:r>
                <a:rPr lang="en-US" sz="2000" b="1">
                  <a:gradFill>
                    <a:gsLst>
                      <a:gs pos="0">
                        <a:schemeClr val="accent6">
                          <a:lumMod val="65000"/>
                        </a:schemeClr>
                      </a:gs>
                      <a:gs pos="100000">
                        <a:schemeClr val="accent6">
                          <a:lumMod val="65000"/>
                        </a:schemeClr>
                      </a:gs>
                    </a:gsLst>
                    <a:lin ang="16200000" scaled="0"/>
                  </a:gradFill>
                </a:rPr>
                <a:t>9</a:t>
              </a:r>
            </a:p>
          </p:txBody>
        </p:sp>
      </p:grpSp>
      <p:grpSp>
        <p:nvGrpSpPr>
          <p:cNvPr id="75" name="Group 74"/>
          <p:cNvGrpSpPr/>
          <p:nvPr/>
        </p:nvGrpSpPr>
        <p:grpSpPr>
          <a:xfrm>
            <a:off x="6783319" y="4048243"/>
            <a:ext cx="2360681" cy="360012"/>
            <a:chOff x="6783319" y="4048243"/>
            <a:chExt cx="2360681" cy="360012"/>
          </a:xfrm>
        </p:grpSpPr>
        <p:sp>
          <p:nvSpPr>
            <p:cNvPr id="76" name="Rectangle 75"/>
            <p:cNvSpPr/>
            <p:nvPr/>
          </p:nvSpPr>
          <p:spPr>
            <a:xfrm>
              <a:off x="6783319" y="4048243"/>
              <a:ext cx="2360681" cy="35661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411480" tIns="73152" rtlCol="0" anchor="ctr"/>
            <a:lstStyle/>
            <a:p>
              <a:pPr defTabSz="914400">
                <a:lnSpc>
                  <a:spcPct val="90000"/>
                </a:lnSpc>
              </a:pPr>
              <a:r>
                <a:rPr lang="en-US" b="1">
                  <a:gradFill>
                    <a:gsLst>
                      <a:gs pos="0">
                        <a:schemeClr val="accent6">
                          <a:lumMod val="65000"/>
                        </a:schemeClr>
                      </a:gs>
                      <a:gs pos="100000">
                        <a:schemeClr val="accent6">
                          <a:lumMod val="65000"/>
                        </a:schemeClr>
                      </a:gs>
                    </a:gsLst>
                    <a:lin ang="16200000" scaled="0"/>
                  </a:gradFill>
                </a:rPr>
                <a:t>Denver</a:t>
              </a:r>
              <a:endParaRPr lang="en-US" sz="1100">
                <a:gradFill>
                  <a:gsLst>
                    <a:gs pos="0">
                      <a:schemeClr val="accent5"/>
                    </a:gs>
                    <a:gs pos="100000">
                      <a:schemeClr val="accent5"/>
                    </a:gs>
                  </a:gsLst>
                  <a:lin ang="16200000" scaled="0"/>
                </a:gradFill>
              </a:endParaRPr>
            </a:p>
          </p:txBody>
        </p:sp>
        <p:sp>
          <p:nvSpPr>
            <p:cNvPr id="77" name="TextBox 76"/>
            <p:cNvSpPr txBox="1"/>
            <p:nvPr/>
          </p:nvSpPr>
          <p:spPr>
            <a:xfrm>
              <a:off x="6783319" y="4048243"/>
              <a:ext cx="514736" cy="360012"/>
            </a:xfrm>
            <a:prstGeom prst="rect">
              <a:avLst/>
            </a:prstGeom>
            <a:noFill/>
          </p:spPr>
          <p:txBody>
            <a:bodyPr wrap="square" rtlCol="0" anchor="ctr" anchorCtr="0">
              <a:noAutofit/>
            </a:bodyPr>
            <a:lstStyle/>
            <a:p>
              <a:r>
                <a:rPr lang="en-US" sz="2000" b="1" spc="-200">
                  <a:gradFill>
                    <a:gsLst>
                      <a:gs pos="0">
                        <a:schemeClr val="accent6">
                          <a:lumMod val="65000"/>
                        </a:schemeClr>
                      </a:gs>
                      <a:gs pos="100000">
                        <a:schemeClr val="accent6">
                          <a:lumMod val="65000"/>
                        </a:schemeClr>
                      </a:gs>
                    </a:gsLst>
                    <a:lin ang="16200000" scaled="0"/>
                  </a:gradFill>
                </a:rPr>
                <a:t>1</a:t>
              </a:r>
              <a:r>
                <a:rPr lang="en-US" sz="2000" b="1">
                  <a:gradFill>
                    <a:gsLst>
                      <a:gs pos="0">
                        <a:schemeClr val="accent6">
                          <a:lumMod val="65000"/>
                        </a:schemeClr>
                      </a:gs>
                      <a:gs pos="100000">
                        <a:schemeClr val="accent6">
                          <a:lumMod val="65000"/>
                        </a:schemeClr>
                      </a:gs>
                    </a:gsLst>
                    <a:lin ang="16200000" scaled="0"/>
                  </a:gradFill>
                </a:rPr>
                <a:t>0</a:t>
              </a:r>
            </a:p>
          </p:txBody>
        </p:sp>
      </p:grpSp>
    </p:spTree>
    <p:extLst>
      <p:ext uri="{BB962C8B-B14F-4D97-AF65-F5344CB8AC3E}">
        <p14:creationId xmlns:p14="http://schemas.microsoft.com/office/powerpoint/2010/main" val="27246245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3.61111E-6 2.46914E-6 L 0.0368 2.46914E-6 " pathEditMode="relative" rAng="0" ptsTypes="AA">
                                      <p:cBhvr>
                                        <p:cTn id="9" dur="500" spd="-100000" fill="hold"/>
                                        <p:tgtEl>
                                          <p:spTgt spid="11"/>
                                        </p:tgtEl>
                                        <p:attrNameLst>
                                          <p:attrName>ppt_x</p:attrName>
                                          <p:attrName>ppt_y</p:attrName>
                                        </p:attrNameLst>
                                      </p:cBhvr>
                                      <p:rCtr x="1840" y="0"/>
                                    </p:animMotion>
                                  </p:childTnLst>
                                </p:cTn>
                              </p:par>
                              <p:par>
                                <p:cTn id="10" presetID="10" presetClass="entr" presetSubtype="0" fill="hold" grpId="0" nodeType="withEffect">
                                  <p:stCondLst>
                                    <p:cond delay="25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par>
                          <p:cTn id="13" fill="hold">
                            <p:stCondLst>
                              <p:cond delay="750"/>
                            </p:stCondLst>
                            <p:childTnLst>
                              <p:par>
                                <p:cTn id="14" presetID="53" presetClass="entr" presetSubtype="16" fill="hold" grpId="0" nodeType="afterEffect">
                                  <p:stCondLst>
                                    <p:cond delay="25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1500"/>
                            </p:stCondLst>
                            <p:childTnLst>
                              <p:par>
                                <p:cTn id="20" presetID="2" presetClass="entr" presetSubtype="2" decel="100000"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1+#ppt_w/2"/>
                                          </p:val>
                                        </p:tav>
                                        <p:tav tm="100000">
                                          <p:val>
                                            <p:strVal val="#ppt_x"/>
                                          </p:val>
                                        </p:tav>
                                      </p:tavLst>
                                    </p:anim>
                                    <p:anim calcmode="lin" valueType="num">
                                      <p:cBhvr additive="base">
                                        <p:cTn id="23" dur="500" fill="hold"/>
                                        <p:tgtEl>
                                          <p:spTgt spid="3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 presetClass="entr" presetSubtype="2" decel="100000" fill="hold" nodeType="withEffect">
                                  <p:stCondLst>
                                    <p:cond delay="15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15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par>
                                <p:cTn id="34" presetID="2" presetClass="entr" presetSubtype="2" decel="100000" fill="hold" nodeType="withEffect">
                                  <p:stCondLst>
                                    <p:cond delay="30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par>
                                <p:cTn id="38" presetID="22" presetClass="entr" presetSubtype="8" fill="hold" nodeType="withEffect">
                                  <p:stCondLst>
                                    <p:cond delay="30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par>
                                <p:cTn id="41" presetID="2" presetClass="entr" presetSubtype="2" decel="100000" fill="hold" nodeType="withEffect">
                                  <p:stCondLst>
                                    <p:cond delay="45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1+#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par>
                                <p:cTn id="45" presetID="22" presetClass="entr" presetSubtype="8" fill="hold" nodeType="withEffect">
                                  <p:stCondLst>
                                    <p:cond delay="45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 presetClass="entr" presetSubtype="2" decel="100000" fill="hold" nodeType="withEffect">
                                  <p:stCondLst>
                                    <p:cond delay="600"/>
                                  </p:stCondLst>
                                  <p:childTnLst>
                                    <p:set>
                                      <p:cBhvr>
                                        <p:cTn id="49" dur="1" fill="hold">
                                          <p:stCondLst>
                                            <p:cond delay="0"/>
                                          </p:stCondLst>
                                        </p:cTn>
                                        <p:tgtEl>
                                          <p:spTgt spid="49"/>
                                        </p:tgtEl>
                                        <p:attrNameLst>
                                          <p:attrName>style.visibility</p:attrName>
                                        </p:attrNameLst>
                                      </p:cBhvr>
                                      <p:to>
                                        <p:strVal val="visible"/>
                                      </p:to>
                                    </p:set>
                                    <p:anim calcmode="lin" valueType="num">
                                      <p:cBhvr additive="base">
                                        <p:cTn id="50" dur="500" fill="hold"/>
                                        <p:tgtEl>
                                          <p:spTgt spid="49"/>
                                        </p:tgtEl>
                                        <p:attrNameLst>
                                          <p:attrName>ppt_x</p:attrName>
                                        </p:attrNameLst>
                                      </p:cBhvr>
                                      <p:tavLst>
                                        <p:tav tm="0">
                                          <p:val>
                                            <p:strVal val="1+#ppt_w/2"/>
                                          </p:val>
                                        </p:tav>
                                        <p:tav tm="100000">
                                          <p:val>
                                            <p:strVal val="#ppt_x"/>
                                          </p:val>
                                        </p:tav>
                                      </p:tavLst>
                                    </p:anim>
                                    <p:anim calcmode="lin" valueType="num">
                                      <p:cBhvr additive="base">
                                        <p:cTn id="51" dur="500" fill="hold"/>
                                        <p:tgtEl>
                                          <p:spTgt spid="49"/>
                                        </p:tgtEl>
                                        <p:attrNameLst>
                                          <p:attrName>ppt_y</p:attrName>
                                        </p:attrNameLst>
                                      </p:cBhvr>
                                      <p:tavLst>
                                        <p:tav tm="0">
                                          <p:val>
                                            <p:strVal val="#ppt_y"/>
                                          </p:val>
                                        </p:tav>
                                        <p:tav tm="100000">
                                          <p:val>
                                            <p:strVal val="#ppt_y"/>
                                          </p:val>
                                        </p:tav>
                                      </p:tavLst>
                                    </p:anim>
                                  </p:childTnLst>
                                </p:cTn>
                              </p:par>
                              <p:par>
                                <p:cTn id="52" presetID="22" presetClass="entr" presetSubtype="8" fill="hold" nodeType="withEffect">
                                  <p:stCondLst>
                                    <p:cond delay="60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par>
                                <p:cTn id="55" presetID="2" presetClass="entr" presetSubtype="2" decel="100000" fill="hold" nodeType="withEffect">
                                  <p:stCondLst>
                                    <p:cond delay="75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1+#ppt_w/2"/>
                                          </p:val>
                                        </p:tav>
                                        <p:tav tm="100000">
                                          <p:val>
                                            <p:strVal val="#ppt_x"/>
                                          </p:val>
                                        </p:tav>
                                      </p:tavLst>
                                    </p:anim>
                                    <p:anim calcmode="lin" valueType="num">
                                      <p:cBhvr additive="base">
                                        <p:cTn id="58" dur="500" fill="hold"/>
                                        <p:tgtEl>
                                          <p:spTgt spid="52"/>
                                        </p:tgtEl>
                                        <p:attrNameLst>
                                          <p:attrName>ppt_y</p:attrName>
                                        </p:attrNameLst>
                                      </p:cBhvr>
                                      <p:tavLst>
                                        <p:tav tm="0">
                                          <p:val>
                                            <p:strVal val="#ppt_y"/>
                                          </p:val>
                                        </p:tav>
                                        <p:tav tm="100000">
                                          <p:val>
                                            <p:strVal val="#ppt_y"/>
                                          </p:val>
                                        </p:tav>
                                      </p:tavLst>
                                    </p:anim>
                                  </p:childTnLst>
                                </p:cTn>
                              </p:par>
                              <p:par>
                                <p:cTn id="59" presetID="2" presetClass="entr" presetSubtype="2" decel="100000" fill="hold" nodeType="withEffect">
                                  <p:stCondLst>
                                    <p:cond delay="90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1+#ppt_w/2"/>
                                          </p:val>
                                        </p:tav>
                                        <p:tav tm="100000">
                                          <p:val>
                                            <p:strVal val="#ppt_x"/>
                                          </p:val>
                                        </p:tav>
                                      </p:tavLst>
                                    </p:anim>
                                    <p:anim calcmode="lin" valueType="num">
                                      <p:cBhvr additive="base">
                                        <p:cTn id="62" dur="500" fill="hold"/>
                                        <p:tgtEl>
                                          <p:spTgt spid="55"/>
                                        </p:tgtEl>
                                        <p:attrNameLst>
                                          <p:attrName>ppt_y</p:attrName>
                                        </p:attrNameLst>
                                      </p:cBhvr>
                                      <p:tavLst>
                                        <p:tav tm="0">
                                          <p:val>
                                            <p:strVal val="#ppt_y"/>
                                          </p:val>
                                        </p:tav>
                                        <p:tav tm="100000">
                                          <p:val>
                                            <p:strVal val="#ppt_y"/>
                                          </p:val>
                                        </p:tav>
                                      </p:tavLst>
                                    </p:anim>
                                  </p:childTnLst>
                                </p:cTn>
                              </p:par>
                              <p:par>
                                <p:cTn id="63" presetID="22" presetClass="entr" presetSubtype="8" fill="hold" nodeType="withEffect">
                                  <p:stCondLst>
                                    <p:cond delay="90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par>
                                <p:cTn id="66" presetID="2" presetClass="entr" presetSubtype="2" decel="100000" fill="hold" nodeType="withEffect">
                                  <p:stCondLst>
                                    <p:cond delay="1050"/>
                                  </p:stCondLst>
                                  <p:childTnLst>
                                    <p:set>
                                      <p:cBhvr>
                                        <p:cTn id="67" dur="1" fill="hold">
                                          <p:stCondLst>
                                            <p:cond delay="0"/>
                                          </p:stCondLst>
                                        </p:cTn>
                                        <p:tgtEl>
                                          <p:spTgt spid="68"/>
                                        </p:tgtEl>
                                        <p:attrNameLst>
                                          <p:attrName>style.visibility</p:attrName>
                                        </p:attrNameLst>
                                      </p:cBhvr>
                                      <p:to>
                                        <p:strVal val="visible"/>
                                      </p:to>
                                    </p:set>
                                    <p:anim calcmode="lin" valueType="num">
                                      <p:cBhvr additive="base">
                                        <p:cTn id="68" dur="500" fill="hold"/>
                                        <p:tgtEl>
                                          <p:spTgt spid="68"/>
                                        </p:tgtEl>
                                        <p:attrNameLst>
                                          <p:attrName>ppt_x</p:attrName>
                                        </p:attrNameLst>
                                      </p:cBhvr>
                                      <p:tavLst>
                                        <p:tav tm="0">
                                          <p:val>
                                            <p:strVal val="1+#ppt_w/2"/>
                                          </p:val>
                                        </p:tav>
                                        <p:tav tm="100000">
                                          <p:val>
                                            <p:strVal val="#ppt_x"/>
                                          </p:val>
                                        </p:tav>
                                      </p:tavLst>
                                    </p:anim>
                                    <p:anim calcmode="lin" valueType="num">
                                      <p:cBhvr additive="base">
                                        <p:cTn id="69" dur="500" fill="hold"/>
                                        <p:tgtEl>
                                          <p:spTgt spid="68"/>
                                        </p:tgtEl>
                                        <p:attrNameLst>
                                          <p:attrName>ppt_y</p:attrName>
                                        </p:attrNameLst>
                                      </p:cBhvr>
                                      <p:tavLst>
                                        <p:tav tm="0">
                                          <p:val>
                                            <p:strVal val="#ppt_y"/>
                                          </p:val>
                                        </p:tav>
                                        <p:tav tm="100000">
                                          <p:val>
                                            <p:strVal val="#ppt_y"/>
                                          </p:val>
                                        </p:tav>
                                      </p:tavLst>
                                    </p:anim>
                                  </p:childTnLst>
                                </p:cTn>
                              </p:par>
                              <p:par>
                                <p:cTn id="70" presetID="22" presetClass="entr" presetSubtype="8" fill="hold" nodeType="withEffect">
                                  <p:stCondLst>
                                    <p:cond delay="105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500"/>
                                        <p:tgtEl>
                                          <p:spTgt spid="32"/>
                                        </p:tgtEl>
                                      </p:cBhvr>
                                    </p:animEffect>
                                  </p:childTnLst>
                                </p:cTn>
                              </p:par>
                              <p:par>
                                <p:cTn id="73" presetID="2" presetClass="entr" presetSubtype="2" decel="100000" fill="hold" nodeType="withEffect">
                                  <p:stCondLst>
                                    <p:cond delay="1200"/>
                                  </p:stCondLst>
                                  <p:childTnLst>
                                    <p:set>
                                      <p:cBhvr>
                                        <p:cTn id="74" dur="1" fill="hold">
                                          <p:stCondLst>
                                            <p:cond delay="0"/>
                                          </p:stCondLst>
                                        </p:cTn>
                                        <p:tgtEl>
                                          <p:spTgt spid="72"/>
                                        </p:tgtEl>
                                        <p:attrNameLst>
                                          <p:attrName>style.visibility</p:attrName>
                                        </p:attrNameLst>
                                      </p:cBhvr>
                                      <p:to>
                                        <p:strVal val="visible"/>
                                      </p:to>
                                    </p:set>
                                    <p:anim calcmode="lin" valueType="num">
                                      <p:cBhvr additive="base">
                                        <p:cTn id="75" dur="500" fill="hold"/>
                                        <p:tgtEl>
                                          <p:spTgt spid="72"/>
                                        </p:tgtEl>
                                        <p:attrNameLst>
                                          <p:attrName>ppt_x</p:attrName>
                                        </p:attrNameLst>
                                      </p:cBhvr>
                                      <p:tavLst>
                                        <p:tav tm="0">
                                          <p:val>
                                            <p:strVal val="1+#ppt_w/2"/>
                                          </p:val>
                                        </p:tav>
                                        <p:tav tm="100000">
                                          <p:val>
                                            <p:strVal val="#ppt_x"/>
                                          </p:val>
                                        </p:tav>
                                      </p:tavLst>
                                    </p:anim>
                                    <p:anim calcmode="lin" valueType="num">
                                      <p:cBhvr additive="base">
                                        <p:cTn id="76" dur="500" fill="hold"/>
                                        <p:tgtEl>
                                          <p:spTgt spid="72"/>
                                        </p:tgtEl>
                                        <p:attrNameLst>
                                          <p:attrName>ppt_y</p:attrName>
                                        </p:attrNameLst>
                                      </p:cBhvr>
                                      <p:tavLst>
                                        <p:tav tm="0">
                                          <p:val>
                                            <p:strVal val="#ppt_y"/>
                                          </p:val>
                                        </p:tav>
                                        <p:tav tm="100000">
                                          <p:val>
                                            <p:strVal val="#ppt_y"/>
                                          </p:val>
                                        </p:tav>
                                      </p:tavLst>
                                    </p:anim>
                                  </p:childTnLst>
                                </p:cTn>
                              </p:par>
                              <p:par>
                                <p:cTn id="77" presetID="2" presetClass="entr" presetSubtype="2" decel="100000" fill="hold" nodeType="withEffect">
                                  <p:stCondLst>
                                    <p:cond delay="1350"/>
                                  </p:stCondLst>
                                  <p:childTnLst>
                                    <p:set>
                                      <p:cBhvr>
                                        <p:cTn id="78" dur="1" fill="hold">
                                          <p:stCondLst>
                                            <p:cond delay="0"/>
                                          </p:stCondLst>
                                        </p:cTn>
                                        <p:tgtEl>
                                          <p:spTgt spid="75"/>
                                        </p:tgtEl>
                                        <p:attrNameLst>
                                          <p:attrName>style.visibility</p:attrName>
                                        </p:attrNameLst>
                                      </p:cBhvr>
                                      <p:to>
                                        <p:strVal val="visible"/>
                                      </p:to>
                                    </p:set>
                                    <p:anim calcmode="lin" valueType="num">
                                      <p:cBhvr additive="base">
                                        <p:cTn id="79" dur="500" fill="hold"/>
                                        <p:tgtEl>
                                          <p:spTgt spid="75"/>
                                        </p:tgtEl>
                                        <p:attrNameLst>
                                          <p:attrName>ppt_x</p:attrName>
                                        </p:attrNameLst>
                                      </p:cBhvr>
                                      <p:tavLst>
                                        <p:tav tm="0">
                                          <p:val>
                                            <p:strVal val="1+#ppt_w/2"/>
                                          </p:val>
                                        </p:tav>
                                        <p:tav tm="100000">
                                          <p:val>
                                            <p:strVal val="#ppt_x"/>
                                          </p:val>
                                        </p:tav>
                                      </p:tavLst>
                                    </p:anim>
                                    <p:anim calcmode="lin" valueType="num">
                                      <p:cBhvr additive="base">
                                        <p:cTn id="80" dur="5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11" grpId="0"/>
      <p:bldP spid="11" grpId="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fld id="{419C4E4A-24B1-A040-9638-6A18D713F4CA}" type="slidenum">
              <a:rPr lang="en-US" smtClean="0"/>
              <a:pPr/>
              <a:t>8</a:t>
            </a:fld>
            <a:endParaRPr lang="en-US"/>
          </a:p>
        </p:txBody>
      </p:sp>
      <p:pic>
        <p:nvPicPr>
          <p:cNvPr id="8" name="Picture 7"/>
          <p:cNvPicPr>
            <a:picLocks noChangeAspect="1"/>
          </p:cNvPicPr>
          <p:nvPr/>
        </p:nvPicPr>
        <p:blipFill rotWithShape="1">
          <a:blip r:embed="rId3"/>
          <a:srcRect l="14794" t="7683" r="-1" b="6731"/>
          <a:stretch/>
        </p:blipFill>
        <p:spPr>
          <a:xfrm>
            <a:off x="-35719" y="-14514"/>
            <a:ext cx="9179718" cy="5186589"/>
          </a:xfrm>
          <a:prstGeom prst="rect">
            <a:avLst/>
          </a:prstGeom>
        </p:spPr>
      </p:pic>
      <p:sp>
        <p:nvSpPr>
          <p:cNvPr id="9" name="Title 3"/>
          <p:cNvSpPr txBox="1">
            <a:spLocks/>
          </p:cNvSpPr>
          <p:nvPr/>
        </p:nvSpPr>
        <p:spPr>
          <a:xfrm>
            <a:off x="189046" y="1392009"/>
            <a:ext cx="2539867" cy="2359483"/>
          </a:xfrm>
          <a:prstGeom prst="rect">
            <a:avLst/>
          </a:prstGeom>
        </p:spPr>
        <p:txBody>
          <a:bodyPr lIns="91440" anchor="t" anchorCtr="0"/>
          <a:lstStyle>
            <a:lvl1pPr algn="l" defTabSz="408176" rtl="0" eaLnBrk="1" latinLnBrk="0" hangingPunct="1">
              <a:lnSpc>
                <a:spcPts val="2800"/>
              </a:lnSpc>
              <a:spcBef>
                <a:spcPct val="0"/>
              </a:spcBef>
              <a:buNone/>
              <a:defRPr sz="2400" b="1" i="0" kern="1200">
                <a:solidFill>
                  <a:schemeClr val="tx1"/>
                </a:solidFill>
                <a:latin typeface="AS Circular Book" panose="020B0604020101020102" pitchFamily="34" charset="0"/>
                <a:ea typeface="+mj-ea"/>
                <a:cs typeface="Trebuchet MS"/>
              </a:defRPr>
            </a:lvl1pPr>
          </a:lstStyle>
          <a:p>
            <a:pPr lvl="0">
              <a:lnSpc>
                <a:spcPct val="90000"/>
              </a:lnSpc>
            </a:pPr>
            <a:r>
              <a:rPr lang="en-US" sz="3300" b="0" spc="40">
                <a:gradFill>
                  <a:gsLst>
                    <a:gs pos="0">
                      <a:schemeClr val="bg1"/>
                    </a:gs>
                    <a:gs pos="100000">
                      <a:schemeClr val="bg1"/>
                    </a:gs>
                  </a:gsLst>
                  <a:lin ang="16200000" scaled="0"/>
                </a:gradFill>
                <a:latin typeface="+mn-lt"/>
              </a:rPr>
              <a:t>When your travels </a:t>
            </a:r>
          </a:p>
          <a:p>
            <a:pPr lvl="0">
              <a:lnSpc>
                <a:spcPct val="90000"/>
              </a:lnSpc>
            </a:pPr>
            <a:r>
              <a:rPr lang="en-US" sz="3300" b="0" spc="40">
                <a:gradFill>
                  <a:gsLst>
                    <a:gs pos="0">
                      <a:schemeClr val="bg1"/>
                    </a:gs>
                    <a:gs pos="100000">
                      <a:schemeClr val="bg1"/>
                    </a:gs>
                  </a:gsLst>
                  <a:lin ang="16200000" scaled="0"/>
                </a:gradFill>
                <a:latin typeface="+mn-lt"/>
              </a:rPr>
              <a:t>take you abroad</a:t>
            </a:r>
          </a:p>
        </p:txBody>
      </p:sp>
      <p:sp>
        <p:nvSpPr>
          <p:cNvPr id="10" name="Rectangle 9"/>
          <p:cNvSpPr/>
          <p:nvPr/>
        </p:nvSpPr>
        <p:spPr>
          <a:xfrm>
            <a:off x="189046" y="3373650"/>
            <a:ext cx="1554029" cy="1169551"/>
          </a:xfrm>
          <a:prstGeom prst="rect">
            <a:avLst/>
          </a:prstGeom>
        </p:spPr>
        <p:txBody>
          <a:bodyPr wrap="square" lIns="91440">
            <a:spAutoFit/>
          </a:bodyPr>
          <a:lstStyle/>
          <a:p>
            <a:pPr lvl="0" defTabSz="914400">
              <a:spcBef>
                <a:spcPct val="20000"/>
              </a:spcBef>
              <a:buClr>
                <a:schemeClr val="accent5">
                  <a:lumMod val="75000"/>
                  <a:lumOff val="25000"/>
                </a:schemeClr>
              </a:buClr>
              <a:buSzPct val="80000"/>
            </a:pPr>
            <a:r>
              <a:rPr lang="en-US" sz="1400" kern="0" spc="40">
                <a:gradFill>
                  <a:gsLst>
                    <a:gs pos="0">
                      <a:schemeClr val="bg1"/>
                    </a:gs>
                    <a:gs pos="100000">
                      <a:schemeClr val="bg1"/>
                    </a:gs>
                  </a:gsLst>
                  <a:lin ang="16200000" scaled="0"/>
                </a:gradFill>
                <a:cs typeface="Calibri"/>
              </a:rPr>
              <a:t>Fly to over 900 destinations worldwide with our global partners. </a:t>
            </a:r>
          </a:p>
        </p:txBody>
      </p:sp>
      <p:pic>
        <p:nvPicPr>
          <p:cNvPr id="2" name="Picture 1"/>
          <p:cNvPicPr>
            <a:picLocks noChangeAspect="1"/>
          </p:cNvPicPr>
          <p:nvPr/>
        </p:nvPicPr>
        <p:blipFill>
          <a:blip r:embed="rId4">
            <a:duotone>
              <a:prstClr val="black"/>
              <a:schemeClr val="accent2">
                <a:tint val="45000"/>
                <a:satMod val="400000"/>
              </a:schemeClr>
            </a:duotone>
          </a:blip>
          <a:stretch>
            <a:fillRect/>
          </a:stretch>
        </p:blipFill>
        <p:spPr>
          <a:xfrm>
            <a:off x="6763779" y="355642"/>
            <a:ext cx="687345" cy="206204"/>
          </a:xfrm>
          <a:prstGeom prst="rect">
            <a:avLst/>
          </a:prstGeom>
          <a:noFill/>
        </p:spPr>
      </p:pic>
      <p:pic>
        <p:nvPicPr>
          <p:cNvPr id="3" name="Picture 2"/>
          <p:cNvPicPr>
            <a:picLocks noChangeAspect="1"/>
          </p:cNvPicPr>
          <p:nvPr/>
        </p:nvPicPr>
        <p:blipFill>
          <a:blip r:embed="rId5">
            <a:duotone>
              <a:prstClr val="black"/>
              <a:schemeClr val="tx2">
                <a:tint val="45000"/>
                <a:satMod val="400000"/>
              </a:schemeClr>
            </a:duotone>
          </a:blip>
          <a:stretch>
            <a:fillRect/>
          </a:stretch>
        </p:blipFill>
        <p:spPr>
          <a:xfrm>
            <a:off x="8556074" y="826300"/>
            <a:ext cx="459342" cy="137803"/>
          </a:xfrm>
          <a:prstGeom prst="rect">
            <a:avLst/>
          </a:prstGeom>
        </p:spPr>
      </p:pic>
    </p:spTree>
    <p:extLst>
      <p:ext uri="{BB962C8B-B14F-4D97-AF65-F5344CB8AC3E}">
        <p14:creationId xmlns:p14="http://schemas.microsoft.com/office/powerpoint/2010/main" val="3690747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1.38889E-6 0 L 0.0368 0 " pathEditMode="relative" rAng="0" ptsTypes="AA">
                                      <p:cBhvr>
                                        <p:cTn id="9" dur="500" spd="-100000" fill="hold"/>
                                        <p:tgtEl>
                                          <p:spTgt spid="9"/>
                                        </p:tgtEl>
                                        <p:attrNameLst>
                                          <p:attrName>ppt_x</p:attrName>
                                          <p:attrName>ppt_y</p:attrName>
                                        </p:attrNameLst>
                                      </p:cBhvr>
                                      <p:rCtr x="1840"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4.44444E-6 -4.44444E-6 L 4.44444E-6 -0.05463 " pathEditMode="relative" rAng="0" ptsTypes="AA">
                                      <p:cBhvr>
                                        <p:cTn id="14" dur="500" spd="-100000" fill="hold"/>
                                        <p:tgtEl>
                                          <p:spTgt spid="10"/>
                                        </p:tgtEl>
                                        <p:attrNameLst>
                                          <p:attrName>ppt_x</p:attrName>
                                          <p:attrName>ppt_y</p:attrName>
                                        </p:attrNameLst>
                                      </p:cBhvr>
                                      <p:rCtr x="0" y="-27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54333" y="2314577"/>
            <a:ext cx="2239930" cy="551347"/>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r>
              <a:rPr lang="en-US" sz="4000" spc="40">
                <a:gradFill>
                  <a:gsLst>
                    <a:gs pos="0">
                      <a:schemeClr val="tx2"/>
                    </a:gs>
                    <a:gs pos="100000">
                      <a:schemeClr val="tx2"/>
                    </a:gs>
                  </a:gsLst>
                  <a:lin ang="0" scaled="0"/>
                </a:gradFill>
                <a:latin typeface="+mn-lt"/>
              </a:rPr>
              <a:t>fares.</a:t>
            </a:r>
          </a:p>
        </p:txBody>
      </p:sp>
      <p:sp>
        <p:nvSpPr>
          <p:cNvPr id="5" name="Title 1"/>
          <p:cNvSpPr txBox="1">
            <a:spLocks/>
          </p:cNvSpPr>
          <p:nvPr/>
        </p:nvSpPr>
        <p:spPr>
          <a:xfrm>
            <a:off x="2444098" y="2391528"/>
            <a:ext cx="1875855" cy="474468"/>
          </a:xfrm>
          <a:prstGeom prst="rect">
            <a:avLst/>
          </a:prstGeom>
        </p:spPr>
        <p:txBody>
          <a:bodyPr vert="horz" lIns="0" tIns="0" rIns="0" bIns="0" rtlCol="0" anchor="b" anchorCtr="0">
            <a:noAutofit/>
          </a:bodyPr>
          <a:lstStyle>
            <a:lvl1pPr algn="l" defTabSz="408166" rtl="0" eaLnBrk="1" latinLnBrk="0" hangingPunct="1">
              <a:lnSpc>
                <a:spcPts val="2800"/>
              </a:lnSpc>
              <a:spcBef>
                <a:spcPct val="0"/>
              </a:spcBef>
              <a:buNone/>
              <a:defRPr sz="2400" b="1" i="0" kern="1200">
                <a:solidFill>
                  <a:schemeClr val="tx1"/>
                </a:solidFill>
                <a:latin typeface="Arial" panose="020B0604020202020204" pitchFamily="34" charset="0"/>
                <a:ea typeface="+mj-ea"/>
                <a:cs typeface="Trebuchet MS"/>
              </a:defRPr>
            </a:lvl1pPr>
          </a:lstStyle>
          <a:p>
            <a:pPr algn="r"/>
            <a:r>
              <a:rPr lang="en-US" sz="4000" b="0" spc="40">
                <a:gradFill>
                  <a:gsLst>
                    <a:gs pos="0">
                      <a:schemeClr val="accent5"/>
                    </a:gs>
                    <a:gs pos="100000">
                      <a:schemeClr val="accent5"/>
                    </a:gs>
                  </a:gsLst>
                  <a:lin ang="5400000" scaled="1"/>
                </a:gradFill>
                <a:latin typeface="+mn-lt"/>
              </a:rPr>
              <a:t>Low</a:t>
            </a:r>
            <a:endParaRPr lang="en-US" sz="4000" spc="40">
              <a:gradFill>
                <a:gsLst>
                  <a:gs pos="0">
                    <a:schemeClr val="bg2"/>
                  </a:gs>
                  <a:gs pos="100000">
                    <a:schemeClr val="bg2"/>
                  </a:gs>
                </a:gsLst>
                <a:lin ang="0" scaled="0"/>
              </a:gradFill>
              <a:latin typeface="+mn-lt"/>
            </a:endParaRPr>
          </a:p>
        </p:txBody>
      </p:sp>
    </p:spTree>
    <p:extLst>
      <p:ext uri="{BB962C8B-B14F-4D97-AF65-F5344CB8AC3E}">
        <p14:creationId xmlns:p14="http://schemas.microsoft.com/office/powerpoint/2010/main" val="336155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path" presetSubtype="0" decel="100000" fill="hold" grpId="1" nodeType="withEffect">
                                  <p:stCondLst>
                                    <p:cond delay="500"/>
                                  </p:stCondLst>
                                  <p:childTnLst>
                                    <p:animMotion origin="layout" path="M 1.38889E-6 4.93827E-6 L 1.38889E-6 0.04351 " pathEditMode="relative" rAng="0" ptsTypes="AA">
                                      <p:cBhvr>
                                        <p:cTn id="12" dur="500" spd="-100000" fill="hold"/>
                                        <p:tgtEl>
                                          <p:spTgt spid="4"/>
                                        </p:tgtEl>
                                        <p:attrNameLst>
                                          <p:attrName>ppt_x</p:attrName>
                                          <p:attrName>ppt_y</p:attrName>
                                        </p:attrNameLst>
                                      </p:cBhvr>
                                      <p:rCtr x="0" y="21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theme/theme1.xml><?xml version="1.0" encoding="utf-8"?>
<a:theme xmlns:a="http://schemas.openxmlformats.org/drawingml/2006/main" name="Default Theme">
  <a:themeElements>
    <a:clrScheme name="ALASKA AIRLINES 3">
      <a:dk1>
        <a:srgbClr val="01426A"/>
      </a:dk1>
      <a:lt1>
        <a:sysClr val="window" lastClr="FFFFFF"/>
      </a:lt1>
      <a:dk2>
        <a:srgbClr val="2774AE"/>
      </a:dk2>
      <a:lt2>
        <a:srgbClr val="48A9C5"/>
      </a:lt2>
      <a:accent1>
        <a:srgbClr val="053257"/>
      </a:accent1>
      <a:accent2>
        <a:srgbClr val="205F9E"/>
      </a:accent2>
      <a:accent3>
        <a:srgbClr val="B8E870"/>
      </a:accent3>
      <a:accent4>
        <a:srgbClr val="3B99B8"/>
      </a:accent4>
      <a:accent5>
        <a:srgbClr val="323232"/>
      </a:accent5>
      <a:accent6>
        <a:srgbClr val="FFFFFF"/>
      </a:accent6>
      <a:hlink>
        <a:srgbClr val="48A9C5"/>
      </a:hlink>
      <a:folHlink>
        <a:srgbClr val="2774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ALASKA AIRLINES 3">
      <a:dk1>
        <a:srgbClr val="01426A"/>
      </a:dk1>
      <a:lt1>
        <a:sysClr val="window" lastClr="FFFFFF"/>
      </a:lt1>
      <a:dk2>
        <a:srgbClr val="2774AE"/>
      </a:dk2>
      <a:lt2>
        <a:srgbClr val="48A9C5"/>
      </a:lt2>
      <a:accent1>
        <a:srgbClr val="053257"/>
      </a:accent1>
      <a:accent2>
        <a:srgbClr val="205F9E"/>
      </a:accent2>
      <a:accent3>
        <a:srgbClr val="B8E870"/>
      </a:accent3>
      <a:accent4>
        <a:srgbClr val="3B99B8"/>
      </a:accent4>
      <a:accent5>
        <a:srgbClr val="323232"/>
      </a:accent5>
      <a:accent6>
        <a:srgbClr val="FFFFFF"/>
      </a:accent6>
      <a:hlink>
        <a:srgbClr val="48A9C5"/>
      </a:hlink>
      <a:folHlink>
        <a:srgbClr val="2774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Alaska">
    <a:dk1>
      <a:srgbClr val="000000"/>
    </a:dk1>
    <a:lt1>
      <a:srgbClr val="FFFFFF"/>
    </a:lt1>
    <a:dk2>
      <a:srgbClr val="01426A"/>
    </a:dk2>
    <a:lt2>
      <a:srgbClr val="808080"/>
    </a:lt2>
    <a:accent1>
      <a:srgbClr val="033157"/>
    </a:accent1>
    <a:accent2>
      <a:srgbClr val="2774AE"/>
    </a:accent2>
    <a:accent3>
      <a:srgbClr val="3697B7"/>
    </a:accent3>
    <a:accent4>
      <a:srgbClr val="A9D7E5"/>
    </a:accent4>
    <a:accent5>
      <a:srgbClr val="B3D57D"/>
    </a:accent5>
    <a:accent6>
      <a:srgbClr val="D1E6B0"/>
    </a:accent6>
    <a:hlink>
      <a:srgbClr val="F9EFBD"/>
    </a:hlink>
    <a:folHlink>
      <a:srgbClr val="E9F3D9"/>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laska">
    <a:dk1>
      <a:srgbClr val="000000"/>
    </a:dk1>
    <a:lt1>
      <a:srgbClr val="FFFFFF"/>
    </a:lt1>
    <a:dk2>
      <a:srgbClr val="01426A"/>
    </a:dk2>
    <a:lt2>
      <a:srgbClr val="808080"/>
    </a:lt2>
    <a:accent1>
      <a:srgbClr val="033157"/>
    </a:accent1>
    <a:accent2>
      <a:srgbClr val="2774AE"/>
    </a:accent2>
    <a:accent3>
      <a:srgbClr val="3697B7"/>
    </a:accent3>
    <a:accent4>
      <a:srgbClr val="A9D7E5"/>
    </a:accent4>
    <a:accent5>
      <a:srgbClr val="B3D57D"/>
    </a:accent5>
    <a:accent6>
      <a:srgbClr val="D1E6B0"/>
    </a:accent6>
    <a:hlink>
      <a:srgbClr val="F9EFBD"/>
    </a:hlink>
    <a:folHlink>
      <a:srgbClr val="E9F3D9"/>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laska">
    <a:dk1>
      <a:srgbClr val="000000"/>
    </a:dk1>
    <a:lt1>
      <a:srgbClr val="FFFFFF"/>
    </a:lt1>
    <a:dk2>
      <a:srgbClr val="01426A"/>
    </a:dk2>
    <a:lt2>
      <a:srgbClr val="808080"/>
    </a:lt2>
    <a:accent1>
      <a:srgbClr val="033157"/>
    </a:accent1>
    <a:accent2>
      <a:srgbClr val="2774AE"/>
    </a:accent2>
    <a:accent3>
      <a:srgbClr val="3697B7"/>
    </a:accent3>
    <a:accent4>
      <a:srgbClr val="A9D7E5"/>
    </a:accent4>
    <a:accent5>
      <a:srgbClr val="B3D57D"/>
    </a:accent5>
    <a:accent6>
      <a:srgbClr val="D1E6B0"/>
    </a:accent6>
    <a:hlink>
      <a:srgbClr val="F9EFBD"/>
    </a:hlink>
    <a:folHlink>
      <a:srgbClr val="E9F3D9"/>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laska">
    <a:dk1>
      <a:srgbClr val="000000"/>
    </a:dk1>
    <a:lt1>
      <a:srgbClr val="FFFFFF"/>
    </a:lt1>
    <a:dk2>
      <a:srgbClr val="01426A"/>
    </a:dk2>
    <a:lt2>
      <a:srgbClr val="808080"/>
    </a:lt2>
    <a:accent1>
      <a:srgbClr val="033157"/>
    </a:accent1>
    <a:accent2>
      <a:srgbClr val="2774AE"/>
    </a:accent2>
    <a:accent3>
      <a:srgbClr val="3697B7"/>
    </a:accent3>
    <a:accent4>
      <a:srgbClr val="A9D7E5"/>
    </a:accent4>
    <a:accent5>
      <a:srgbClr val="B3D57D"/>
    </a:accent5>
    <a:accent6>
      <a:srgbClr val="D1E6B0"/>
    </a:accent6>
    <a:hlink>
      <a:srgbClr val="F9EFBD"/>
    </a:hlink>
    <a:folHlink>
      <a:srgbClr val="E9F3D9"/>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30</Slides>
  <Notes>30</Notes>
  <HiddenSlides>0</HiddenSlide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Default Theme</vt:lpstr>
      <vt:lpstr>1_Default Theme</vt:lpstr>
      <vt:lpstr>simple-light-2</vt:lpstr>
      <vt:lpstr>PowerPoint Presentation</vt:lpstr>
      <vt:lpstr>PowerPoint Presentation</vt:lpstr>
      <vt:lpstr>PowerPoint Presentation</vt:lpstr>
      <vt:lpstr>Now the 5th largest airline in the U.S.</vt:lpstr>
      <vt:lpstr>PowerPoint Presentation</vt:lpstr>
      <vt:lpstr>#MOSTWESTCOAST</vt:lpstr>
      <vt:lpstr>PowerPoint Presentation</vt:lpstr>
      <vt:lpstr>PowerPoint Presentation</vt:lpstr>
      <vt:lpstr>PowerPoint Presentation</vt:lpstr>
      <vt:lpstr>PowerPoint Presentation</vt:lpstr>
      <vt:lpstr>PowerPoint Presentation</vt:lpstr>
      <vt:lpstr>#MOSTWESTCOAST</vt:lpstr>
      <vt:lpstr>#MOSTWESTCOAST</vt:lpstr>
      <vt:lpstr>PowerPoint Presentation</vt:lpstr>
      <vt:lpstr>PowerPoint Presentation</vt:lpstr>
      <vt:lpstr>PowerPoint Presentation</vt:lpstr>
      <vt:lpstr>PowerPoint Presentation</vt:lpstr>
      <vt:lpstr>Lighting and music will play a prominent role across the fleet and at the airport</vt:lpstr>
      <vt:lpstr>A comforting new look and feel for the cabin</vt:lpstr>
      <vt:lpstr>The brand will focus on connectivity and entertainment</vt:lpstr>
      <vt:lpstr>Offering premium seating with generous upgrades</vt:lpstr>
      <vt:lpstr>Fresh, healthy West Coast food offerings with the ability to order and pay pre-flight</vt:lpstr>
      <vt:lpstr>PowerPoint Presentation</vt:lpstr>
      <vt:lpstr>PowerPoint Presentation</vt:lpstr>
      <vt:lpstr>PowerPoint Presentation</vt:lpstr>
      <vt:lpstr>Our values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2017-09-11T22:48:17Z</dcterms:modified>
</cp:coreProperties>
</file>