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24384000" cy="13716000"/>
  <p:notesSz cx="6858000" cy="9144000"/>
  <p:defaultTextStyle>
    <a:lvl1pPr algn="ctr" defTabSz="546100">
      <a:defRPr sz="5600">
        <a:latin typeface="+mn-lt"/>
        <a:ea typeface="+mn-ea"/>
        <a:cs typeface="+mn-cs"/>
        <a:sym typeface="Gill Sans"/>
      </a:defRPr>
    </a:lvl1pPr>
    <a:lvl2pPr indent="342900" algn="ctr" defTabSz="546100">
      <a:defRPr sz="5600">
        <a:latin typeface="+mn-lt"/>
        <a:ea typeface="+mn-ea"/>
        <a:cs typeface="+mn-cs"/>
        <a:sym typeface="Gill Sans"/>
      </a:defRPr>
    </a:lvl2pPr>
    <a:lvl3pPr indent="685800" algn="ctr" defTabSz="546100">
      <a:defRPr sz="5600">
        <a:latin typeface="+mn-lt"/>
        <a:ea typeface="+mn-ea"/>
        <a:cs typeface="+mn-cs"/>
        <a:sym typeface="Gill Sans"/>
      </a:defRPr>
    </a:lvl3pPr>
    <a:lvl4pPr indent="1028700" algn="ctr" defTabSz="546100">
      <a:defRPr sz="5600">
        <a:latin typeface="+mn-lt"/>
        <a:ea typeface="+mn-ea"/>
        <a:cs typeface="+mn-cs"/>
        <a:sym typeface="Gill Sans"/>
      </a:defRPr>
    </a:lvl4pPr>
    <a:lvl5pPr indent="1371600" algn="ctr" defTabSz="546100">
      <a:defRPr sz="5600">
        <a:latin typeface="+mn-lt"/>
        <a:ea typeface="+mn-ea"/>
        <a:cs typeface="+mn-cs"/>
        <a:sym typeface="Gill Sans"/>
      </a:defRPr>
    </a:lvl5pPr>
    <a:lvl6pPr indent="1714500" algn="ctr" defTabSz="546100">
      <a:defRPr sz="5600">
        <a:latin typeface="+mn-lt"/>
        <a:ea typeface="+mn-ea"/>
        <a:cs typeface="+mn-cs"/>
        <a:sym typeface="Gill Sans"/>
      </a:defRPr>
    </a:lvl6pPr>
    <a:lvl7pPr indent="2057400" algn="ctr" defTabSz="546100">
      <a:defRPr sz="5600">
        <a:latin typeface="+mn-lt"/>
        <a:ea typeface="+mn-ea"/>
        <a:cs typeface="+mn-cs"/>
        <a:sym typeface="Gill Sans"/>
      </a:defRPr>
    </a:lvl7pPr>
    <a:lvl8pPr indent="2400300" algn="ctr" defTabSz="546100">
      <a:defRPr sz="5600">
        <a:latin typeface="+mn-lt"/>
        <a:ea typeface="+mn-ea"/>
        <a:cs typeface="+mn-cs"/>
        <a:sym typeface="Gill Sans"/>
      </a:defRPr>
    </a:lvl8pPr>
    <a:lvl9pPr indent="2743200" algn="ctr" defTabSz="546100">
      <a:defRPr sz="5600"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4033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0" d="100"/>
          <a:sy n="40" d="100"/>
        </p:scale>
        <p:origin x="682" y="14"/>
      </p:cViewPr>
      <p:guideLst>
        <p:guide orient="horz" pos="4033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4262490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3200">
        <a:latin typeface="Lucida Grande"/>
        <a:ea typeface="Lucida Grande"/>
        <a:cs typeface="Lucida Grande"/>
        <a:sym typeface="Lucida Grande"/>
      </a:defRPr>
    </a:lvl1pPr>
    <a:lvl2pPr indent="228600" defTabSz="546100">
      <a:defRPr sz="3200">
        <a:latin typeface="Lucida Grande"/>
        <a:ea typeface="Lucida Grande"/>
        <a:cs typeface="Lucida Grande"/>
        <a:sym typeface="Lucida Grande"/>
      </a:defRPr>
    </a:lvl2pPr>
    <a:lvl3pPr indent="457200" defTabSz="546100">
      <a:defRPr sz="3200">
        <a:latin typeface="Lucida Grande"/>
        <a:ea typeface="Lucida Grande"/>
        <a:cs typeface="Lucida Grande"/>
        <a:sym typeface="Lucida Grande"/>
      </a:defRPr>
    </a:lvl3pPr>
    <a:lvl4pPr indent="685800" defTabSz="546100">
      <a:defRPr sz="3200">
        <a:latin typeface="Lucida Grande"/>
        <a:ea typeface="Lucida Grande"/>
        <a:cs typeface="Lucida Grande"/>
        <a:sym typeface="Lucida Grande"/>
      </a:defRPr>
    </a:lvl4pPr>
    <a:lvl5pPr indent="914400" defTabSz="546100">
      <a:defRPr sz="3200">
        <a:latin typeface="Lucida Grande"/>
        <a:ea typeface="Lucida Grande"/>
        <a:cs typeface="Lucida Grande"/>
        <a:sym typeface="Lucida Grande"/>
      </a:defRPr>
    </a:lvl5pPr>
    <a:lvl6pPr indent="1143000" defTabSz="546100">
      <a:defRPr sz="3200">
        <a:latin typeface="Lucida Grande"/>
        <a:ea typeface="Lucida Grande"/>
        <a:cs typeface="Lucida Grande"/>
        <a:sym typeface="Lucida Grande"/>
      </a:defRPr>
    </a:lvl6pPr>
    <a:lvl7pPr indent="1371600" defTabSz="546100">
      <a:defRPr sz="3200">
        <a:latin typeface="Lucida Grande"/>
        <a:ea typeface="Lucida Grande"/>
        <a:cs typeface="Lucida Grande"/>
        <a:sym typeface="Lucida Grande"/>
      </a:defRPr>
    </a:lvl7pPr>
    <a:lvl8pPr indent="1600200" defTabSz="546100">
      <a:defRPr sz="3200">
        <a:latin typeface="Lucida Grande"/>
        <a:ea typeface="Lucida Grande"/>
        <a:cs typeface="Lucida Grande"/>
        <a:sym typeface="Lucida Grande"/>
      </a:defRPr>
    </a:lvl8pPr>
    <a:lvl9pPr indent="1828800" defTabSz="546100">
      <a:defRPr sz="3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050351" y="3543720"/>
            <a:ext cx="14283299" cy="3383617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050351" y="7010540"/>
            <a:ext cx="14283299" cy="115098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4190579" y="3307976"/>
            <a:ext cx="8015289" cy="338361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400"/>
            </a:lvl1pPr>
          </a:lstStyle>
          <a:p>
            <a:pPr lvl="0">
              <a:defRPr sz="1800"/>
            </a:pPr>
            <a:r>
              <a:rPr sz="940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190579" y="6760929"/>
            <a:ext cx="8015289" cy="338361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190579" y="3307976"/>
            <a:ext cx="8015289" cy="338361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400"/>
            </a:lvl1pPr>
          </a:lstStyle>
          <a:p>
            <a:pPr lvl="0">
              <a:defRPr sz="1800"/>
            </a:pPr>
            <a:r>
              <a:rPr sz="94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190579" y="6760929"/>
            <a:ext cx="8015289" cy="338361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050351" y="4694704"/>
            <a:ext cx="6878171" cy="5851993"/>
          </a:xfrm>
          <a:prstGeom prst="rect">
            <a:avLst/>
          </a:prstGeom>
        </p:spPr>
        <p:txBody>
          <a:bodyPr/>
          <a:lstStyle>
            <a:lvl1pPr marL="1042944" indent="-725444">
              <a:spcBef>
                <a:spcPts val="3600"/>
              </a:spcBef>
              <a:defRPr sz="4400"/>
            </a:lvl1pPr>
            <a:lvl2pPr marL="1487444" indent="-725444">
              <a:spcBef>
                <a:spcPts val="3600"/>
              </a:spcBef>
              <a:defRPr sz="4400"/>
            </a:lvl2pPr>
            <a:lvl3pPr marL="1931944" indent="-725444">
              <a:spcBef>
                <a:spcPts val="3600"/>
              </a:spcBef>
              <a:defRPr sz="4400"/>
            </a:lvl3pPr>
            <a:lvl4pPr marL="2376444" indent="-725444">
              <a:spcBef>
                <a:spcPts val="3600"/>
              </a:spcBef>
              <a:defRPr sz="4400"/>
            </a:lvl4pPr>
            <a:lvl5pPr marL="2820944" indent="-725444">
              <a:spcBef>
                <a:spcPts val="3600"/>
              </a:spcBef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5050351" y="4694704"/>
            <a:ext cx="6878171" cy="5851993"/>
          </a:xfrm>
          <a:prstGeom prst="rect">
            <a:avLst/>
          </a:prstGeom>
        </p:spPr>
        <p:txBody>
          <a:bodyPr/>
          <a:lstStyle>
            <a:lvl1pPr marL="1042944" indent="-725444">
              <a:spcBef>
                <a:spcPts val="3600"/>
              </a:spcBef>
              <a:defRPr sz="4400"/>
            </a:lvl1pPr>
            <a:lvl2pPr marL="1487444" indent="-725444">
              <a:spcBef>
                <a:spcPts val="3600"/>
              </a:spcBef>
              <a:defRPr sz="4400"/>
            </a:lvl2pPr>
            <a:lvl3pPr marL="1931944" indent="-725444">
              <a:spcBef>
                <a:spcPts val="3600"/>
              </a:spcBef>
              <a:defRPr sz="4400"/>
            </a:lvl3pPr>
            <a:lvl4pPr marL="2376444" indent="-725444">
              <a:spcBef>
                <a:spcPts val="3600"/>
              </a:spcBef>
              <a:defRPr sz="4400"/>
            </a:lvl4pPr>
            <a:lvl5pPr marL="2820944" indent="-725444">
              <a:spcBef>
                <a:spcPts val="3600"/>
              </a:spcBef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3925410" y="4694704"/>
            <a:ext cx="5408240" cy="5851993"/>
          </a:xfrm>
          <a:prstGeom prst="rect">
            <a:avLst/>
          </a:prstGeom>
        </p:spPr>
        <p:txBody>
          <a:bodyPr/>
          <a:lstStyle>
            <a:lvl1pPr marL="1042944" indent="-725444">
              <a:spcBef>
                <a:spcPts val="3600"/>
              </a:spcBef>
              <a:defRPr sz="4400"/>
            </a:lvl1pPr>
            <a:lvl2pPr marL="1487444" indent="-725444">
              <a:spcBef>
                <a:spcPts val="3600"/>
              </a:spcBef>
              <a:defRPr sz="4400"/>
            </a:lvl2pPr>
            <a:lvl3pPr marL="1931944" indent="-725444">
              <a:spcBef>
                <a:spcPts val="3600"/>
              </a:spcBef>
              <a:defRPr sz="4400"/>
            </a:lvl3pPr>
            <a:lvl4pPr marL="2376444" indent="-725444">
              <a:spcBef>
                <a:spcPts val="3600"/>
              </a:spcBef>
              <a:defRPr sz="4400"/>
            </a:lvl4pPr>
            <a:lvl5pPr marL="2820944" indent="-725444">
              <a:spcBef>
                <a:spcPts val="3600"/>
              </a:spcBef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Body Level One</a:t>
            </a:r>
          </a:p>
          <a:p>
            <a:pPr lvl="1">
              <a:defRPr sz="1800"/>
            </a:pPr>
            <a:r>
              <a:rPr sz="5600"/>
              <a:t>Body Level Two</a:t>
            </a:r>
          </a:p>
          <a:p>
            <a:pPr lvl="2">
              <a:defRPr sz="1800"/>
            </a:pPr>
            <a:r>
              <a:rPr sz="5600"/>
              <a:t>Body Level Three</a:t>
            </a:r>
          </a:p>
          <a:p>
            <a:pPr lvl="3">
              <a:defRPr sz="1800"/>
            </a:pPr>
            <a:r>
              <a:rPr sz="5600"/>
              <a:t>Body Level Four</a:t>
            </a:r>
          </a:p>
          <a:p>
            <a:pPr lvl="4">
              <a:defRPr sz="1800"/>
            </a:pPr>
            <a:r>
              <a:rPr sz="5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714164" anchor="t"/>
          <a:lstStyle>
            <a:lvl1pPr marL="1042944" indent="-725444">
              <a:spcBef>
                <a:spcPts val="3600"/>
              </a:spcBef>
              <a:defRPr sz="4400"/>
            </a:lvl1pPr>
            <a:lvl2pPr marL="1487444" indent="-725444">
              <a:spcBef>
                <a:spcPts val="3600"/>
              </a:spcBef>
              <a:defRPr sz="4400"/>
            </a:lvl2pPr>
            <a:lvl3pPr marL="1931944" indent="-725444">
              <a:spcBef>
                <a:spcPts val="3600"/>
              </a:spcBef>
              <a:defRPr sz="4400"/>
            </a:lvl3pPr>
            <a:lvl4pPr marL="2376444" indent="-725444">
              <a:spcBef>
                <a:spcPts val="3600"/>
              </a:spcBef>
              <a:defRPr sz="4400"/>
            </a:lvl4pPr>
            <a:lvl5pPr marL="2820944" indent="-725444">
              <a:spcBef>
                <a:spcPts val="3600"/>
              </a:spcBef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050351" y="3169303"/>
            <a:ext cx="14283299" cy="7391261"/>
          </a:xfrm>
          <a:prstGeom prst="rect">
            <a:avLst/>
          </a:prstGeom>
        </p:spPr>
        <p:txBody>
          <a:bodyPr/>
          <a:lstStyle>
            <a:lvl1pPr>
              <a:spcBef>
                <a:spcPts val="4500"/>
              </a:spcBef>
            </a:lvl1pPr>
            <a:lvl2pPr>
              <a:spcBef>
                <a:spcPts val="4500"/>
              </a:spcBef>
            </a:lvl2pPr>
            <a:lvl3pPr>
              <a:spcBef>
                <a:spcPts val="4500"/>
              </a:spcBef>
            </a:lvl3pPr>
            <a:lvl4pPr>
              <a:spcBef>
                <a:spcPts val="4500"/>
              </a:spcBef>
            </a:lvl4pPr>
            <a:lvl5pPr>
              <a:spcBef>
                <a:spcPts val="4500"/>
              </a:spcBef>
            </a:lvl5pPr>
          </a:lstStyle>
          <a:p>
            <a:pPr lvl="0">
              <a:defRPr sz="1800"/>
            </a:pPr>
            <a:r>
              <a:rPr sz="5600"/>
              <a:t>Body Level One</a:t>
            </a:r>
          </a:p>
          <a:p>
            <a:pPr lvl="1">
              <a:defRPr sz="1800"/>
            </a:pPr>
            <a:r>
              <a:rPr sz="5600"/>
              <a:t>Body Level Two</a:t>
            </a:r>
          </a:p>
          <a:p>
            <a:pPr lvl="2">
              <a:defRPr sz="1800"/>
            </a:pPr>
            <a:r>
              <a:rPr sz="5600"/>
              <a:t>Body Level Three</a:t>
            </a:r>
          </a:p>
          <a:p>
            <a:pPr lvl="3">
              <a:defRPr sz="1800"/>
            </a:pPr>
            <a:r>
              <a:rPr sz="5600"/>
              <a:t>Body Level Four</a:t>
            </a:r>
          </a:p>
          <a:p>
            <a:pPr lvl="4">
              <a:defRPr sz="1800"/>
            </a:pPr>
            <a:r>
              <a:rPr sz="5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5050351" y="4902713"/>
            <a:ext cx="14283299" cy="389670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050351" y="9409579"/>
            <a:ext cx="14283299" cy="17472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5050351" y="9409579"/>
            <a:ext cx="14283299" cy="17472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050351" y="2129257"/>
            <a:ext cx="14283299" cy="24961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050351" y="4694704"/>
            <a:ext cx="14283299" cy="58519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/>
          <a:lstStyle/>
          <a:p>
            <a:pPr lvl="0">
              <a:defRPr sz="1800"/>
            </a:pPr>
            <a:r>
              <a:rPr sz="5600"/>
              <a:t>Body Level One</a:t>
            </a:r>
          </a:p>
          <a:p>
            <a:pPr lvl="1">
              <a:defRPr sz="1800"/>
            </a:pPr>
            <a:r>
              <a:rPr sz="5600"/>
              <a:t>Body Level Two</a:t>
            </a:r>
          </a:p>
          <a:p>
            <a:pPr lvl="2">
              <a:defRPr sz="1800"/>
            </a:pPr>
            <a:r>
              <a:rPr sz="5600"/>
              <a:t>Body Level Three</a:t>
            </a:r>
          </a:p>
          <a:p>
            <a:pPr lvl="3">
              <a:defRPr sz="1800"/>
            </a:pPr>
            <a:r>
              <a:rPr sz="5600"/>
              <a:t>Body Level Four</a:t>
            </a:r>
          </a:p>
          <a:p>
            <a:pPr lvl="4">
              <a:defRPr sz="1800"/>
            </a:pPr>
            <a:r>
              <a:rPr sz="5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algn="ctr" defTabSz="546100">
        <a:defRPr sz="11600">
          <a:latin typeface="+mn-lt"/>
          <a:ea typeface="+mn-ea"/>
          <a:cs typeface="+mn-cs"/>
          <a:sym typeface="Gill Sans"/>
        </a:defRPr>
      </a:lvl1pPr>
      <a:lvl2pPr indent="228600" algn="ctr" defTabSz="546100">
        <a:defRPr sz="11600">
          <a:latin typeface="+mn-lt"/>
          <a:ea typeface="+mn-ea"/>
          <a:cs typeface="+mn-cs"/>
          <a:sym typeface="Gill Sans"/>
        </a:defRPr>
      </a:lvl2pPr>
      <a:lvl3pPr indent="457200" algn="ctr" defTabSz="546100">
        <a:defRPr sz="11600">
          <a:latin typeface="+mn-lt"/>
          <a:ea typeface="+mn-ea"/>
          <a:cs typeface="+mn-cs"/>
          <a:sym typeface="Gill Sans"/>
        </a:defRPr>
      </a:lvl3pPr>
      <a:lvl4pPr indent="685800" algn="ctr" defTabSz="546100">
        <a:defRPr sz="11600">
          <a:latin typeface="+mn-lt"/>
          <a:ea typeface="+mn-ea"/>
          <a:cs typeface="+mn-cs"/>
          <a:sym typeface="Gill Sans"/>
        </a:defRPr>
      </a:lvl4pPr>
      <a:lvl5pPr indent="914400" algn="ctr" defTabSz="546100">
        <a:defRPr sz="11600">
          <a:latin typeface="+mn-lt"/>
          <a:ea typeface="+mn-ea"/>
          <a:cs typeface="+mn-cs"/>
          <a:sym typeface="Gill Sans"/>
        </a:defRPr>
      </a:lvl5pPr>
      <a:lvl6pPr indent="1143000" algn="ctr" defTabSz="546100">
        <a:defRPr sz="11600">
          <a:latin typeface="+mn-lt"/>
          <a:ea typeface="+mn-ea"/>
          <a:cs typeface="+mn-cs"/>
          <a:sym typeface="Gill Sans"/>
        </a:defRPr>
      </a:lvl6pPr>
      <a:lvl7pPr indent="1371600" algn="ctr" defTabSz="546100">
        <a:defRPr sz="11600">
          <a:latin typeface="+mn-lt"/>
          <a:ea typeface="+mn-ea"/>
          <a:cs typeface="+mn-cs"/>
          <a:sym typeface="Gill Sans"/>
        </a:defRPr>
      </a:lvl7pPr>
      <a:lvl8pPr indent="1600200" algn="ctr" defTabSz="546100">
        <a:defRPr sz="11600">
          <a:latin typeface="+mn-lt"/>
          <a:ea typeface="+mn-ea"/>
          <a:cs typeface="+mn-cs"/>
          <a:sym typeface="Gill Sans"/>
        </a:defRPr>
      </a:lvl8pPr>
      <a:lvl9pPr indent="1828800" algn="ctr" defTabSz="546100">
        <a:defRPr sz="11600">
          <a:latin typeface="+mn-lt"/>
          <a:ea typeface="+mn-ea"/>
          <a:cs typeface="+mn-cs"/>
          <a:sym typeface="Gill Sans"/>
        </a:defRPr>
      </a:lvl9pPr>
    </p:titleStyle>
    <p:bodyStyle>
      <a:lvl1pPr marL="1159710" indent="-842210" defTabSz="546100">
        <a:spcBef>
          <a:spcPts val="23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1pPr>
      <a:lvl2pPr marL="1604210" indent="-842210" defTabSz="546100">
        <a:spcBef>
          <a:spcPts val="23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2pPr>
      <a:lvl3pPr marL="2048710" indent="-842210" defTabSz="546100">
        <a:spcBef>
          <a:spcPts val="23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3pPr>
      <a:lvl4pPr marL="2493210" indent="-842210" defTabSz="546100">
        <a:spcBef>
          <a:spcPts val="23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4pPr>
      <a:lvl5pPr marL="2937710" indent="-842210" defTabSz="546100">
        <a:spcBef>
          <a:spcPts val="23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5pPr>
      <a:lvl6pPr marL="3293310" indent="-842210" defTabSz="546100">
        <a:spcBef>
          <a:spcPts val="23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6pPr>
      <a:lvl7pPr marL="3648910" indent="-842210" defTabSz="546100">
        <a:spcBef>
          <a:spcPts val="23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7pPr>
      <a:lvl8pPr marL="4004510" indent="-842210" defTabSz="546100">
        <a:spcBef>
          <a:spcPts val="23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8pPr>
      <a:lvl9pPr marL="4360110" indent="-842210" defTabSz="546100">
        <a:spcBef>
          <a:spcPts val="23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9pPr>
    </p:bodyStyle>
    <p:otherStyle>
      <a:lvl1pPr algn="ctr" defTabSz="546100"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46100"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46100"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46100"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46100"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46100"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46100"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46100"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46100"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ti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75th-LOGO-with taglin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8561" y="1445230"/>
            <a:ext cx="12680478" cy="108255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shot 2016-04-01 at 8.29.30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5322" y="0"/>
            <a:ext cx="25629468" cy="13755018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5480719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nside-v2.jpg"/>
          <p:cNvPicPr/>
          <p:nvPr/>
        </p:nvPicPr>
        <p:blipFill>
          <a:blip r:embed="rId2">
            <a:alphaModFix amt="27000"/>
            <a:extLst/>
          </a:blip>
          <a:stretch>
            <a:fillRect/>
          </a:stretch>
        </p:blipFill>
        <p:spPr>
          <a:xfrm>
            <a:off x="10857799" y="1583251"/>
            <a:ext cx="15198540" cy="15198539"/>
          </a:xfrm>
          <a:prstGeom prst="rect">
            <a:avLst/>
          </a:prstGeom>
          <a:ln w="3175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-38279" y="-73586"/>
            <a:ext cx="24460557" cy="2448631"/>
          </a:xfrm>
          <a:prstGeom prst="rect">
            <a:avLst/>
          </a:prstGeom>
          <a:solidFill>
            <a:srgbClr val="002452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2852987" y="3322755"/>
            <a:ext cx="10028396" cy="23280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5469" tIns="55469" rIns="55469" bIns="55469" anchor="ctr">
            <a:spAutoFit/>
          </a:bodyPr>
          <a:lstStyle/>
          <a:p>
            <a:pPr lvl="0">
              <a:defRPr sz="1800"/>
            </a:pPr>
            <a:r>
              <a:rPr sz="4800" spc="-41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Proclamation</a:t>
            </a:r>
          </a:p>
          <a:p>
            <a:pPr lvl="0">
              <a:defRPr sz="1800"/>
            </a:pPr>
            <a:r>
              <a:rPr sz="4800" spc="-41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by</a:t>
            </a:r>
          </a:p>
          <a:p>
            <a:pPr lvl="0">
              <a:defRPr sz="1800"/>
            </a:pPr>
            <a:r>
              <a:rPr sz="4800" spc="-41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Hawai</a:t>
            </a:r>
            <a:r>
              <a:rPr lang="en-US" sz="4800" spc="-41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‘i’s</a:t>
            </a:r>
            <a:r>
              <a:rPr sz="4800" spc="-41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Governor David Y. Ige</a:t>
            </a:r>
          </a:p>
        </p:txBody>
      </p:sp>
      <p:pic>
        <p:nvPicPr>
          <p:cNvPr id="49" name="governors-proclamatio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3886" y="845148"/>
            <a:ext cx="9292590" cy="12025704"/>
          </a:xfrm>
          <a:prstGeom prst="rect">
            <a:avLst/>
          </a:prstGeom>
          <a:ln w="12700">
            <a:solidFill>
              <a:srgbClr val="002452"/>
            </a:solidFill>
            <a:miter lim="400000"/>
          </a:ln>
          <a:effectLst>
            <a:outerShdw blurRad="139700" dist="224366" dir="8194805" rotWithShape="0">
              <a:srgbClr val="000000">
                <a:alpha val="48418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 xmlns:p14="http://schemas.microsoft.com/office/powerpoint/2010/main" spd="fast" advClick="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 advAuto="0"/>
      <p:bldP spid="48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-257239" y="12656712"/>
            <a:ext cx="25109268" cy="1059288"/>
          </a:xfrm>
          <a:prstGeom prst="rect">
            <a:avLst/>
          </a:prstGeom>
          <a:solidFill>
            <a:srgbClr val="002452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52" name="75th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3138" y="587918"/>
            <a:ext cx="2247430" cy="2072974"/>
          </a:xfrm>
          <a:prstGeom prst="rect">
            <a:avLst/>
          </a:prstGeom>
          <a:ln w="3175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9370415" y="768835"/>
            <a:ext cx="7854869" cy="10253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/>
          <a:p>
            <a:pPr lvl="0">
              <a:defRPr sz="1800"/>
            </a:pPr>
            <a:r>
              <a:rPr sz="3000" b="1" spc="-29">
                <a:solidFill>
                  <a:srgbClr val="002452"/>
                </a:solidFill>
                <a:latin typeface="Helvetica"/>
                <a:ea typeface="Helvetica"/>
                <a:cs typeface="Helvetica"/>
                <a:sym typeface="Helvetica"/>
              </a:rPr>
              <a:t>75th COMMEMORATION</a:t>
            </a:r>
          </a:p>
          <a:p>
            <a:pPr lvl="0">
              <a:defRPr sz="1800"/>
            </a:pPr>
            <a:r>
              <a:rPr sz="3000" b="1" spc="-29">
                <a:solidFill>
                  <a:srgbClr val="002452"/>
                </a:solidFill>
                <a:latin typeface="Helvetica"/>
                <a:ea typeface="Helvetica"/>
                <a:cs typeface="Helvetica"/>
                <a:sym typeface="Helvetica"/>
              </a:rPr>
              <a:t>OF THE ATTACK ON PEARL HARBOR</a:t>
            </a:r>
          </a:p>
        </p:txBody>
      </p:sp>
      <p:sp>
        <p:nvSpPr>
          <p:cNvPr id="54" name="Shape 54"/>
          <p:cNvSpPr/>
          <p:nvPr/>
        </p:nvSpPr>
        <p:spPr>
          <a:xfrm>
            <a:off x="9370415" y="2013435"/>
            <a:ext cx="7854869" cy="5173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>
              <a:defRPr sz="2700" b="1" i="1" spc="-26">
                <a:solidFill>
                  <a:srgbClr val="00245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 spc="0">
                <a:solidFill>
                  <a:srgbClr val="000000"/>
                </a:solidFill>
              </a:defRPr>
            </a:pPr>
            <a:r>
              <a:rPr sz="2700" b="1" i="1" spc="-26" dirty="0">
                <a:solidFill>
                  <a:srgbClr val="002452"/>
                </a:solidFill>
              </a:rPr>
              <a:t>Honoring the Past, Inspiring the Future</a:t>
            </a:r>
          </a:p>
        </p:txBody>
      </p:sp>
      <p:sp>
        <p:nvSpPr>
          <p:cNvPr id="55" name="Shape 55"/>
          <p:cNvSpPr/>
          <p:nvPr/>
        </p:nvSpPr>
        <p:spPr>
          <a:xfrm>
            <a:off x="2499574" y="3215675"/>
            <a:ext cx="3951728" cy="40513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lnSpc>
                <a:spcPct val="120000"/>
              </a:lnSpc>
              <a:defRPr sz="1800"/>
            </a:pPr>
            <a:r>
              <a:rPr sz="2200" b="1" u="sng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HONORARY CO-CHAIRMEN</a:t>
            </a:r>
            <a:endParaRPr sz="22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sz="22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Governor David Y. Ige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2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ADM Harry B. Harris, Jr., USN</a:t>
            </a:r>
          </a:p>
          <a:p>
            <a:pPr lvl="0" defTabSz="457200">
              <a:lnSpc>
                <a:spcPct val="120000"/>
              </a:lnSpc>
              <a:defRPr sz="1800"/>
            </a:pPr>
            <a:endParaRPr sz="22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endParaRPr sz="22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sz="2200" b="1" u="sng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HONORARY MEMBERS</a:t>
            </a:r>
            <a:endParaRPr sz="2200" b="1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sz="22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The Honorable Brian Schatz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2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The Honorable Mazie K. Hirono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2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The Honorable Tulsi Gabbard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2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The Honorable Mark Takai</a:t>
            </a:r>
          </a:p>
        </p:txBody>
      </p:sp>
      <p:sp>
        <p:nvSpPr>
          <p:cNvPr id="56" name="Shape 56"/>
          <p:cNvSpPr/>
          <p:nvPr/>
        </p:nvSpPr>
        <p:spPr>
          <a:xfrm>
            <a:off x="7617152" y="3215675"/>
            <a:ext cx="9101417" cy="26104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457200">
              <a:lnSpc>
                <a:spcPct val="120000"/>
              </a:lnSpc>
              <a:defRPr sz="1800"/>
            </a:pPr>
            <a:r>
              <a:rPr sz="2300" b="1" u="sng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COMMEMORATION COMMITTEE</a:t>
            </a:r>
            <a:endParaRPr lang="en-US" sz="2300" b="1" u="sng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400" b="1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endParaRPr lang="en-US" sz="24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4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ADM. Thomas B. Fargo, USN (Ret.)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400" b="1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Vice Chair</a:t>
            </a:r>
            <a:endParaRPr lang="en-US" sz="24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4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CAPT Steven W. Colón, USN (Ret.)</a:t>
            </a:r>
          </a:p>
          <a:p>
            <a:pPr lvl="0" algn="l" defTabSz="457200">
              <a:lnSpc>
                <a:spcPct val="120000"/>
              </a:lnSpc>
              <a:defRPr sz="1800"/>
            </a:pPr>
            <a:endParaRPr sz="23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12601089" y="5764295"/>
            <a:ext cx="4108497" cy="42473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MGEN Joe Logan, USA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Sherry </a:t>
            </a:r>
            <a:r>
              <a:rPr lang="en-US" sz="2300" dirty="0" err="1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Menor</a:t>
            </a: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-McNamara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John Monahan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22851"/>
                </a:solidFill>
                <a:latin typeface="Arial"/>
                <a:ea typeface="Arial"/>
                <a:cs typeface="Arial"/>
                <a:sym typeface="Arial"/>
              </a:rPr>
              <a:t>Jennifer Sabas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22851"/>
                </a:solidFill>
                <a:latin typeface="Arial"/>
                <a:ea typeface="Arial"/>
                <a:cs typeface="Arial"/>
                <a:sym typeface="Arial"/>
              </a:rPr>
              <a:t>Kelly Sanders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22851"/>
                </a:solidFill>
                <a:latin typeface="Arial"/>
                <a:ea typeface="Arial"/>
                <a:cs typeface="Arial"/>
                <a:sym typeface="Arial"/>
              </a:rPr>
              <a:t>Neil Sheehan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22851"/>
                </a:solidFill>
                <a:latin typeface="Arial"/>
                <a:ea typeface="Arial"/>
                <a:cs typeface="Arial"/>
                <a:sym typeface="Arial"/>
              </a:rPr>
              <a:t>George Szigeti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22851"/>
                </a:solidFill>
                <a:latin typeface="Arial"/>
                <a:ea typeface="Arial"/>
                <a:cs typeface="Arial"/>
                <a:sym typeface="Arial"/>
              </a:rPr>
              <a:t>Donna Tanoue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22851"/>
                </a:solidFill>
                <a:latin typeface="Arial"/>
                <a:ea typeface="Arial"/>
                <a:cs typeface="Arial"/>
                <a:sym typeface="Arial"/>
              </a:rPr>
              <a:t>Chris Tatum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22851"/>
                </a:solidFill>
                <a:latin typeface="Arial"/>
                <a:ea typeface="Arial"/>
                <a:cs typeface="Arial"/>
                <a:sym typeface="Arial"/>
              </a:rPr>
              <a:t>ADM R. J. Zlatoper, USN (Ret.)</a:t>
            </a:r>
          </a:p>
        </p:txBody>
      </p:sp>
      <p:sp>
        <p:nvSpPr>
          <p:cNvPr id="58" name="Shape 58"/>
          <p:cNvSpPr/>
          <p:nvPr/>
        </p:nvSpPr>
        <p:spPr>
          <a:xfrm>
            <a:off x="17186793" y="3215675"/>
            <a:ext cx="5418150" cy="25483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lnSpc>
                <a:spcPct val="120000"/>
              </a:lnSpc>
              <a:defRPr sz="1800"/>
            </a:pPr>
            <a:r>
              <a:rPr sz="2300" b="1" u="sng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LIAISON MEMBERS</a:t>
            </a:r>
            <a:endParaRPr sz="23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LTG Anthony Crutchfield, USA</a:t>
            </a:r>
          </a:p>
          <a:p>
            <a:pPr lvl="0" algn="l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RDML John V. Fuller, USN</a:t>
            </a:r>
          </a:p>
          <a:p>
            <a:pPr lvl="0" algn="l" defTabSz="457200">
              <a:lnSpc>
                <a:spcPct val="120000"/>
              </a:lnSpc>
              <a:defRPr sz="1800"/>
            </a:pPr>
            <a:r>
              <a:rPr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Jacqueline Ashwell</a:t>
            </a:r>
            <a:endParaRPr lang="en-US" sz="23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Hawai‘i State Senator Clarence Nishihara</a:t>
            </a:r>
          </a:p>
          <a:p>
            <a:pPr lvl="0" algn="l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Hawai‘i State Representative Ken Ito</a:t>
            </a:r>
            <a:endParaRPr sz="23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6451302" y="12894952"/>
            <a:ext cx="11481396" cy="9087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20000"/>
              </a:lnSpc>
              <a:defRPr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FFFFFF"/>
                </a:solidFill>
              </a:rPr>
              <a:t>c/o Pacific Historic Parks • 94-1187 Ka Uka Boulevard • Waipahu, Hawai’i 96767</a:t>
            </a:r>
          </a:p>
        </p:txBody>
      </p:sp>
      <p:sp>
        <p:nvSpPr>
          <p:cNvPr id="11" name="Shape 57"/>
          <p:cNvSpPr/>
          <p:nvPr/>
        </p:nvSpPr>
        <p:spPr>
          <a:xfrm>
            <a:off x="8492071" y="5764295"/>
            <a:ext cx="2240998" cy="55215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Roy </a:t>
            </a:r>
            <a:r>
              <a:rPr lang="en-US" sz="2300" dirty="0" err="1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Amemiya</a:t>
            </a:r>
            <a:endParaRPr lang="en-US" sz="23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Rick </a:t>
            </a:r>
            <a:r>
              <a:rPr lang="en-US" sz="2300" dirty="0" err="1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Blangiardi</a:t>
            </a:r>
            <a:endParaRPr lang="en-US" sz="23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David Carey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Clint Churchill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Chuck Cotton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Ron Cox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Mark </a:t>
            </a:r>
            <a:r>
              <a:rPr lang="en-US" sz="2300" dirty="0" err="1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Dunkerley</a:t>
            </a:r>
            <a:endParaRPr lang="en-US" sz="23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Dennis Francis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Jerry Gibson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Tim Guard</a:t>
            </a: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 err="1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Mufi</a:t>
            </a: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 err="1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Hannemann</a:t>
            </a:r>
            <a:endParaRPr lang="en-US" sz="2300" dirty="0">
              <a:solidFill>
                <a:srgbClr val="00245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Jim Horton</a:t>
            </a:r>
          </a:p>
          <a:p>
            <a:pPr defTabSz="457200">
              <a:lnSpc>
                <a:spcPct val="120000"/>
              </a:lnSpc>
              <a:defRPr sz="1800"/>
            </a:pPr>
            <a:r>
              <a:rPr lang="en-US" sz="2300" dirty="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rPr>
              <a:t>Thomas Lee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1" animBg="1" advAuto="0"/>
      <p:bldP spid="52" grpId="2" animBg="1" advAuto="0"/>
      <p:bldP spid="53" grpId="3" animBg="1" advAuto="0"/>
      <p:bldP spid="54" grpId="4" animBg="1" advAuto="0"/>
      <p:bldP spid="55" grpId="0" animBg="1"/>
      <p:bldP spid="56" grpId="0" animBg="1"/>
      <p:bldP spid="57" grpId="0" animBg="1"/>
      <p:bldP spid="5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nside-v2.jpg"/>
          <p:cNvPicPr/>
          <p:nvPr/>
        </p:nvPicPr>
        <p:blipFill>
          <a:blip r:embed="rId2">
            <a:alphaModFix amt="27000"/>
            <a:extLst/>
          </a:blip>
          <a:stretch>
            <a:fillRect/>
          </a:stretch>
        </p:blipFill>
        <p:spPr>
          <a:xfrm>
            <a:off x="10857799" y="1583251"/>
            <a:ext cx="15198540" cy="15198539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64" name="Group 64"/>
          <p:cNvGrpSpPr/>
          <p:nvPr/>
        </p:nvGrpSpPr>
        <p:grpSpPr>
          <a:xfrm>
            <a:off x="2462246" y="4920157"/>
            <a:ext cx="6671734" cy="3735982"/>
            <a:chOff x="-76200" y="-50800"/>
            <a:chExt cx="6671733" cy="3735980"/>
          </a:xfrm>
        </p:grpSpPr>
        <p:pic>
          <p:nvPicPr>
            <p:cNvPr id="63" name="Screen shot 2016-04-01 at 8.34.46 A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519334" cy="35200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Picture 61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6200" y="-50800"/>
              <a:ext cx="6671734" cy="3735981"/>
            </a:xfrm>
            <a:prstGeom prst="rect">
              <a:avLst/>
            </a:prstGeom>
            <a:effectLst/>
          </p:spPr>
        </p:pic>
      </p:grpSp>
      <p:grpSp>
        <p:nvGrpSpPr>
          <p:cNvPr id="67" name="Group 67"/>
          <p:cNvGrpSpPr/>
          <p:nvPr/>
        </p:nvGrpSpPr>
        <p:grpSpPr>
          <a:xfrm>
            <a:off x="12901192" y="4856252"/>
            <a:ext cx="6412749" cy="4003496"/>
            <a:chOff x="-76200" y="-50800"/>
            <a:chExt cx="6412748" cy="4003495"/>
          </a:xfrm>
        </p:grpSpPr>
        <p:pic>
          <p:nvPicPr>
            <p:cNvPr id="66" name="Screen shot 2016-04-01 at 8.49.56 AM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260349" cy="37875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" name="Picture 64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76200" y="-50800"/>
              <a:ext cx="6412749" cy="4003496"/>
            </a:xfrm>
            <a:prstGeom prst="rect">
              <a:avLst/>
            </a:prstGeom>
            <a:effectLst/>
          </p:spPr>
        </p:pic>
      </p:grpSp>
      <p:grpSp>
        <p:nvGrpSpPr>
          <p:cNvPr id="70" name="Group 70"/>
          <p:cNvGrpSpPr/>
          <p:nvPr/>
        </p:nvGrpSpPr>
        <p:grpSpPr>
          <a:xfrm>
            <a:off x="3668981" y="7561289"/>
            <a:ext cx="7295397" cy="4156864"/>
            <a:chOff x="-78727" y="-50799"/>
            <a:chExt cx="7295396" cy="4156863"/>
          </a:xfrm>
        </p:grpSpPr>
        <p:pic>
          <p:nvPicPr>
            <p:cNvPr id="69" name="Screen shot 2016-04-01 at 2.45.42 PM.png"/>
            <p:cNvPicPr/>
            <p:nvPr/>
          </p:nvPicPr>
          <p:blipFill>
            <a:blip r:embed="rId7">
              <a:extLst/>
            </a:blip>
            <a:srcRect t="4425" r="35" b="4601"/>
            <a:stretch>
              <a:fillRect/>
            </a:stretch>
          </p:blipFill>
          <p:spPr>
            <a:xfrm>
              <a:off x="0" y="0"/>
              <a:ext cx="7140469" cy="39409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8" name="Picture 67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78728" y="-50800"/>
              <a:ext cx="7295397" cy="4156864"/>
            </a:xfrm>
            <a:prstGeom prst="rect">
              <a:avLst/>
            </a:prstGeom>
            <a:effectLst/>
          </p:spPr>
        </p:pic>
      </p:grpSp>
      <p:grpSp>
        <p:nvGrpSpPr>
          <p:cNvPr id="73" name="Group 73"/>
          <p:cNvGrpSpPr/>
          <p:nvPr/>
        </p:nvGrpSpPr>
        <p:grpSpPr>
          <a:xfrm>
            <a:off x="15320737" y="7342700"/>
            <a:ext cx="7174887" cy="4423687"/>
            <a:chOff x="-76200" y="-50800"/>
            <a:chExt cx="7174885" cy="4423685"/>
          </a:xfrm>
        </p:grpSpPr>
        <p:pic>
          <p:nvPicPr>
            <p:cNvPr id="72" name="Screen shot 2016-04-01 at 8.51.46 AM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7022486" cy="42077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" name="Picture 70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76200" y="-50800"/>
              <a:ext cx="7174886" cy="4423686"/>
            </a:xfrm>
            <a:prstGeom prst="rect">
              <a:avLst/>
            </a:prstGeom>
            <a:effectLst/>
          </p:spPr>
        </p:pic>
      </p:grpSp>
      <p:sp>
        <p:nvSpPr>
          <p:cNvPr id="74" name="Shape 74"/>
          <p:cNvSpPr/>
          <p:nvPr/>
        </p:nvSpPr>
        <p:spPr>
          <a:xfrm>
            <a:off x="-38279" y="-73586"/>
            <a:ext cx="24460557" cy="2448631"/>
          </a:xfrm>
          <a:prstGeom prst="rect">
            <a:avLst/>
          </a:prstGeom>
          <a:solidFill>
            <a:srgbClr val="002452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224275" y="1244644"/>
            <a:ext cx="6184808" cy="915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6800" spc="-68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800" spc="-68" dirty="0">
                <a:solidFill>
                  <a:srgbClr val="FFFFFF"/>
                </a:solidFill>
              </a:rPr>
              <a:t>On the Website</a:t>
            </a:r>
          </a:p>
        </p:txBody>
      </p:sp>
      <p:sp>
        <p:nvSpPr>
          <p:cNvPr id="76" name="Shape 76"/>
          <p:cNvSpPr/>
          <p:nvPr/>
        </p:nvSpPr>
        <p:spPr>
          <a:xfrm>
            <a:off x="2385110" y="3887466"/>
            <a:ext cx="5824258" cy="7631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pc="-56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5600" spc="-56">
                <a:solidFill>
                  <a:srgbClr val="002452"/>
                </a:solidFill>
              </a:rPr>
              <a:t>Historic Sites</a:t>
            </a:r>
          </a:p>
        </p:txBody>
      </p:sp>
      <p:sp>
        <p:nvSpPr>
          <p:cNvPr id="77" name="Shape 77"/>
          <p:cNvSpPr/>
          <p:nvPr/>
        </p:nvSpPr>
        <p:spPr>
          <a:xfrm>
            <a:off x="12862049" y="3887466"/>
            <a:ext cx="3170570" cy="7631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pc="-56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5600" spc="-56">
                <a:solidFill>
                  <a:srgbClr val="002452"/>
                </a:solidFill>
              </a:rPr>
              <a:t>History</a:t>
            </a:r>
          </a:p>
        </p:txBody>
      </p:sp>
      <p:pic>
        <p:nvPicPr>
          <p:cNvPr id="78" name="75thlogo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13780" y="674164"/>
            <a:ext cx="2695782" cy="248652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4" animBg="1" advAuto="0"/>
      <p:bldP spid="67" grpId="7" animBg="1" advAuto="0"/>
      <p:bldP spid="70" grpId="5" animBg="1" advAuto="0"/>
      <p:bldP spid="73" grpId="8" animBg="1" advAuto="0"/>
      <p:bldP spid="74" grpId="1" animBg="1" advAuto="0"/>
      <p:bldP spid="76" grpId="3" animBg="1" advAuto="0"/>
      <p:bldP spid="77" grpId="6" animBg="1" advAuto="0"/>
      <p:bldP spid="78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nside-v2.jpg"/>
          <p:cNvPicPr/>
          <p:nvPr/>
        </p:nvPicPr>
        <p:blipFill>
          <a:blip r:embed="rId2">
            <a:alphaModFix amt="27000"/>
            <a:extLst/>
          </a:blip>
          <a:stretch>
            <a:fillRect/>
          </a:stretch>
        </p:blipFill>
        <p:spPr>
          <a:xfrm>
            <a:off x="10857799" y="1583251"/>
            <a:ext cx="15198540" cy="15198539"/>
          </a:xfrm>
          <a:prstGeom prst="rect">
            <a:avLst/>
          </a:prstGeom>
          <a:ln w="3175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-38279" y="-73586"/>
            <a:ext cx="24460557" cy="2448631"/>
          </a:xfrm>
          <a:prstGeom prst="rect">
            <a:avLst/>
          </a:prstGeom>
          <a:solidFill>
            <a:srgbClr val="002452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4224275" y="1244644"/>
            <a:ext cx="10018100" cy="915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6800" spc="-68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800" spc="-68" dirty="0">
                <a:solidFill>
                  <a:srgbClr val="FFFFFF"/>
                </a:solidFill>
              </a:rPr>
              <a:t>Schedule Highlights</a:t>
            </a:r>
          </a:p>
        </p:txBody>
      </p:sp>
      <p:pic>
        <p:nvPicPr>
          <p:cNvPr id="83" name="75th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3780" y="674164"/>
            <a:ext cx="2695782" cy="248652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86" name="Group 86"/>
          <p:cNvGrpSpPr/>
          <p:nvPr/>
        </p:nvGrpSpPr>
        <p:grpSpPr>
          <a:xfrm>
            <a:off x="12285748" y="6636782"/>
            <a:ext cx="3926113" cy="2726678"/>
            <a:chOff x="-1017524" y="-207443"/>
            <a:chExt cx="3926112" cy="2726676"/>
          </a:xfrm>
        </p:grpSpPr>
        <p:pic>
          <p:nvPicPr>
            <p:cNvPr id="85" name="aja.png"/>
            <p:cNvPicPr/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0"/>
              <a:ext cx="1723521" cy="21974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" name="Picture 83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017525" y="-207444"/>
              <a:ext cx="3926113" cy="2726678"/>
            </a:xfrm>
            <a:prstGeom prst="rect">
              <a:avLst/>
            </a:prstGeom>
            <a:effectLst/>
          </p:spPr>
        </p:pic>
      </p:grpSp>
      <p:sp>
        <p:nvSpPr>
          <p:cNvPr id="87" name="Shape 87"/>
          <p:cNvSpPr/>
          <p:nvPr/>
        </p:nvSpPr>
        <p:spPr>
          <a:xfrm>
            <a:off x="16787283" y="6651657"/>
            <a:ext cx="4076982" cy="5429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2800" spc="-28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US" sz="2800" spc="-28" dirty="0">
                <a:solidFill>
                  <a:srgbClr val="002452"/>
                </a:solidFill>
              </a:rPr>
              <a:t>MONDAY</a:t>
            </a:r>
            <a:r>
              <a:rPr sz="2800" spc="-28" dirty="0">
                <a:solidFill>
                  <a:srgbClr val="002452"/>
                </a:solidFill>
              </a:rPr>
              <a:t> • DEC </a:t>
            </a:r>
            <a:r>
              <a:rPr lang="en-US" sz="2800" spc="-28" dirty="0">
                <a:solidFill>
                  <a:srgbClr val="002452"/>
                </a:solidFill>
              </a:rPr>
              <a:t>5</a:t>
            </a:r>
            <a:endParaRPr sz="2800" spc="-28" dirty="0">
              <a:solidFill>
                <a:srgbClr val="002452"/>
              </a:solidFill>
            </a:endParaRPr>
          </a:p>
        </p:txBody>
      </p:sp>
      <p:sp>
        <p:nvSpPr>
          <p:cNvPr id="88" name="Shape 88"/>
          <p:cNvSpPr/>
          <p:nvPr/>
        </p:nvSpPr>
        <p:spPr>
          <a:xfrm>
            <a:off x="16787283" y="7421960"/>
            <a:ext cx="4701009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/>
          <a:p>
            <a:pPr lvl="0" algn="l">
              <a:defRPr sz="1800"/>
            </a:pPr>
            <a:r>
              <a:rPr sz="3000" spc="-29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AJA Veterans Luncheon </a:t>
            </a:r>
            <a:br>
              <a:rPr sz="3000" spc="-29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</a:br>
            <a:endParaRPr sz="3000" spc="-29" dirty="0">
              <a:solidFill>
                <a:srgbClr val="00245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16773977" y="4466624"/>
            <a:ext cx="6047978" cy="8413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3000" spc="-29">
                <a:solidFill>
                  <a:srgbClr val="002452"/>
                </a:solidFill>
              </a:rPr>
              <a:t>“Remember Pearl Harbor” Documentary Film Premiere</a:t>
            </a:r>
          </a:p>
        </p:txBody>
      </p:sp>
      <p:sp>
        <p:nvSpPr>
          <p:cNvPr id="90" name="Shape 90"/>
          <p:cNvSpPr/>
          <p:nvPr/>
        </p:nvSpPr>
        <p:spPr>
          <a:xfrm>
            <a:off x="16804560" y="3686081"/>
            <a:ext cx="4076981" cy="4576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2800" spc="-28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800" spc="-28">
                <a:solidFill>
                  <a:srgbClr val="002452"/>
                </a:solidFill>
              </a:rPr>
              <a:t>SUNDAY • DEC 4</a:t>
            </a:r>
          </a:p>
        </p:txBody>
      </p:sp>
      <p:grpSp>
        <p:nvGrpSpPr>
          <p:cNvPr id="93" name="Group 93"/>
          <p:cNvGrpSpPr/>
          <p:nvPr/>
        </p:nvGrpSpPr>
        <p:grpSpPr>
          <a:xfrm>
            <a:off x="12210314" y="9760487"/>
            <a:ext cx="4076981" cy="2842754"/>
            <a:chOff x="-76200" y="-50800"/>
            <a:chExt cx="4076980" cy="2842752"/>
          </a:xfrm>
        </p:grpSpPr>
        <p:pic>
          <p:nvPicPr>
            <p:cNvPr id="92" name="droppedImage.png"/>
            <p:cNvPicPr/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0" y="0"/>
              <a:ext cx="3924581" cy="26268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" name="Picture 90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76200" y="-50800"/>
              <a:ext cx="4076981" cy="2842753"/>
            </a:xfrm>
            <a:prstGeom prst="rect">
              <a:avLst/>
            </a:prstGeom>
            <a:effectLst/>
          </p:spPr>
        </p:pic>
      </p:grpSp>
      <p:sp>
        <p:nvSpPr>
          <p:cNvPr id="94" name="Shape 94"/>
          <p:cNvSpPr/>
          <p:nvPr/>
        </p:nvSpPr>
        <p:spPr>
          <a:xfrm>
            <a:off x="16781495" y="10273619"/>
            <a:ext cx="4701008" cy="12480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/>
          <a:p>
            <a:pPr lvl="0" algn="l">
              <a:defRPr sz="1800"/>
            </a:pPr>
            <a:r>
              <a: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Pearl Harbor Survivors </a:t>
            </a:r>
          </a:p>
          <a:p>
            <a:pPr lvl="0" algn="l">
              <a:defRPr sz="1800"/>
            </a:pPr>
            <a:r>
              <a: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Gala Tribute</a:t>
            </a:r>
          </a:p>
        </p:txBody>
      </p:sp>
      <p:sp>
        <p:nvSpPr>
          <p:cNvPr id="95" name="Shape 95"/>
          <p:cNvSpPr/>
          <p:nvPr/>
        </p:nvSpPr>
        <p:spPr>
          <a:xfrm>
            <a:off x="16792089" y="9850667"/>
            <a:ext cx="4076981" cy="4576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2800" spc="-28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800" spc="-28">
                <a:solidFill>
                  <a:srgbClr val="002452"/>
                </a:solidFill>
              </a:rPr>
              <a:t>TUESDAY • DEC 6</a:t>
            </a:r>
          </a:p>
        </p:txBody>
      </p:sp>
      <p:grpSp>
        <p:nvGrpSpPr>
          <p:cNvPr id="98" name="Group 98"/>
          <p:cNvGrpSpPr/>
          <p:nvPr/>
        </p:nvGrpSpPr>
        <p:grpSpPr>
          <a:xfrm>
            <a:off x="1843376" y="3698802"/>
            <a:ext cx="3953848" cy="2587743"/>
            <a:chOff x="-92445" y="-50800"/>
            <a:chExt cx="3953846" cy="2587742"/>
          </a:xfrm>
        </p:grpSpPr>
        <p:pic>
          <p:nvPicPr>
            <p:cNvPr id="97" name="moviesonthebeach2.jpg"/>
            <p:cNvPicPr/>
            <p:nvPr/>
          </p:nvPicPr>
          <p:blipFill>
            <a:blip r:embed="rId8">
              <a:extLst/>
            </a:blip>
            <a:srcRect r="1073" b="7017"/>
            <a:stretch>
              <a:fillRect/>
            </a:stretch>
          </p:blipFill>
          <p:spPr>
            <a:xfrm>
              <a:off x="0" y="0"/>
              <a:ext cx="3785201" cy="2371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6" name="Picture 95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92446" y="-50800"/>
              <a:ext cx="3953847" cy="2587743"/>
            </a:xfrm>
            <a:prstGeom prst="rect">
              <a:avLst/>
            </a:prstGeom>
            <a:effectLst/>
          </p:spPr>
        </p:pic>
      </p:grpSp>
      <p:sp>
        <p:nvSpPr>
          <p:cNvPr id="99" name="Shape 99"/>
          <p:cNvSpPr/>
          <p:nvPr/>
        </p:nvSpPr>
        <p:spPr>
          <a:xfrm>
            <a:off x="6308616" y="3686081"/>
            <a:ext cx="4076981" cy="4576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2800" spc="-28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800" spc="-28" dirty="0">
                <a:solidFill>
                  <a:srgbClr val="002452"/>
                </a:solidFill>
              </a:rPr>
              <a:t>DEC 2 - 9</a:t>
            </a:r>
          </a:p>
        </p:txBody>
      </p:sp>
      <p:sp>
        <p:nvSpPr>
          <p:cNvPr id="100" name="Shape 100"/>
          <p:cNvSpPr/>
          <p:nvPr/>
        </p:nvSpPr>
        <p:spPr>
          <a:xfrm>
            <a:off x="6308616" y="4455482"/>
            <a:ext cx="3023068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3000" spc="-29">
                <a:solidFill>
                  <a:srgbClr val="002452"/>
                </a:solidFill>
              </a:rPr>
              <a:t>(5) Movie Nights on the Beach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1870481" y="6943775"/>
            <a:ext cx="3926113" cy="2726678"/>
            <a:chOff x="-76200" y="-50800"/>
            <a:chExt cx="3926112" cy="2726676"/>
          </a:xfrm>
        </p:grpSpPr>
        <p:pic>
          <p:nvPicPr>
            <p:cNvPr id="102" name="droppedImage.tif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773713" cy="25107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" name="Picture 100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76200" y="-50800"/>
              <a:ext cx="3926113" cy="2726677"/>
            </a:xfrm>
            <a:prstGeom prst="rect">
              <a:avLst/>
            </a:prstGeom>
            <a:effectLst/>
          </p:spPr>
        </p:pic>
      </p:grpSp>
      <p:sp>
        <p:nvSpPr>
          <p:cNvPr id="104" name="Shape 104"/>
          <p:cNvSpPr/>
          <p:nvPr/>
        </p:nvSpPr>
        <p:spPr>
          <a:xfrm>
            <a:off x="6325947" y="7793287"/>
            <a:ext cx="4701009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/>
          <a:p>
            <a:pPr lvl="0" algn="l">
              <a:defRPr sz="1800"/>
            </a:pPr>
            <a:r>
              <a:rPr sz="3000" spc="-29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“For Love of Country” </a:t>
            </a:r>
            <a:br>
              <a:rPr sz="3000" spc="-29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sz="3000" spc="-29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Opening Night Gala</a:t>
            </a:r>
          </a:p>
        </p:txBody>
      </p:sp>
      <p:grpSp>
        <p:nvGrpSpPr>
          <p:cNvPr id="107" name="Group 107"/>
          <p:cNvGrpSpPr/>
          <p:nvPr/>
        </p:nvGrpSpPr>
        <p:grpSpPr>
          <a:xfrm>
            <a:off x="12202548" y="3648002"/>
            <a:ext cx="4092513" cy="2448631"/>
            <a:chOff x="-76200" y="-50800"/>
            <a:chExt cx="4092511" cy="2448629"/>
          </a:xfrm>
        </p:grpSpPr>
        <p:pic>
          <p:nvPicPr>
            <p:cNvPr id="106" name="droppedImage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940112" cy="22327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5" name="Picture 104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76200" y="-50800"/>
              <a:ext cx="4092512" cy="2448630"/>
            </a:xfrm>
            <a:prstGeom prst="rect">
              <a:avLst/>
            </a:prstGeom>
            <a:effectLst/>
          </p:spPr>
        </p:pic>
      </p:grpSp>
      <p:sp>
        <p:nvSpPr>
          <p:cNvPr id="30" name="Shape 87"/>
          <p:cNvSpPr/>
          <p:nvPr/>
        </p:nvSpPr>
        <p:spPr>
          <a:xfrm>
            <a:off x="6325947" y="7066411"/>
            <a:ext cx="4076982" cy="4576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2800" spc="-28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800" spc="-28" dirty="0">
                <a:solidFill>
                  <a:srgbClr val="002452"/>
                </a:solidFill>
              </a:rPr>
              <a:t>SATURDAY • DEC 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3" presetClass="entr" presetSubtype="16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3" presetClass="entr" presetSubtype="16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3" presetClass="entr" presetSubtype="16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2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1" animBg="1" advAuto="0"/>
      <p:bldP spid="83" grpId="2" animBg="1" advAuto="0"/>
      <p:bldP spid="87" grpId="6" animBg="1" advAuto="0"/>
      <p:bldP spid="88" grpId="7" animBg="1" advAuto="0"/>
      <p:bldP spid="89" grpId="9" animBg="1" advAuto="0"/>
      <p:bldP spid="90" grpId="8" animBg="1" advAuto="0"/>
      <p:bldP spid="93" grpId="10" animBg="1" advAuto="0"/>
      <p:bldP spid="94" grpId="12" animBg="1" advAuto="0"/>
      <p:bldP spid="95" grpId="11" animBg="1" advAuto="0"/>
      <p:bldP spid="98" grpId="3" animBg="1" advAuto="0"/>
      <p:bldP spid="99" grpId="4" animBg="1" advAuto="0"/>
      <p:bldP spid="100" grpId="5" animBg="1" advAuto="0"/>
      <p:bldP spid="103" grpId="13" animBg="1" advAuto="0"/>
      <p:bldP spid="104" grpId="14" animBg="1" advAuto="0"/>
      <p:bldP spid="107" grpId="15" animBg="1" advAuto="0"/>
      <p:bldP spid="3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nside-v2.jpg"/>
          <p:cNvPicPr/>
          <p:nvPr/>
        </p:nvPicPr>
        <p:blipFill>
          <a:blip r:embed="rId2">
            <a:alphaModFix amt="27000"/>
            <a:extLst/>
          </a:blip>
          <a:stretch>
            <a:fillRect/>
          </a:stretch>
        </p:blipFill>
        <p:spPr>
          <a:xfrm>
            <a:off x="10857799" y="1583251"/>
            <a:ext cx="15198540" cy="15198539"/>
          </a:xfrm>
          <a:prstGeom prst="rect">
            <a:avLst/>
          </a:prstGeom>
          <a:ln w="3175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-38279" y="-73586"/>
            <a:ext cx="24460557" cy="2448631"/>
          </a:xfrm>
          <a:prstGeom prst="rect">
            <a:avLst/>
          </a:prstGeom>
          <a:solidFill>
            <a:srgbClr val="002452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4224275" y="1244644"/>
            <a:ext cx="10018100" cy="915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6800" spc="-68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800" spc="-68" dirty="0">
                <a:solidFill>
                  <a:srgbClr val="FFFFFF"/>
                </a:solidFill>
              </a:rPr>
              <a:t>Schedule Highlights</a:t>
            </a:r>
          </a:p>
        </p:txBody>
      </p:sp>
      <p:pic>
        <p:nvPicPr>
          <p:cNvPr id="112" name="75th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3780" y="674164"/>
            <a:ext cx="2695782" cy="2486521"/>
          </a:xfrm>
          <a:prstGeom prst="rect">
            <a:avLst/>
          </a:prstGeom>
          <a:ln w="3175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6308616" y="4267398"/>
            <a:ext cx="4705117" cy="4370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2800" spc="-28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800" spc="-28">
                <a:solidFill>
                  <a:srgbClr val="002452"/>
                </a:solidFill>
              </a:rPr>
              <a:t>WEDNESDAY • DEC 7</a:t>
            </a:r>
          </a:p>
        </p:txBody>
      </p:sp>
      <p:sp>
        <p:nvSpPr>
          <p:cNvPr id="114" name="Shape 114"/>
          <p:cNvSpPr/>
          <p:nvPr/>
        </p:nvSpPr>
        <p:spPr>
          <a:xfrm>
            <a:off x="6308616" y="4775029"/>
            <a:ext cx="5033868" cy="12223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3000" spc="-29" dirty="0">
                <a:solidFill>
                  <a:srgbClr val="002452"/>
                </a:solidFill>
              </a:rPr>
              <a:t>National Pearl Harbor Remembrance Day Commemoration</a:t>
            </a:r>
          </a:p>
        </p:txBody>
      </p:sp>
      <p:grpSp>
        <p:nvGrpSpPr>
          <p:cNvPr id="117" name="Group 117"/>
          <p:cNvGrpSpPr/>
          <p:nvPr/>
        </p:nvGrpSpPr>
        <p:grpSpPr>
          <a:xfrm>
            <a:off x="1356804" y="4069958"/>
            <a:ext cx="4459648" cy="3087399"/>
            <a:chOff x="-76200" y="-50800"/>
            <a:chExt cx="4459647" cy="3087398"/>
          </a:xfrm>
        </p:grpSpPr>
        <p:pic>
          <p:nvPicPr>
            <p:cNvPr id="116" name="dropped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07248" cy="28714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" name="Picture 11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76200" y="-50800"/>
              <a:ext cx="4459648" cy="3087399"/>
            </a:xfrm>
            <a:prstGeom prst="rect">
              <a:avLst/>
            </a:prstGeom>
            <a:effectLst/>
          </p:spPr>
        </p:pic>
      </p:grpSp>
      <p:grpSp>
        <p:nvGrpSpPr>
          <p:cNvPr id="120" name="Group 120"/>
          <p:cNvGrpSpPr/>
          <p:nvPr/>
        </p:nvGrpSpPr>
        <p:grpSpPr>
          <a:xfrm>
            <a:off x="1307880" y="8765096"/>
            <a:ext cx="4459648" cy="2811294"/>
            <a:chOff x="-76200" y="-50800"/>
            <a:chExt cx="4459647" cy="2811292"/>
          </a:xfrm>
        </p:grpSpPr>
        <p:pic>
          <p:nvPicPr>
            <p:cNvPr id="119" name="droppedImage.png"/>
            <p:cNvPicPr/>
            <p:nvPr/>
          </p:nvPicPr>
          <p:blipFill>
            <a:blip r:embed="rId6">
              <a:extLst/>
            </a:blip>
            <a:srcRect l="2213" t="9865" r="1972" b="13224"/>
            <a:stretch>
              <a:fillRect/>
            </a:stretch>
          </p:blipFill>
          <p:spPr>
            <a:xfrm>
              <a:off x="0" y="0"/>
              <a:ext cx="4307248" cy="25953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" name="Picture 11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76200" y="-50800"/>
              <a:ext cx="4459648" cy="2811293"/>
            </a:xfrm>
            <a:prstGeom prst="rect">
              <a:avLst/>
            </a:prstGeom>
            <a:effectLst/>
          </p:spPr>
        </p:pic>
      </p:grpSp>
      <p:sp>
        <p:nvSpPr>
          <p:cNvPr id="121" name="Shape 121"/>
          <p:cNvSpPr/>
          <p:nvPr/>
        </p:nvSpPr>
        <p:spPr>
          <a:xfrm>
            <a:off x="6317604" y="9578597"/>
            <a:ext cx="4701008" cy="12480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/>
          <a:p>
            <a:pPr lvl="0" algn="l">
              <a:defRPr sz="1800"/>
            </a:pPr>
            <a:r>
              <a: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Celebration for Veterans, Active Duty Personnel </a:t>
            </a:r>
            <a:br>
              <a: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and their Families</a:t>
            </a:r>
          </a:p>
        </p:txBody>
      </p:sp>
      <p:sp>
        <p:nvSpPr>
          <p:cNvPr id="122" name="Shape 122"/>
          <p:cNvSpPr/>
          <p:nvPr/>
        </p:nvSpPr>
        <p:spPr>
          <a:xfrm>
            <a:off x="6303736" y="8953710"/>
            <a:ext cx="4548469" cy="4576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2800" spc="-28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800" spc="-28">
                <a:solidFill>
                  <a:srgbClr val="002452"/>
                </a:solidFill>
              </a:rPr>
              <a:t>THURSDAY • DEC 8</a:t>
            </a:r>
          </a:p>
        </p:txBody>
      </p:sp>
      <p:grpSp>
        <p:nvGrpSpPr>
          <p:cNvPr id="125" name="Group 125"/>
          <p:cNvGrpSpPr/>
          <p:nvPr/>
        </p:nvGrpSpPr>
        <p:grpSpPr>
          <a:xfrm>
            <a:off x="11853876" y="4124726"/>
            <a:ext cx="4459648" cy="2887485"/>
            <a:chOff x="-76200" y="-50800"/>
            <a:chExt cx="4459647" cy="2887484"/>
          </a:xfrm>
        </p:grpSpPr>
        <p:pic>
          <p:nvPicPr>
            <p:cNvPr id="124" name="droppedImage.png"/>
            <p:cNvPicPr/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>
            <a:xfrm>
              <a:off x="0" y="0"/>
              <a:ext cx="4307248" cy="26715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" name="Picture 122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76200" y="-50800"/>
              <a:ext cx="4459648" cy="2887484"/>
            </a:xfrm>
            <a:prstGeom prst="rect">
              <a:avLst/>
            </a:prstGeom>
            <a:effectLst/>
          </p:spPr>
        </p:pic>
      </p:grpSp>
      <p:sp>
        <p:nvSpPr>
          <p:cNvPr id="126" name="Shape 126"/>
          <p:cNvSpPr/>
          <p:nvPr/>
        </p:nvSpPr>
        <p:spPr>
          <a:xfrm>
            <a:off x="16801197" y="4589444"/>
            <a:ext cx="4701009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/>
          <a:p>
            <a:pPr lvl="0" algn="l">
              <a:defRPr sz="1800"/>
            </a:pPr>
            <a:r>
              <a: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World-Class Concert at</a:t>
            </a:r>
          </a:p>
          <a:p>
            <a:pPr lvl="0" algn="l">
              <a:defRPr sz="1800"/>
            </a:pPr>
            <a:r>
              <a: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Aloha Stadium</a:t>
            </a:r>
          </a:p>
        </p:txBody>
      </p:sp>
      <p:sp>
        <p:nvSpPr>
          <p:cNvPr id="127" name="Shape 127"/>
          <p:cNvSpPr/>
          <p:nvPr/>
        </p:nvSpPr>
        <p:spPr>
          <a:xfrm>
            <a:off x="16787330" y="4154539"/>
            <a:ext cx="4548469" cy="4576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2800" spc="-28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800" spc="-28">
                <a:solidFill>
                  <a:srgbClr val="002452"/>
                </a:solidFill>
              </a:rPr>
              <a:t>SATURDAY • DEC 10</a:t>
            </a:r>
          </a:p>
        </p:txBody>
      </p:sp>
      <p:grpSp>
        <p:nvGrpSpPr>
          <p:cNvPr id="130" name="Group 130"/>
          <p:cNvGrpSpPr/>
          <p:nvPr/>
        </p:nvGrpSpPr>
        <p:grpSpPr>
          <a:xfrm>
            <a:off x="11848489" y="8709628"/>
            <a:ext cx="4426936" cy="2887484"/>
            <a:chOff x="-76200" y="-50799"/>
            <a:chExt cx="4426934" cy="2887483"/>
          </a:xfrm>
        </p:grpSpPr>
        <p:pic>
          <p:nvPicPr>
            <p:cNvPr id="129" name="droppedImage.png"/>
            <p:cNvPicPr/>
            <p:nvPr/>
          </p:nvPicPr>
          <p:blipFill>
            <a:blip r:embed="rId10">
              <a:extLst/>
            </a:blip>
            <a:srcRect/>
            <a:stretch>
              <a:fillRect/>
            </a:stretch>
          </p:blipFill>
          <p:spPr>
            <a:xfrm>
              <a:off x="0" y="0"/>
              <a:ext cx="4274535" cy="26715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" name="Picture 127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76200" y="-50800"/>
              <a:ext cx="4426935" cy="2887484"/>
            </a:xfrm>
            <a:prstGeom prst="rect">
              <a:avLst/>
            </a:prstGeom>
            <a:effectLst/>
          </p:spPr>
        </p:pic>
      </p:grpSp>
      <p:sp>
        <p:nvSpPr>
          <p:cNvPr id="131" name="Shape 131"/>
          <p:cNvSpPr/>
          <p:nvPr/>
        </p:nvSpPr>
        <p:spPr>
          <a:xfrm>
            <a:off x="16778645" y="9186094"/>
            <a:ext cx="4276104" cy="12223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/>
          <a:p>
            <a:pPr lvl="0" algn="l">
              <a:defRPr sz="1800"/>
            </a:pPr>
            <a:r>
              <a: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Honolulu Marathon</a:t>
            </a:r>
          </a:p>
          <a:p>
            <a:pPr lvl="0" algn="l">
              <a:defRPr sz="1800"/>
            </a:pPr>
            <a:r>
              <a: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(Honoring the Past, Inspiring the Future)</a:t>
            </a:r>
          </a:p>
        </p:txBody>
      </p:sp>
      <p:sp>
        <p:nvSpPr>
          <p:cNvPr id="132" name="Shape 132"/>
          <p:cNvSpPr/>
          <p:nvPr/>
        </p:nvSpPr>
        <p:spPr>
          <a:xfrm>
            <a:off x="16787330" y="8665326"/>
            <a:ext cx="4548469" cy="5429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2800" spc="-28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800" spc="-28" dirty="0">
                <a:solidFill>
                  <a:srgbClr val="002452"/>
                </a:solidFill>
              </a:rPr>
              <a:t>S</a:t>
            </a:r>
            <a:r>
              <a:rPr lang="en-US" sz="2800" spc="-28" dirty="0">
                <a:solidFill>
                  <a:srgbClr val="002452"/>
                </a:solidFill>
              </a:rPr>
              <a:t>UN</a:t>
            </a:r>
            <a:r>
              <a:rPr sz="2800" spc="-28" dirty="0">
                <a:solidFill>
                  <a:srgbClr val="002452"/>
                </a:solidFill>
              </a:rPr>
              <a:t>DAY • DEC 1</a:t>
            </a:r>
            <a:r>
              <a:rPr lang="en-US" sz="2800" spc="-28" dirty="0">
                <a:solidFill>
                  <a:srgbClr val="002452"/>
                </a:solidFill>
              </a:rPr>
              <a:t>1</a:t>
            </a:r>
            <a:endParaRPr sz="2800" spc="-28" dirty="0">
              <a:solidFill>
                <a:srgbClr val="002452"/>
              </a:solidFill>
            </a:endParaRPr>
          </a:p>
        </p:txBody>
      </p:sp>
      <p:sp>
        <p:nvSpPr>
          <p:cNvPr id="26" name="Shape 114"/>
          <p:cNvSpPr/>
          <p:nvPr/>
        </p:nvSpPr>
        <p:spPr>
          <a:xfrm>
            <a:off x="6303736" y="7017874"/>
            <a:ext cx="4526787" cy="5736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5469" tIns="55469" rIns="55469" bIns="55469" anchor="ctr">
            <a:spAutoFit/>
          </a:bodyPr>
          <a:lstStyle>
            <a:lvl1pPr algn="l">
              <a:defRPr sz="3000" spc="-29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endParaRPr sz="3000" spc="-29" dirty="0">
              <a:solidFill>
                <a:srgbClr val="00245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3" presetClass="entr" presetSubtype="16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2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"/>
                            </p:stCondLst>
                            <p:childTnLst>
                              <p:par>
                                <p:cTn id="56" presetID="23" presetClass="entr" presetSubtype="16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8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1" animBg="1" advAuto="0"/>
      <p:bldP spid="112" grpId="2" animBg="1" advAuto="0"/>
      <p:bldP spid="113" grpId="3" animBg="1" advAuto="0"/>
      <p:bldP spid="114" grpId="4" animBg="1" advAuto="0"/>
      <p:bldP spid="117" grpId="5" animBg="1" advAuto="0"/>
      <p:bldP spid="120" grpId="6" animBg="1" advAuto="0"/>
      <p:bldP spid="121" grpId="8" animBg="1" advAuto="0"/>
      <p:bldP spid="122" grpId="7" animBg="1" advAuto="0"/>
      <p:bldP spid="125" grpId="9" animBg="1" advAuto="0"/>
      <p:bldP spid="126" grpId="11" animBg="1" advAuto="0"/>
      <p:bldP spid="127" grpId="10" animBg="1" advAuto="0"/>
      <p:bldP spid="130" grpId="12" animBg="1" advAuto="0"/>
      <p:bldP spid="131" grpId="13" animBg="1" advAuto="0"/>
      <p:bldP spid="132" grpId="14" animBg="1" advAuto="0"/>
      <p:bldP spid="2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nside-v2.jpg"/>
          <p:cNvPicPr/>
          <p:nvPr/>
        </p:nvPicPr>
        <p:blipFill>
          <a:blip r:embed="rId2">
            <a:alphaModFix amt="27000"/>
            <a:extLst/>
          </a:blip>
          <a:stretch>
            <a:fillRect/>
          </a:stretch>
        </p:blipFill>
        <p:spPr>
          <a:xfrm>
            <a:off x="10857799" y="1583251"/>
            <a:ext cx="15198540" cy="15198539"/>
          </a:xfrm>
          <a:prstGeom prst="rect">
            <a:avLst/>
          </a:prstGeom>
          <a:ln w="3175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-38279" y="-73586"/>
            <a:ext cx="24460557" cy="2448631"/>
          </a:xfrm>
          <a:prstGeom prst="rect">
            <a:avLst/>
          </a:prstGeom>
          <a:solidFill>
            <a:srgbClr val="002452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4224275" y="1244644"/>
            <a:ext cx="10018100" cy="915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l">
              <a:defRPr sz="6800" spc="-68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800" spc="-68" dirty="0">
                <a:solidFill>
                  <a:srgbClr val="FFFFFF"/>
                </a:solidFill>
              </a:rPr>
              <a:t>Conclusion</a:t>
            </a:r>
          </a:p>
        </p:txBody>
      </p:sp>
      <p:pic>
        <p:nvPicPr>
          <p:cNvPr id="137" name="75th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3780" y="674164"/>
            <a:ext cx="2695782" cy="2486521"/>
          </a:xfrm>
          <a:prstGeom prst="rect">
            <a:avLst/>
          </a:prstGeom>
          <a:ln w="3175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8892366" y="4095943"/>
            <a:ext cx="12043584" cy="10353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5469" tIns="55469" rIns="55469" bIns="55469" anchor="ctr">
            <a:spAutoFit/>
          </a:bodyPr>
          <a:lstStyle>
            <a:lvl1pPr algn="l">
              <a:defRPr sz="3800" spc="-38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000" spc="-38" dirty="0">
                <a:solidFill>
                  <a:srgbClr val="002452"/>
                </a:solidFill>
              </a:rPr>
              <a:t>PearlHarbor75thAnniversary.com</a:t>
            </a:r>
          </a:p>
        </p:txBody>
      </p:sp>
      <p:sp>
        <p:nvSpPr>
          <p:cNvPr id="139" name="Shape 139"/>
          <p:cNvSpPr/>
          <p:nvPr/>
        </p:nvSpPr>
        <p:spPr>
          <a:xfrm>
            <a:off x="4541817" y="4219053"/>
            <a:ext cx="3526207" cy="789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r">
              <a:defRPr sz="4100" spc="-41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400" spc="-41" dirty="0">
                <a:solidFill>
                  <a:srgbClr val="002452"/>
                </a:solidFill>
              </a:rPr>
              <a:t>Website</a:t>
            </a:r>
          </a:p>
        </p:txBody>
      </p:sp>
      <p:sp>
        <p:nvSpPr>
          <p:cNvPr id="142" name="Shape 142"/>
          <p:cNvSpPr/>
          <p:nvPr/>
        </p:nvSpPr>
        <p:spPr>
          <a:xfrm>
            <a:off x="8892366" y="6243628"/>
            <a:ext cx="10428878" cy="771903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/>
            </a:pPr>
            <a:r>
              <a:rPr lang="en-US"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Elissa Lines</a:t>
            </a:r>
            <a:r>
              <a:rPr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: (</a:t>
            </a:r>
            <a:r>
              <a:rPr lang="en-US"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808</a:t>
            </a:r>
            <a:r>
              <a:rPr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) </a:t>
            </a:r>
            <a:r>
              <a:rPr lang="en-US"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445-9069</a:t>
            </a:r>
            <a:endParaRPr sz="4400" spc="-38" dirty="0">
              <a:solidFill>
                <a:srgbClr val="00245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lnSpc>
                <a:spcPct val="120000"/>
              </a:lnSpc>
              <a:defRPr sz="1800"/>
            </a:pPr>
            <a:r>
              <a:rPr lang="en-US"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elissa.lines@pacificaviationmuseum.org</a:t>
            </a:r>
          </a:p>
          <a:p>
            <a:pPr lvl="0" algn="l">
              <a:lnSpc>
                <a:spcPct val="120000"/>
              </a:lnSpc>
              <a:defRPr sz="1800"/>
            </a:pPr>
            <a:endParaRPr lang="en-US" sz="4400" spc="-38" dirty="0">
              <a:solidFill>
                <a:srgbClr val="00245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lnSpc>
                <a:spcPct val="120000"/>
              </a:lnSpc>
              <a:defRPr sz="1800"/>
            </a:pPr>
            <a:r>
              <a:rPr lang="en-US"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Ray L’Heureux</a:t>
            </a:r>
            <a:r>
              <a:rPr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: (808) </a:t>
            </a:r>
            <a:r>
              <a:rPr lang="en-US"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225-2235</a:t>
            </a:r>
            <a:endParaRPr sz="4400" spc="-38" dirty="0">
              <a:solidFill>
                <a:srgbClr val="00245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lnSpc>
                <a:spcPct val="120000"/>
              </a:lnSpc>
              <a:defRPr sz="1800"/>
            </a:pPr>
            <a:r>
              <a:rPr lang="en-US"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rlheureux@pacifichistoricparks.org</a:t>
            </a:r>
          </a:p>
          <a:p>
            <a:pPr lvl="0" algn="l">
              <a:lnSpc>
                <a:spcPct val="120000"/>
              </a:lnSpc>
              <a:defRPr sz="1800"/>
            </a:pPr>
            <a:endParaRPr lang="en-US" sz="4400" spc="-38" dirty="0">
              <a:solidFill>
                <a:srgbClr val="00245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l">
              <a:lnSpc>
                <a:spcPct val="120000"/>
              </a:lnSpc>
              <a:defRPr sz="1800"/>
            </a:pPr>
            <a:r>
              <a:rPr lang="it-IT"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Tony Vericella: (808) 295-0200</a:t>
            </a:r>
          </a:p>
          <a:p>
            <a:pPr lvl="0" algn="l">
              <a:lnSpc>
                <a:spcPct val="120000"/>
              </a:lnSpc>
              <a:defRPr sz="1800"/>
            </a:pPr>
            <a:r>
              <a:rPr lang="it-IT" sz="44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tonyv@islandpartnershawaii.com</a:t>
            </a:r>
          </a:p>
          <a:p>
            <a:pPr lvl="0" algn="l">
              <a:lnSpc>
                <a:spcPct val="120000"/>
              </a:lnSpc>
              <a:defRPr sz="1800"/>
            </a:pPr>
            <a:r>
              <a:rPr lang="it-IT" sz="2200" spc="-38" dirty="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</a:p>
          <a:p>
            <a:pPr lvl="0" algn="l">
              <a:lnSpc>
                <a:spcPct val="120000"/>
              </a:lnSpc>
              <a:defRPr sz="1800"/>
            </a:pPr>
            <a:endParaRPr lang="en-US" sz="4400" spc="-38" dirty="0">
              <a:solidFill>
                <a:srgbClr val="00245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4275404" y="6243628"/>
            <a:ext cx="3792620" cy="7891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5469" tIns="55469" rIns="55469" bIns="55469" anchor="ctr">
            <a:spAutoFit/>
          </a:bodyPr>
          <a:lstStyle>
            <a:lvl1pPr algn="r">
              <a:defRPr sz="4100" spc="-41">
                <a:solidFill>
                  <a:srgbClr val="002452"/>
                </a:solidFill>
                <a:latin typeface="Helvetica Black"/>
                <a:ea typeface="Helvetica Black"/>
                <a:cs typeface="Helvetica Black"/>
                <a:sym typeface="Helvetica Black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400" spc="-41" dirty="0">
                <a:solidFill>
                  <a:srgbClr val="002452"/>
                </a:solidFill>
              </a:rPr>
              <a:t>Contact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7" grpId="2" animBg="1" advAuto="0"/>
      <p:bldP spid="138" grpId="4" animBg="1" advAuto="0"/>
      <p:bldP spid="139" grpId="3" animBg="1" advAuto="0"/>
      <p:bldP spid="142" grpId="8" animBg="1" advAuto="0"/>
      <p:bldP spid="143" grpId="7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75th-LOGO-with taglin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8561" y="1445230"/>
            <a:ext cx="12680478" cy="10825540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601918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5469" tIns="55469" rIns="55469" bIns="55469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55469" tIns="55469" rIns="55469" bIns="55469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5469" tIns="55469" rIns="55469" bIns="55469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55469" tIns="55469" rIns="55469" bIns="55469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321</Words>
  <Application>Microsoft Office PowerPoint</Application>
  <PresentationFormat>Custom</PresentationFormat>
  <Paragraphs>90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Gill Sans</vt:lpstr>
      <vt:lpstr>Helvetica</vt:lpstr>
      <vt:lpstr>Helvetica Black</vt:lpstr>
      <vt:lpstr>Helvetica Light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Vericella</dc:creator>
  <cp:lastModifiedBy>Tony Vericella</cp:lastModifiedBy>
  <cp:revision>14</cp:revision>
  <dcterms:modified xsi:type="dcterms:W3CDTF">2016-05-19T01:18:51Z</dcterms:modified>
</cp:coreProperties>
</file>